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93" r:id="rId2"/>
    <p:sldId id="315" r:id="rId3"/>
    <p:sldId id="294" r:id="rId4"/>
    <p:sldId id="307" r:id="rId5"/>
    <p:sldId id="299" r:id="rId6"/>
    <p:sldId id="259" r:id="rId7"/>
    <p:sldId id="260" r:id="rId8"/>
    <p:sldId id="258" r:id="rId9"/>
    <p:sldId id="292" r:id="rId10"/>
    <p:sldId id="301" r:id="rId11"/>
    <p:sldId id="266" r:id="rId12"/>
    <p:sldId id="300" r:id="rId13"/>
    <p:sldId id="270" r:id="rId14"/>
    <p:sldId id="263" r:id="rId15"/>
    <p:sldId id="275" r:id="rId16"/>
    <p:sldId id="276" r:id="rId17"/>
    <p:sldId id="278" r:id="rId18"/>
    <p:sldId id="279" r:id="rId19"/>
    <p:sldId id="281" r:id="rId20"/>
    <p:sldId id="282" r:id="rId21"/>
    <p:sldId id="290" r:id="rId22"/>
    <p:sldId id="274" r:id="rId23"/>
    <p:sldId id="269" r:id="rId24"/>
    <p:sldId id="283" r:id="rId25"/>
    <p:sldId id="284" r:id="rId26"/>
    <p:sldId id="285" r:id="rId27"/>
    <p:sldId id="287" r:id="rId28"/>
    <p:sldId id="289" r:id="rId29"/>
    <p:sldId id="265" r:id="rId30"/>
    <p:sldId id="331" r:id="rId31"/>
    <p:sldId id="302" r:id="rId32"/>
    <p:sldId id="303" r:id="rId33"/>
    <p:sldId id="332" r:id="rId34"/>
    <p:sldId id="333" r:id="rId35"/>
    <p:sldId id="304" r:id="rId36"/>
    <p:sldId id="306" r:id="rId37"/>
    <p:sldId id="291" r:id="rId38"/>
    <p:sldId id="316" r:id="rId39"/>
    <p:sldId id="317" r:id="rId40"/>
    <p:sldId id="308" r:id="rId41"/>
    <p:sldId id="319" r:id="rId42"/>
    <p:sldId id="311" r:id="rId43"/>
    <p:sldId id="312" r:id="rId44"/>
    <p:sldId id="313" r:id="rId45"/>
    <p:sldId id="314" r:id="rId46"/>
    <p:sldId id="337" r:id="rId47"/>
    <p:sldId id="321" r:id="rId48"/>
    <p:sldId id="322" r:id="rId49"/>
    <p:sldId id="338" r:id="rId50"/>
    <p:sldId id="339" r:id="rId51"/>
    <p:sldId id="340" r:id="rId52"/>
    <p:sldId id="341" r:id="rId53"/>
    <p:sldId id="334" r:id="rId54"/>
    <p:sldId id="335" r:id="rId55"/>
    <p:sldId id="323" r:id="rId56"/>
    <p:sldId id="324" r:id="rId57"/>
    <p:sldId id="326" r:id="rId58"/>
    <p:sldId id="325" r:id="rId59"/>
    <p:sldId id="330" r:id="rId60"/>
    <p:sldId id="329" r:id="rId61"/>
    <p:sldId id="320" r:id="rId62"/>
    <p:sldId id="327" r:id="rId63"/>
    <p:sldId id="328" r:id="rId64"/>
    <p:sldId id="336" r:id="rId6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0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0" d="100"/>
          <a:sy n="60" d="100"/>
        </p:scale>
        <p:origin x="668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45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ases%20VL%20Brazil_region%20_1990_2013_R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rmadilhas%20Pureza%202016Dra%20Selma\Armadilhas%20Pureza%202016\Consoliddo%20armadilhas%20Pureza-Quarteir&#245;es%202016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rmadilhas%20Pureza%202016Dra%20Selma\Armadilhas%20Pureza%202017\Consoliddo%20armadilhas%20Pureza-Quarteir&#245;es%202017%20-FEV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LV_regions!$A$21</c:f>
              <c:strCache>
                <c:ptCount val="1"/>
                <c:pt idx="0">
                  <c:v>North </c:v>
                </c:pt>
              </c:strCache>
            </c:strRef>
          </c:tx>
          <c:cat>
            <c:numRef>
              <c:f>LV_regions!$B$1:$Y$1</c:f>
              <c:numCache>
                <c:formatCode>General</c:formatCode>
                <c:ptCount val="24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</c:numCache>
            </c:numRef>
          </c:cat>
          <c:val>
            <c:numRef>
              <c:f>LV_regions!$B$21:$Y$21</c:f>
              <c:numCache>
                <c:formatCode>0.0000</c:formatCode>
                <c:ptCount val="24"/>
                <c:pt idx="0">
                  <c:v>0.36100170753807664</c:v>
                </c:pt>
                <c:pt idx="1">
                  <c:v>0.52838546537200926</c:v>
                </c:pt>
                <c:pt idx="2">
                  <c:v>0.96501959915815194</c:v>
                </c:pt>
                <c:pt idx="3">
                  <c:v>0.79023785312695705</c:v>
                </c:pt>
                <c:pt idx="4">
                  <c:v>1.0826147936375645</c:v>
                </c:pt>
                <c:pt idx="5">
                  <c:v>1.0484863083818683</c:v>
                </c:pt>
                <c:pt idx="6">
                  <c:v>1.2047916335016764</c:v>
                </c:pt>
                <c:pt idx="7">
                  <c:v>1.3098702254691683</c:v>
                </c:pt>
                <c:pt idx="8">
                  <c:v>0.94365606567374394</c:v>
                </c:pt>
                <c:pt idx="9">
                  <c:v>3.090582245915404</c:v>
                </c:pt>
                <c:pt idx="10">
                  <c:v>2.8370544739263841</c:v>
                </c:pt>
                <c:pt idx="11">
                  <c:v>2.2574529166291684</c:v>
                </c:pt>
                <c:pt idx="12">
                  <c:v>2.465824268035246</c:v>
                </c:pt>
                <c:pt idx="13">
                  <c:v>3.1701365879101728</c:v>
                </c:pt>
                <c:pt idx="14">
                  <c:v>3.8608451852274253</c:v>
                </c:pt>
                <c:pt idx="15">
                  <c:v>4.4901520760082061</c:v>
                </c:pt>
                <c:pt idx="16">
                  <c:v>4.5533002739768706</c:v>
                </c:pt>
                <c:pt idx="17">
                  <c:v>4.790595259813534</c:v>
                </c:pt>
                <c:pt idx="18">
                  <c:v>5.3821370108495961</c:v>
                </c:pt>
                <c:pt idx="19">
                  <c:v>4.6159921013799474</c:v>
                </c:pt>
                <c:pt idx="20">
                  <c:v>4.0089624263148291</c:v>
                </c:pt>
                <c:pt idx="21">
                  <c:v>5.1816732542467507</c:v>
                </c:pt>
                <c:pt idx="22">
                  <c:v>3.645748937456871</c:v>
                </c:pt>
                <c:pt idx="23">
                  <c:v>3.328679254594447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7B8-401A-AA03-98535DC0C20F}"/>
            </c:ext>
          </c:extLst>
        </c:ser>
        <c:ser>
          <c:idx val="1"/>
          <c:order val="1"/>
          <c:tx>
            <c:strRef>
              <c:f>LV_regions!$A$22</c:f>
              <c:strCache>
                <c:ptCount val="1"/>
                <c:pt idx="0">
                  <c:v>Northeast</c:v>
                </c:pt>
              </c:strCache>
            </c:strRef>
          </c:tx>
          <c:cat>
            <c:numRef>
              <c:f>LV_regions!$B$1:$Y$1</c:f>
              <c:numCache>
                <c:formatCode>General</c:formatCode>
                <c:ptCount val="24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</c:numCache>
            </c:numRef>
          </c:cat>
          <c:val>
            <c:numRef>
              <c:f>LV_regions!$B$22:$Y$22</c:f>
              <c:numCache>
                <c:formatCode>0.0000</c:formatCode>
                <c:ptCount val="24"/>
                <c:pt idx="0">
                  <c:v>3.9528381845318541</c:v>
                </c:pt>
                <c:pt idx="1">
                  <c:v>3.2472467818137236</c:v>
                </c:pt>
                <c:pt idx="2">
                  <c:v>3.8616501942932082</c:v>
                </c:pt>
                <c:pt idx="3">
                  <c:v>5.4950412332415794</c:v>
                </c:pt>
                <c:pt idx="4">
                  <c:v>7.1694346660883665</c:v>
                </c:pt>
                <c:pt idx="5">
                  <c:v>7.8244249731364741</c:v>
                </c:pt>
                <c:pt idx="6">
                  <c:v>6.5494890404509354</c:v>
                </c:pt>
                <c:pt idx="7">
                  <c:v>4.9785512014543283</c:v>
                </c:pt>
                <c:pt idx="8">
                  <c:v>3.6846834736838292</c:v>
                </c:pt>
                <c:pt idx="9">
                  <c:v>6.4054184871611328</c:v>
                </c:pt>
                <c:pt idx="10">
                  <c:v>8.4391613027861521</c:v>
                </c:pt>
                <c:pt idx="11">
                  <c:v>3.8753500384576247</c:v>
                </c:pt>
                <c:pt idx="12">
                  <c:v>3.0443102322870126</c:v>
                </c:pt>
                <c:pt idx="13">
                  <c:v>3.5780046238112075</c:v>
                </c:pt>
                <c:pt idx="14">
                  <c:v>3.918757695249846</c:v>
                </c:pt>
                <c:pt idx="15">
                  <c:v>3.9416701034593338</c:v>
                </c:pt>
                <c:pt idx="16">
                  <c:v>3.840412752526515</c:v>
                </c:pt>
                <c:pt idx="17">
                  <c:v>3.0080174009783183</c:v>
                </c:pt>
                <c:pt idx="18">
                  <c:v>3.2756623991196285</c:v>
                </c:pt>
                <c:pt idx="19">
                  <c:v>3.2729193595400625</c:v>
                </c:pt>
                <c:pt idx="20">
                  <c:v>3.1310078096226683</c:v>
                </c:pt>
                <c:pt idx="21">
                  <c:v>3.4241800831630917</c:v>
                </c:pt>
                <c:pt idx="22">
                  <c:v>2.428249584136752</c:v>
                </c:pt>
                <c:pt idx="23">
                  <c:v>3.2618661065586667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17B8-401A-AA03-98535DC0C20F}"/>
            </c:ext>
          </c:extLst>
        </c:ser>
        <c:ser>
          <c:idx val="2"/>
          <c:order val="2"/>
          <c:tx>
            <c:strRef>
              <c:f>LV_regions!$A$23</c:f>
              <c:strCache>
                <c:ptCount val="1"/>
                <c:pt idx="0">
                  <c:v>Southeast</c:v>
                </c:pt>
              </c:strCache>
            </c:strRef>
          </c:tx>
          <c:cat>
            <c:numRef>
              <c:f>LV_regions!$B$1:$Y$1</c:f>
              <c:numCache>
                <c:formatCode>General</c:formatCode>
                <c:ptCount val="24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</c:numCache>
            </c:numRef>
          </c:cat>
          <c:val>
            <c:numRef>
              <c:f>LV_regions!$B$23:$Y$23</c:f>
              <c:numCache>
                <c:formatCode>0.0000</c:formatCode>
                <c:ptCount val="24"/>
                <c:pt idx="0">
                  <c:v>0.39410569042070326</c:v>
                </c:pt>
                <c:pt idx="1">
                  <c:v>0.12113406798276601</c:v>
                </c:pt>
                <c:pt idx="2">
                  <c:v>0.15115004638338325</c:v>
                </c:pt>
                <c:pt idx="3">
                  <c:v>9.131715335768685E-2</c:v>
                </c:pt>
                <c:pt idx="4">
                  <c:v>0.13748846910943449</c:v>
                </c:pt>
                <c:pt idx="5">
                  <c:v>0.25796573291821068</c:v>
                </c:pt>
                <c:pt idx="6">
                  <c:v>0.24775846498884832</c:v>
                </c:pt>
                <c:pt idx="7">
                  <c:v>0.20568329688111103</c:v>
                </c:pt>
                <c:pt idx="8">
                  <c:v>0.12905802289199308</c:v>
                </c:pt>
                <c:pt idx="9">
                  <c:v>0.27054810340268348</c:v>
                </c:pt>
                <c:pt idx="10">
                  <c:v>0.4336273239127475</c:v>
                </c:pt>
                <c:pt idx="11">
                  <c:v>0.32666066318811171</c:v>
                </c:pt>
                <c:pt idx="12">
                  <c:v>0.57087252815385481</c:v>
                </c:pt>
                <c:pt idx="13">
                  <c:v>0.70829774656663613</c:v>
                </c:pt>
                <c:pt idx="14">
                  <c:v>1.0244502340875334</c:v>
                </c:pt>
                <c:pt idx="15">
                  <c:v>0.83596658559999637</c:v>
                </c:pt>
                <c:pt idx="16">
                  <c:v>0.88485538955425447</c:v>
                </c:pt>
                <c:pt idx="17">
                  <c:v>0.76511852188129226</c:v>
                </c:pt>
                <c:pt idx="18">
                  <c:v>0.90163434881180116</c:v>
                </c:pt>
                <c:pt idx="19">
                  <c:v>0.79218309805804288</c:v>
                </c:pt>
                <c:pt idx="20">
                  <c:v>0.78268477302328232</c:v>
                </c:pt>
                <c:pt idx="21">
                  <c:v>0.7310842809766338</c:v>
                </c:pt>
                <c:pt idx="22">
                  <c:v>0.62403465425041216</c:v>
                </c:pt>
                <c:pt idx="23">
                  <c:v>0.55577052439242036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17B8-401A-AA03-98535DC0C20F}"/>
            </c:ext>
          </c:extLst>
        </c:ser>
        <c:ser>
          <c:idx val="3"/>
          <c:order val="3"/>
          <c:tx>
            <c:strRef>
              <c:f>LV_regions!$A$24</c:f>
              <c:strCache>
                <c:ptCount val="1"/>
                <c:pt idx="0">
                  <c:v>South </c:v>
                </c:pt>
              </c:strCache>
            </c:strRef>
          </c:tx>
          <c:cat>
            <c:numRef>
              <c:f>LV_regions!$B$1:$Y$1</c:f>
              <c:numCache>
                <c:formatCode>General</c:formatCode>
                <c:ptCount val="24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</c:numCache>
            </c:numRef>
          </c:cat>
          <c:val>
            <c:numRef>
              <c:f>LV_regions!$B$24:$Y$24</c:f>
              <c:numCache>
                <c:formatCode>0.0000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1.1786202066105507E-2</c:v>
                </c:pt>
                <c:pt idx="12">
                  <c:v>7.7717858604091665E-3</c:v>
                </c:pt>
                <c:pt idx="13">
                  <c:v>7.6849239582538025E-3</c:v>
                </c:pt>
                <c:pt idx="14">
                  <c:v>1.9000437162058223E-2</c:v>
                </c:pt>
                <c:pt idx="15">
                  <c:v>1.1122055213441137E-2</c:v>
                </c:pt>
                <c:pt idx="16">
                  <c:v>1.0985422015422873E-2</c:v>
                </c:pt>
                <c:pt idx="17">
                  <c:v>0</c:v>
                </c:pt>
                <c:pt idx="18">
                  <c:v>0</c:v>
                </c:pt>
                <c:pt idx="19">
                  <c:v>2.8861073147776594E-2</c:v>
                </c:pt>
                <c:pt idx="20">
                  <c:v>7.30276393914154E-3</c:v>
                </c:pt>
                <c:pt idx="21">
                  <c:v>7.2562534664483355E-3</c:v>
                </c:pt>
                <c:pt idx="22">
                  <c:v>3.6059888840344265E-3</c:v>
                </c:pt>
                <c:pt idx="23">
                  <c:v>7.2568090881567808E-3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7B8-401A-AA03-98535DC0C20F}"/>
            </c:ext>
          </c:extLst>
        </c:ser>
        <c:ser>
          <c:idx val="4"/>
          <c:order val="4"/>
          <c:tx>
            <c:strRef>
              <c:f>LV_regions!$A$25</c:f>
              <c:strCache>
                <c:ptCount val="1"/>
                <c:pt idx="0">
                  <c:v>West Center</c:v>
                </c:pt>
              </c:strCache>
            </c:strRef>
          </c:tx>
          <c:cat>
            <c:numRef>
              <c:f>LV_regions!$B$1:$Y$1</c:f>
              <c:numCache>
                <c:formatCode>General</c:formatCode>
                <c:ptCount val="24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</c:numCache>
            </c:numRef>
          </c:cat>
          <c:val>
            <c:numRef>
              <c:f>LV_regions!$B$25:$Y$25</c:f>
              <c:numCache>
                <c:formatCode>0.0000</c:formatCode>
                <c:ptCount val="24"/>
                <c:pt idx="0">
                  <c:v>0.17448364292184201</c:v>
                </c:pt>
                <c:pt idx="1">
                  <c:v>1.0607152339179395E-2</c:v>
                </c:pt>
                <c:pt idx="2">
                  <c:v>0.1870664151246938</c:v>
                </c:pt>
                <c:pt idx="3">
                  <c:v>0.20287887147410469</c:v>
                </c:pt>
                <c:pt idx="4">
                  <c:v>0.34738578302839812</c:v>
                </c:pt>
                <c:pt idx="5">
                  <c:v>0.75928348170024595</c:v>
                </c:pt>
                <c:pt idx="6">
                  <c:v>0.14284926574048917</c:v>
                </c:pt>
                <c:pt idx="7">
                  <c:v>0.19500084686082064</c:v>
                </c:pt>
                <c:pt idx="8">
                  <c:v>0.80037712314811604</c:v>
                </c:pt>
                <c:pt idx="9">
                  <c:v>0.84663930981963464</c:v>
                </c:pt>
                <c:pt idx="10">
                  <c:v>1.280428656577691</c:v>
                </c:pt>
                <c:pt idx="11">
                  <c:v>1.0348820890685153</c:v>
                </c:pt>
                <c:pt idx="12">
                  <c:v>1.6609446709581841</c:v>
                </c:pt>
                <c:pt idx="13">
                  <c:v>1.8754212086432074</c:v>
                </c:pt>
                <c:pt idx="14">
                  <c:v>2.306040085519776</c:v>
                </c:pt>
                <c:pt idx="15">
                  <c:v>2.0044868248767411</c:v>
                </c:pt>
                <c:pt idx="16">
                  <c:v>2.087483808812407</c:v>
                </c:pt>
                <c:pt idx="17">
                  <c:v>2.0198013033415281</c:v>
                </c:pt>
                <c:pt idx="18">
                  <c:v>2.3510610148522804</c:v>
                </c:pt>
                <c:pt idx="19">
                  <c:v>1.979062668422731</c:v>
                </c:pt>
                <c:pt idx="20">
                  <c:v>2.155341968833044</c:v>
                </c:pt>
                <c:pt idx="21">
                  <c:v>2.3167337255774143</c:v>
                </c:pt>
                <c:pt idx="22">
                  <c:v>2.447318182977869</c:v>
                </c:pt>
                <c:pt idx="23">
                  <c:v>1.9519621643262859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17B8-401A-AA03-98535DC0C20F}"/>
            </c:ext>
          </c:extLst>
        </c:ser>
        <c:ser>
          <c:idx val="5"/>
          <c:order val="5"/>
          <c:tx>
            <c:strRef>
              <c:f>LV_regions!$A$27</c:f>
              <c:strCache>
                <c:ptCount val="1"/>
                <c:pt idx="0">
                  <c:v>Brazil</c:v>
                </c:pt>
              </c:strCache>
            </c:strRef>
          </c:tx>
          <c:cat>
            <c:numRef>
              <c:f>LV_regions!$B$1:$Y$1</c:f>
              <c:numCache>
                <c:formatCode>General</c:formatCode>
                <c:ptCount val="24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</c:numCache>
            </c:numRef>
          </c:cat>
          <c:val>
            <c:numRef>
              <c:f>LV_regions!$B$27:$Y$27</c:f>
              <c:numCache>
                <c:formatCode>0.0000</c:formatCode>
                <c:ptCount val="24"/>
                <c:pt idx="0">
                  <c:v>1.3491496984025817</c:v>
                </c:pt>
                <c:pt idx="1">
                  <c:v>1.0284318848619425</c:v>
                </c:pt>
                <c:pt idx="2">
                  <c:v>1.2576998807942636</c:v>
                </c:pt>
                <c:pt idx="3">
                  <c:v>1.695736998344004</c:v>
                </c:pt>
                <c:pt idx="4">
                  <c:v>2.2286338559679213</c:v>
                </c:pt>
                <c:pt idx="5">
                  <c:v>2.4932247179825922</c:v>
                </c:pt>
                <c:pt idx="6">
                  <c:v>2.0685023418483368</c:v>
                </c:pt>
                <c:pt idx="7">
                  <c:v>1.6099095558449341</c:v>
                </c:pt>
                <c:pt idx="8">
                  <c:v>1.221953010721009</c:v>
                </c:pt>
                <c:pt idx="9">
                  <c:v>2.2104645784152428</c:v>
                </c:pt>
                <c:pt idx="10">
                  <c:v>2.8610269414155556</c:v>
                </c:pt>
                <c:pt idx="11">
                  <c:v>1.4722792441993591</c:v>
                </c:pt>
                <c:pt idx="12">
                  <c:v>1.4017974570798595</c:v>
                </c:pt>
                <c:pt idx="13">
                  <c:v>1.6791400672552699</c:v>
                </c:pt>
                <c:pt idx="14">
                  <c:v>1.9948842747700113</c:v>
                </c:pt>
                <c:pt idx="15">
                  <c:v>1.9496799707014842</c:v>
                </c:pt>
                <c:pt idx="16">
                  <c:v>1.9542688977521319</c:v>
                </c:pt>
                <c:pt idx="17">
                  <c:v>1.6874834430541759</c:v>
                </c:pt>
                <c:pt idx="18">
                  <c:v>1.8980784705826896</c:v>
                </c:pt>
                <c:pt idx="19">
                  <c:v>1.768843490487531</c:v>
                </c:pt>
                <c:pt idx="20">
                  <c:v>1.6943128423582028</c:v>
                </c:pt>
                <c:pt idx="21">
                  <c:v>1.8661052631929134</c:v>
                </c:pt>
                <c:pt idx="22">
                  <c:v>1.4269767584769146</c:v>
                </c:pt>
                <c:pt idx="23">
                  <c:v>1.5652084881965018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17B8-401A-AA03-98535DC0C20F}"/>
            </c:ext>
          </c:extLst>
        </c:ser>
        <c:ser>
          <c:idx val="6"/>
          <c:order val="6"/>
          <c:tx>
            <c:strRef>
              <c:f>LV_regions!$A$26</c:f>
              <c:strCache>
                <c:ptCount val="1"/>
                <c:pt idx="0">
                  <c:v>Rio Grande do Norte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val>
            <c:numRef>
              <c:f>LV_regions!$B$26:$Y$26</c:f>
              <c:numCache>
                <c:formatCode>0.0000</c:formatCode>
                <c:ptCount val="24"/>
                <c:pt idx="0">
                  <c:v>4.9054599460737736</c:v>
                </c:pt>
                <c:pt idx="1">
                  <c:v>9.5215740238213247</c:v>
                </c:pt>
                <c:pt idx="2">
                  <c:v>9.9119231424564553</c:v>
                </c:pt>
                <c:pt idx="3">
                  <c:v>5.7121834481695259</c:v>
                </c:pt>
                <c:pt idx="4">
                  <c:v>5.7401105954185301</c:v>
                </c:pt>
                <c:pt idx="5">
                  <c:v>4.182309990492989</c:v>
                </c:pt>
                <c:pt idx="6">
                  <c:v>3.7910468760992098</c:v>
                </c:pt>
                <c:pt idx="7">
                  <c:v>3.8545954101019704</c:v>
                </c:pt>
                <c:pt idx="8">
                  <c:v>5.1820262942110658</c:v>
                </c:pt>
                <c:pt idx="9">
                  <c:v>10.397579322981963</c:v>
                </c:pt>
                <c:pt idx="10">
                  <c:v>11.992298999345287</c:v>
                </c:pt>
                <c:pt idx="11">
                  <c:v>5.399255400054634</c:v>
                </c:pt>
                <c:pt idx="12">
                  <c:v>4.5218732473359511</c:v>
                </c:pt>
                <c:pt idx="13">
                  <c:v>1.9736247557639368</c:v>
                </c:pt>
                <c:pt idx="14">
                  <c:v>2.2235244093378452</c:v>
                </c:pt>
                <c:pt idx="15">
                  <c:v>1.798177846448932</c:v>
                </c:pt>
                <c:pt idx="16">
                  <c:v>2.7269083430253569</c:v>
                </c:pt>
                <c:pt idx="17">
                  <c:v>2.5939445661076506</c:v>
                </c:pt>
                <c:pt idx="18">
                  <c:v>3.8307639315870641</c:v>
                </c:pt>
                <c:pt idx="19">
                  <c:v>3.1552316609330706</c:v>
                </c:pt>
                <c:pt idx="20">
                  <c:v>2.6830579411097197</c:v>
                </c:pt>
                <c:pt idx="21">
                  <c:v>3.9704163341052192</c:v>
                </c:pt>
                <c:pt idx="22">
                  <c:v>3.190634527374097</c:v>
                </c:pt>
                <c:pt idx="23">
                  <c:v>2.5951335305634804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17B8-401A-AA03-98535DC0C2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305344"/>
        <c:axId val="161817344"/>
      </c:lineChart>
      <c:catAx>
        <c:axId val="161305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 baseline="0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5400000" vert="horz"/>
          <a:lstStyle/>
          <a:p>
            <a:pPr>
              <a:defRPr sz="1600"/>
            </a:pPr>
            <a:endParaRPr lang="pt-BR"/>
          </a:p>
        </c:txPr>
        <c:crossAx val="161817344"/>
        <c:crosses val="autoZero"/>
        <c:auto val="1"/>
        <c:lblAlgn val="ctr"/>
        <c:lblOffset val="100"/>
        <c:noMultiLvlLbl val="0"/>
      </c:catAx>
      <c:valAx>
        <c:axId val="16181734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pt-BR" sz="2000"/>
                  <a:t> VL cases by 100,000 inhabitants</a:t>
                </a:r>
              </a:p>
            </c:rich>
          </c:tx>
          <c:overlay val="0"/>
        </c:title>
        <c:numFmt formatCode="0.0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161305344"/>
        <c:crosses val="autoZero"/>
        <c:crossBetween val="between"/>
      </c:valAx>
    </c:plotArea>
    <c:legend>
      <c:legendPos val="t"/>
      <c:legendEntry>
        <c:idx val="6"/>
        <c:txPr>
          <a:bodyPr/>
          <a:lstStyle/>
          <a:p>
            <a:pPr>
              <a:defRPr sz="1400" b="1" u="sng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t-BR"/>
          </a:p>
        </c:txPr>
      </c:legendEntry>
      <c:layout>
        <c:manualLayout>
          <c:xMode val="edge"/>
          <c:yMode val="edge"/>
          <c:x val="2.7777777777777776E-2"/>
          <c:y val="1.5054926774179654E-2"/>
          <c:w val="0.92222222222222228"/>
          <c:h val="0.14177611782831298"/>
        </c:manualLayout>
      </c:layout>
      <c:overlay val="0"/>
      <c:txPr>
        <a:bodyPr/>
        <a:lstStyle/>
        <a:p>
          <a:pPr>
            <a:defRPr sz="1400" baseline="0">
              <a:latin typeface="Arial" panose="020B0604020202020204" pitchFamily="34" charset="0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Ovos</a:t>
            </a:r>
            <a:r>
              <a:rPr lang="pt-BR" sz="2400" b="1" baseline="0" dirty="0">
                <a:latin typeface="Arial" pitchFamily="34" charset="0"/>
                <a:cs typeface="Arial" pitchFamily="34" charset="0"/>
              </a:rPr>
              <a:t> Coletados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'Resultados Múcio por Quarteirão'!$D$38</c:f>
              <c:strCache>
                <c:ptCount val="1"/>
                <c:pt idx="0">
                  <c:v>Centro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dLbl>
              <c:idx val="6"/>
              <c:layout>
                <c:manualLayout>
                  <c:x val="0"/>
                  <c:y val="8.7719298245614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6C3-40BB-A5A2-E977BB091960}"/>
                </c:ext>
              </c:extLst>
            </c:dLbl>
            <c:dLbl>
              <c:idx val="7"/>
              <c:layout>
                <c:manualLayout>
                  <c:x val="-1.3815334019966225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C3-40BB-A5A2-E977BB0919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'Resultados Múcio por Quarteirão'!$E$37:$M$37</c:f>
              <c:strCache>
                <c:ptCount val="9"/>
                <c:pt idx="0">
                  <c:v>Abr</c:v>
                </c:pt>
                <c:pt idx="1">
                  <c:v>Mai</c:v>
                </c:pt>
                <c:pt idx="2">
                  <c:v>Jun</c:v>
                </c:pt>
                <c:pt idx="3">
                  <c:v>Jul</c:v>
                </c:pt>
                <c:pt idx="4">
                  <c:v>Ago</c:v>
                </c:pt>
                <c:pt idx="5">
                  <c:v>Set</c:v>
                </c:pt>
                <c:pt idx="6">
                  <c:v>Out</c:v>
                </c:pt>
                <c:pt idx="7">
                  <c:v>Nov</c:v>
                </c:pt>
                <c:pt idx="8">
                  <c:v>Dez</c:v>
                </c:pt>
              </c:strCache>
            </c:strRef>
          </c:cat>
          <c:val>
            <c:numRef>
              <c:f>'Resultados Múcio por Quarteirão'!$E$38:$M$38</c:f>
              <c:numCache>
                <c:formatCode>General</c:formatCode>
                <c:ptCount val="9"/>
                <c:pt idx="0">
                  <c:v>3641</c:v>
                </c:pt>
                <c:pt idx="1">
                  <c:v>6736</c:v>
                </c:pt>
                <c:pt idx="2">
                  <c:v>6340</c:v>
                </c:pt>
                <c:pt idx="3">
                  <c:v>1823</c:v>
                </c:pt>
                <c:pt idx="4">
                  <c:v>1601</c:v>
                </c:pt>
                <c:pt idx="5">
                  <c:v>2883</c:v>
                </c:pt>
                <c:pt idx="6">
                  <c:v>1604</c:v>
                </c:pt>
                <c:pt idx="7">
                  <c:v>2740</c:v>
                </c:pt>
                <c:pt idx="8">
                  <c:v>2224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C3-40BB-A5A2-E977BB091960}"/>
            </c:ext>
          </c:extLst>
        </c:ser>
        <c:ser>
          <c:idx val="1"/>
          <c:order val="1"/>
          <c:tx>
            <c:strRef>
              <c:f>'Resultados Múcio por Quarteirão'!$D$39</c:f>
              <c:strCache>
                <c:ptCount val="1"/>
                <c:pt idx="0">
                  <c:v>N. Descoberta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invertIfNegative val="0"/>
          <c:dLbls>
            <c:dLbl>
              <c:idx val="6"/>
              <c:layout>
                <c:manualLayout>
                  <c:x val="5.5261336079865274E-3"/>
                  <c:y val="-8.7719298245614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C3-40BB-A5A2-E977BB0919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'Resultados Múcio por Quarteirão'!$E$37:$M$37</c:f>
              <c:strCache>
                <c:ptCount val="9"/>
                <c:pt idx="0">
                  <c:v>Abr</c:v>
                </c:pt>
                <c:pt idx="1">
                  <c:v>Mai</c:v>
                </c:pt>
                <c:pt idx="2">
                  <c:v>Jun</c:v>
                </c:pt>
                <c:pt idx="3">
                  <c:v>Jul</c:v>
                </c:pt>
                <c:pt idx="4">
                  <c:v>Ago</c:v>
                </c:pt>
                <c:pt idx="5">
                  <c:v>Set</c:v>
                </c:pt>
                <c:pt idx="6">
                  <c:v>Out</c:v>
                </c:pt>
                <c:pt idx="7">
                  <c:v>Nov</c:v>
                </c:pt>
                <c:pt idx="8">
                  <c:v>Dez</c:v>
                </c:pt>
              </c:strCache>
            </c:strRef>
          </c:cat>
          <c:val>
            <c:numRef>
              <c:f>'Resultados Múcio por Quarteirão'!$E$39:$M$39</c:f>
              <c:numCache>
                <c:formatCode>General</c:formatCode>
                <c:ptCount val="9"/>
                <c:pt idx="0">
                  <c:v>6506</c:v>
                </c:pt>
                <c:pt idx="1">
                  <c:v>8096</c:v>
                </c:pt>
                <c:pt idx="2">
                  <c:v>8112</c:v>
                </c:pt>
                <c:pt idx="3">
                  <c:v>5856</c:v>
                </c:pt>
                <c:pt idx="4">
                  <c:v>4120</c:v>
                </c:pt>
                <c:pt idx="5">
                  <c:v>4520</c:v>
                </c:pt>
                <c:pt idx="6">
                  <c:v>7137</c:v>
                </c:pt>
                <c:pt idx="7">
                  <c:v>5490</c:v>
                </c:pt>
                <c:pt idx="8">
                  <c:v>6686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C3-40BB-A5A2-E977BB0919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058624"/>
        <c:axId val="100060160"/>
      </c:barChart>
      <c:catAx>
        <c:axId val="10005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pt-BR"/>
          </a:p>
        </c:txPr>
        <c:crossAx val="100060160"/>
        <c:crosses val="autoZero"/>
        <c:auto val="1"/>
        <c:lblAlgn val="ctr"/>
        <c:lblOffset val="100"/>
        <c:noMultiLvlLbl val="0"/>
      </c:catAx>
      <c:valAx>
        <c:axId val="100060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005862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400" b="1" dirty="0"/>
              <a:t>Ovos</a:t>
            </a:r>
            <a:r>
              <a:rPr lang="pt-BR" sz="2400" b="1" baseline="0" dirty="0"/>
              <a:t> Coletados</a:t>
            </a:r>
            <a:endParaRPr lang="pt-BR" sz="2400" b="1" dirty="0"/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'Resultados Múcio por Quarteirão'!$N$27</c:f>
              <c:strCache>
                <c:ptCount val="1"/>
                <c:pt idx="0">
                  <c:v>Centro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'Resultados Múcio por Quarteirão'!$O$26:$R$26</c:f>
              <c:strCache>
                <c:ptCount val="4"/>
                <c:pt idx="0">
                  <c:v>Fev</c:v>
                </c:pt>
                <c:pt idx="1">
                  <c:v>Març</c:v>
                </c:pt>
                <c:pt idx="2">
                  <c:v>Abr</c:v>
                </c:pt>
                <c:pt idx="3">
                  <c:v>Mai</c:v>
                </c:pt>
              </c:strCache>
            </c:strRef>
          </c:cat>
          <c:val>
            <c:numRef>
              <c:f>'Resultados Múcio por Quarteirão'!$O$27:$R$27</c:f>
              <c:numCache>
                <c:formatCode>General</c:formatCode>
                <c:ptCount val="4"/>
                <c:pt idx="0">
                  <c:v>6072</c:v>
                </c:pt>
                <c:pt idx="1">
                  <c:v>9078</c:v>
                </c:pt>
                <c:pt idx="2">
                  <c:v>5438</c:v>
                </c:pt>
                <c:pt idx="3">
                  <c:v>13874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BD-42EB-B004-4B9A97E7F007}"/>
            </c:ext>
          </c:extLst>
        </c:ser>
        <c:ser>
          <c:idx val="1"/>
          <c:order val="1"/>
          <c:tx>
            <c:strRef>
              <c:f>'Resultados Múcio por Quarteirão'!$N$28</c:f>
              <c:strCache>
                <c:ptCount val="1"/>
                <c:pt idx="0">
                  <c:v>N. Descoberta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'Resultados Múcio por Quarteirão'!$O$26:$R$26</c:f>
              <c:strCache>
                <c:ptCount val="4"/>
                <c:pt idx="0">
                  <c:v>Fev</c:v>
                </c:pt>
                <c:pt idx="1">
                  <c:v>Març</c:v>
                </c:pt>
                <c:pt idx="2">
                  <c:v>Abr</c:v>
                </c:pt>
                <c:pt idx="3">
                  <c:v>Mai</c:v>
                </c:pt>
              </c:strCache>
            </c:strRef>
          </c:cat>
          <c:val>
            <c:numRef>
              <c:f>'Resultados Múcio por Quarteirão'!$O$28:$R$28</c:f>
              <c:numCache>
                <c:formatCode>General</c:formatCode>
                <c:ptCount val="4"/>
                <c:pt idx="0">
                  <c:v>8426</c:v>
                </c:pt>
                <c:pt idx="1">
                  <c:v>10645</c:v>
                </c:pt>
                <c:pt idx="2">
                  <c:v>9558</c:v>
                </c:pt>
                <c:pt idx="3">
                  <c:v>19226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BD-42EB-B004-4B9A97E7F0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044608"/>
        <c:axId val="101046144"/>
      </c:barChart>
      <c:catAx>
        <c:axId val="10104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pt-BR"/>
          </a:p>
        </c:txPr>
        <c:crossAx val="101046144"/>
        <c:crosses val="autoZero"/>
        <c:auto val="1"/>
        <c:lblAlgn val="ctr"/>
        <c:lblOffset val="100"/>
        <c:noMultiLvlLbl val="0"/>
      </c:catAx>
      <c:valAx>
        <c:axId val="101046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104460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17E0-4FD3-43B2-8FF9-24DCF6EF385E}" type="datetimeFigureOut">
              <a:rPr lang="pt-BR" smtClean="0"/>
              <a:t>08/06/2017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67FE8-9386-4EAD-9025-A306AF3EB46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406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FAC8-0338-4C33-969A-E45E976E6F7F}" type="datetimeFigureOut">
              <a:rPr lang="pt-BR" smtClean="0"/>
              <a:t>08/06/2017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3692-27AA-443F-A2A5-3ADBDC8A4CF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338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FAC8-0338-4C33-969A-E45E976E6F7F}" type="datetimeFigureOut">
              <a:rPr lang="pt-BR" smtClean="0"/>
              <a:t>08/06/2017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3692-27AA-443F-A2A5-3ADBDC8A4CF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293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FAC8-0338-4C33-969A-E45E976E6F7F}" type="datetimeFigureOut">
              <a:rPr lang="pt-BR" smtClean="0"/>
              <a:t>08/06/2017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3692-27AA-443F-A2A5-3ADBDC8A4CF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064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FAC8-0338-4C33-969A-E45E976E6F7F}" type="datetimeFigureOut">
              <a:rPr lang="pt-BR" smtClean="0"/>
              <a:t>08/06/2017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3692-27AA-443F-A2A5-3ADBDC8A4CF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2250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FAC8-0338-4C33-969A-E45E976E6F7F}" type="datetimeFigureOut">
              <a:rPr lang="pt-BR" smtClean="0"/>
              <a:t>08/06/2017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3692-27AA-443F-A2A5-3ADBDC8A4CF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98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FAC8-0338-4C33-969A-E45E976E6F7F}" type="datetimeFigureOut">
              <a:rPr lang="pt-BR" smtClean="0"/>
              <a:t>08/06/2017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3692-27AA-443F-A2A5-3ADBDC8A4CF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971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FAC8-0338-4C33-969A-E45E976E6F7F}" type="datetimeFigureOut">
              <a:rPr lang="pt-BR" smtClean="0"/>
              <a:t>08/06/2017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3692-27AA-443F-A2A5-3ADBDC8A4CF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8262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FAC8-0338-4C33-969A-E45E976E6F7F}" type="datetimeFigureOut">
              <a:rPr lang="pt-BR" smtClean="0"/>
              <a:t>08/06/2017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3692-27AA-443F-A2A5-3ADBDC8A4CF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4130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FAC8-0338-4C33-969A-E45E976E6F7F}" type="datetimeFigureOut">
              <a:rPr lang="pt-BR" smtClean="0"/>
              <a:t>08/06/2017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3692-27AA-443F-A2A5-3ADBDC8A4CF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7900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FAC8-0338-4C33-969A-E45E976E6F7F}" type="datetimeFigureOut">
              <a:rPr lang="pt-BR" smtClean="0"/>
              <a:t>08/06/2017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3692-27AA-443F-A2A5-3ADBDC8A4CF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881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FAC8-0338-4C33-969A-E45E976E6F7F}" type="datetimeFigureOut">
              <a:rPr lang="pt-BR" smtClean="0"/>
              <a:t>08/06/2017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3692-27AA-443F-A2A5-3ADBDC8A4CF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EFAC8-0338-4C33-969A-E45E976E6F7F}" type="datetimeFigureOut">
              <a:rPr lang="pt-BR" smtClean="0"/>
              <a:t>08/06/2017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A3692-27AA-443F-A2A5-3ADBDC8A4CF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93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wmf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10" Type="http://schemas.openxmlformats.org/officeDocument/2006/relationships/image" Target="../media/image61.png"/><Relationship Id="rId4" Type="http://schemas.openxmlformats.org/officeDocument/2006/relationships/image" Target="../media/image63.jpeg"/><Relationship Id="rId9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shp.paho.org/DPC/cd/elep-info/ELEPINFO%20images/Nv143pba.t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hyperlink" Target="http://shp.paho.org/DPC/cd/elep-info/ELEPINFO%20images/Nv143mba.tif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799" y="980728"/>
            <a:ext cx="7772400" cy="252028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 Pública – Soluções e Alternativas: </a:t>
            </a:r>
            <a:r>
              <a:rPr lang="pt-BR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Contribuições da Universidade Federal do Rio Grande do Norte ao estudo de doenças antigas e emergentes no mundo urbanizado</a:t>
            </a:r>
            <a:endParaRPr lang="pt-BR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Selma M.B. Jeronimo</a:t>
            </a:r>
          </a:p>
          <a:p>
            <a:r>
              <a:rPr lang="pt-BR" dirty="0"/>
              <a:t>Instituto de Medicina Tropical do Rio Grande do Norte</a:t>
            </a:r>
          </a:p>
          <a:p>
            <a:r>
              <a:rPr lang="pt-BR" dirty="0"/>
              <a:t>Universidade Federal do Rio Grande do Norte</a:t>
            </a:r>
          </a:p>
          <a:p>
            <a:r>
              <a:rPr lang="pt-BR" dirty="0"/>
              <a:t>smbj@cb.ufrn.br</a:t>
            </a:r>
          </a:p>
        </p:txBody>
      </p:sp>
      <p:sp>
        <p:nvSpPr>
          <p:cNvPr id="2" name="Rectangle 1"/>
          <p:cNvSpPr/>
          <p:nvPr/>
        </p:nvSpPr>
        <p:spPr>
          <a:xfrm>
            <a:off x="1973724" y="5805264"/>
            <a:ext cx="5196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/>
              <a:t>VI Sexta de Contas, Tribunal de Contas do Estado, RN</a:t>
            </a:r>
          </a:p>
          <a:p>
            <a:pPr algn="ctr"/>
            <a:r>
              <a:rPr lang="pt-BR" dirty="0"/>
              <a:t>9/06/2017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3647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Leprosy in Brazil</a:t>
            </a:r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4" y="1422976"/>
            <a:ext cx="4853181" cy="470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73063" y="365125"/>
            <a:ext cx="8513762" cy="10350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altLang="en-US" sz="3200" b="1" kern="0" dirty="0">
                <a:solidFill>
                  <a:schemeClr val="bg1"/>
                </a:solidFill>
              </a:rPr>
              <a:t>Incidência e Prevalência da hanseníase no Brasil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385" y="2285720"/>
            <a:ext cx="3960440" cy="263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4267389" y="6309320"/>
            <a:ext cx="3738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600" b="1" dirty="0">
                <a:solidFill>
                  <a:srgbClr val="FF0000"/>
                </a:solidFill>
                <a:latin typeface="Calibri" pitchFamily="34" charset="0"/>
              </a:rPr>
              <a:t>RODRIGUES; LOCKWOOD, 2011.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A0CC64-09CC-438F-919E-8622C4E0546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896839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906468"/>
            <a:ext cx="4397402" cy="288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852934"/>
            <a:ext cx="4412824" cy="2882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071670" y="214290"/>
            <a:ext cx="6515088" cy="703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27584" y="251461"/>
            <a:ext cx="7492484" cy="441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Expansão da Hanseníase no Rio Grande do Norte</a:t>
            </a:r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2843808" y="3140968"/>
            <a:ext cx="1651308" cy="42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1985-1994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3861048"/>
            <a:ext cx="4344945" cy="285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tângulo 17"/>
          <p:cNvSpPr/>
          <p:nvPr/>
        </p:nvSpPr>
        <p:spPr>
          <a:xfrm>
            <a:off x="2602867" y="991761"/>
            <a:ext cx="17531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rgbClr val="003300"/>
                </a:solidFill>
              </a:rPr>
              <a:t>87 municípios sem casos</a:t>
            </a:r>
            <a:endParaRPr lang="pt-BR" sz="1200" b="1" dirty="0"/>
          </a:p>
        </p:txBody>
      </p:sp>
      <p:sp>
        <p:nvSpPr>
          <p:cNvPr id="21" name="Retângulo 20"/>
          <p:cNvSpPr/>
          <p:nvPr/>
        </p:nvSpPr>
        <p:spPr>
          <a:xfrm>
            <a:off x="7164288" y="991761"/>
            <a:ext cx="17531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rgbClr val="003300"/>
                </a:solidFill>
              </a:rPr>
              <a:t>64 municípios sem casos</a:t>
            </a:r>
            <a:endParaRPr lang="pt-BR" sz="1200" b="1" dirty="0"/>
          </a:p>
        </p:txBody>
      </p:sp>
      <p:sp>
        <p:nvSpPr>
          <p:cNvPr id="22" name="Retângulo 21"/>
          <p:cNvSpPr/>
          <p:nvPr/>
        </p:nvSpPr>
        <p:spPr>
          <a:xfrm>
            <a:off x="3491428" y="3911332"/>
            <a:ext cx="17531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rgbClr val="003300"/>
                </a:solidFill>
              </a:rPr>
              <a:t>33 municípios sem casos</a:t>
            </a:r>
            <a:endParaRPr lang="pt-BR" sz="1200" b="1" dirty="0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4168" y="4581128"/>
            <a:ext cx="1970964" cy="154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Espaço Reservado para Conteúdo 2"/>
          <p:cNvSpPr txBox="1">
            <a:spLocks/>
          </p:cNvSpPr>
          <p:nvPr/>
        </p:nvSpPr>
        <p:spPr>
          <a:xfrm>
            <a:off x="7308304" y="3140968"/>
            <a:ext cx="1651308" cy="42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1995-2004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Espaço Reservado para Conteúdo 2"/>
          <p:cNvSpPr txBox="1">
            <a:spLocks/>
          </p:cNvSpPr>
          <p:nvPr/>
        </p:nvSpPr>
        <p:spPr>
          <a:xfrm>
            <a:off x="3665237" y="6219008"/>
            <a:ext cx="1651308" cy="42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2004-2015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3761" y="6278304"/>
            <a:ext cx="180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Nobre et al, 2016</a:t>
            </a:r>
          </a:p>
        </p:txBody>
      </p:sp>
    </p:spTree>
    <p:extLst>
      <p:ext uri="{BB962C8B-B14F-4D97-AF65-F5344CB8AC3E}">
        <p14:creationId xmlns:p14="http://schemas.microsoft.com/office/powerpoint/2010/main" val="1247643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 err="1">
                <a:solidFill>
                  <a:schemeClr val="bg1"/>
                </a:solidFill>
              </a:rPr>
              <a:t>Agregação</a:t>
            </a:r>
            <a:r>
              <a:rPr lang="en-US" altLang="en-US" sz="2400" dirty="0">
                <a:solidFill>
                  <a:schemeClr val="bg1"/>
                </a:solidFill>
              </a:rPr>
              <a:t> de </a:t>
            </a:r>
            <a:r>
              <a:rPr lang="en-US" altLang="en-US" sz="2400" dirty="0" err="1">
                <a:solidFill>
                  <a:schemeClr val="bg1"/>
                </a:solidFill>
              </a:rPr>
              <a:t>Hanseníase</a:t>
            </a:r>
            <a:r>
              <a:rPr lang="en-US" altLang="en-US" sz="2400" dirty="0">
                <a:solidFill>
                  <a:schemeClr val="bg1"/>
                </a:solidFill>
              </a:rPr>
              <a:t> no RN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59563" y="5395913"/>
            <a:ext cx="2211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</a:rPr>
              <a:t>Queiroz et al, 2010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68313" y="4937125"/>
            <a:ext cx="5173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Area 8.5 x 15 km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Matrix 2 by 2 of 809 points (household of a case)</a:t>
            </a:r>
          </a:p>
        </p:txBody>
      </p:sp>
      <p:pic>
        <p:nvPicPr>
          <p:cNvPr id="7" name="Imagem 1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916113"/>
            <a:ext cx="4764087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35088"/>
            <a:ext cx="4067175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D11EDB6-B777-42A9-9922-5ACF25DE765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412861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128792" cy="441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64108" y="5664668"/>
            <a:ext cx="5972188" cy="42862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BR" sz="1400" dirty="0">
                <a:solidFill>
                  <a:srgbClr val="003300"/>
                </a:solidFill>
              </a:rPr>
              <a:t>Fonte: Ministério da Saúde do Brasil / SINAN / </a:t>
            </a:r>
            <a:r>
              <a:rPr lang="pt-BR" sz="1400" dirty="0" err="1">
                <a:solidFill>
                  <a:srgbClr val="003300"/>
                </a:solidFill>
              </a:rPr>
              <a:t>Datasus</a:t>
            </a:r>
            <a:endParaRPr lang="pt-BR" sz="18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071670" y="214290"/>
            <a:ext cx="6515088" cy="703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74830" y="404664"/>
            <a:ext cx="7929618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Coeficientes</a:t>
            </a: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Detecção da Hanseníase por 100.000 </a:t>
            </a:r>
            <a:r>
              <a:rPr kumimoji="0" lang="pt-BR" sz="24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hab</a:t>
            </a:r>
            <a:endParaRPr kumimoji="0" lang="pt-BR" sz="24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baseline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Rio</a:t>
            </a: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Grande do Norte – 2001 a 2015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1607040" y="2995364"/>
            <a:ext cx="700092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>
          <a:xfrm>
            <a:off x="8179336" y="2735342"/>
            <a:ext cx="4187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>
                <a:solidFill>
                  <a:srgbClr val="FF0000"/>
                </a:solidFill>
              </a:rPr>
              <a:t>Alto</a:t>
            </a:r>
          </a:p>
        </p:txBody>
      </p:sp>
      <p:cxnSp>
        <p:nvCxnSpPr>
          <p:cNvPr id="14" name="Conector reto 13"/>
          <p:cNvCxnSpPr/>
          <p:nvPr/>
        </p:nvCxnSpPr>
        <p:spPr>
          <a:xfrm>
            <a:off x="1623188" y="4500759"/>
            <a:ext cx="7000924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8052608" y="4216595"/>
            <a:ext cx="5549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>
                <a:solidFill>
                  <a:schemeClr val="accent6">
                    <a:lumMod val="75000"/>
                  </a:schemeClr>
                </a:solidFill>
              </a:rPr>
              <a:t>Médio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 rot="-5400000">
            <a:off x="8496300" y="368300"/>
            <a:ext cx="952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dirty="0"/>
              <a:t>MLNobre</a:t>
            </a:r>
          </a:p>
        </p:txBody>
      </p:sp>
      <p:sp>
        <p:nvSpPr>
          <p:cNvPr id="2" name="Retângulo 1"/>
          <p:cNvSpPr/>
          <p:nvPr/>
        </p:nvSpPr>
        <p:spPr>
          <a:xfrm>
            <a:off x="827584" y="6059053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A detecção de casos no Estado não vem demonstrando tendência decrescente: a doença ainda é e será um problema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99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D:\computador casa 010309\fotos\pacinetes MH\DSC0018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032448" cy="3186354"/>
          </a:xfrm>
          <a:prstGeom prst="rect">
            <a:avLst/>
          </a:prstGeom>
          <a:noFill/>
        </p:spPr>
      </p:pic>
      <p:pic>
        <p:nvPicPr>
          <p:cNvPr id="157699" name="Picture 3" descr="D:\computador casa 010309\fotos\pacinetes MH\DSC0017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2924944"/>
            <a:ext cx="3995936" cy="3212976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 rot="-5400000">
            <a:off x="8496300" y="368300"/>
            <a:ext cx="952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dirty="0"/>
              <a:t>MLNobre</a:t>
            </a:r>
          </a:p>
        </p:txBody>
      </p:sp>
      <p:sp>
        <p:nvSpPr>
          <p:cNvPr id="6" name="Rectangle 1026"/>
          <p:cNvSpPr txBox="1">
            <a:spLocks noChangeArrowheads="1"/>
          </p:cNvSpPr>
          <p:nvPr/>
        </p:nvSpPr>
        <p:spPr>
          <a:xfrm>
            <a:off x="512763" y="260350"/>
            <a:ext cx="8162925" cy="70167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>
                <a:solidFill>
                  <a:srgbClr val="800000"/>
                </a:solidFill>
              </a:rPr>
              <a:t>Formas iniciais – diagnóstico oportuno</a:t>
            </a:r>
            <a:endParaRPr lang="pt-BR" sz="3200" b="1" dirty="0">
              <a:solidFill>
                <a:srgbClr val="8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2763" y="581475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Fotos cortesia Mauricio Nobre </a:t>
            </a:r>
          </a:p>
        </p:txBody>
      </p:sp>
    </p:spTree>
    <p:extLst>
      <p:ext uri="{BB962C8B-B14F-4D97-AF65-F5344CB8AC3E}">
        <p14:creationId xmlns:p14="http://schemas.microsoft.com/office/powerpoint/2010/main" val="2071573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 rot="-5400000">
            <a:off x="8538360" y="280277"/>
            <a:ext cx="8683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dirty="0"/>
              <a:t>MLNobre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45976" y="157262"/>
            <a:ext cx="70104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t-BR" sz="3200" b="1" dirty="0">
                <a:solidFill>
                  <a:srgbClr val="800000"/>
                </a:solidFill>
                <a:latin typeface="+mj-lt"/>
              </a:rPr>
              <a:t>Reação reversa – risco de lesão neural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388150"/>
            <a:ext cx="4183063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921" y="1412776"/>
            <a:ext cx="4092575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2262" y="619750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Fotos cortesia Mauricio Nobre </a:t>
            </a:r>
          </a:p>
        </p:txBody>
      </p:sp>
    </p:spTree>
    <p:extLst>
      <p:ext uri="{BB962C8B-B14F-4D97-AF65-F5344CB8AC3E}">
        <p14:creationId xmlns:p14="http://schemas.microsoft.com/office/powerpoint/2010/main" val="2134399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computador casa\HGT\fotos\Todas as fotos máquina nova\DSC0057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124744"/>
            <a:ext cx="5628117" cy="4221088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 rot="16200000">
            <a:off x="8538360" y="280277"/>
            <a:ext cx="8683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MLNobre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45976" y="157262"/>
            <a:ext cx="70104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t-BR" sz="3200" b="1" dirty="0">
                <a:solidFill>
                  <a:srgbClr val="800000"/>
                </a:solidFill>
                <a:latin typeface="+mj-lt"/>
              </a:rPr>
              <a:t>Reação reversa – risco de lesão neural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762" y="5814754"/>
            <a:ext cx="3195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Foto cortesia Mauricio Nobre </a:t>
            </a:r>
          </a:p>
        </p:txBody>
      </p:sp>
    </p:spTree>
    <p:extLst>
      <p:ext uri="{BB962C8B-B14F-4D97-AF65-F5344CB8AC3E}">
        <p14:creationId xmlns:p14="http://schemas.microsoft.com/office/powerpoint/2010/main" val="2940561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nsNk1 092"/>
          <p:cNvPicPr>
            <a:picLocks noChangeAspect="1" noChangeArrowheads="1"/>
          </p:cNvPicPr>
          <p:nvPr/>
        </p:nvPicPr>
        <p:blipFill>
          <a:blip r:embed="rId2" cstate="screen">
            <a:lum bright="12000" contras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505636"/>
            <a:ext cx="6660264" cy="4995198"/>
          </a:xfrm>
          <a:prstGeom prst="rect">
            <a:avLst/>
          </a:prstGeom>
          <a:noFill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500694" y="6500834"/>
            <a:ext cx="35896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pt-BR" sz="1600" i="1" dirty="0"/>
              <a:t>Cortesia do Dr. Valdir </a:t>
            </a:r>
            <a:r>
              <a:rPr lang="pt-BR" sz="1600" i="1" dirty="0" err="1"/>
              <a:t>Delmiro</a:t>
            </a:r>
            <a:r>
              <a:rPr lang="pt-BR" sz="1600" i="1" dirty="0"/>
              <a:t> Neves, PB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45976" y="157262"/>
            <a:ext cx="70104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t-BR" sz="3200" b="1" dirty="0">
                <a:solidFill>
                  <a:srgbClr val="800000"/>
                </a:solidFill>
                <a:latin typeface="+mj-lt"/>
              </a:rPr>
              <a:t>Abscesso de nervo periférico</a:t>
            </a:r>
          </a:p>
        </p:txBody>
      </p:sp>
    </p:spTree>
    <p:extLst>
      <p:ext uri="{BB962C8B-B14F-4D97-AF65-F5344CB8AC3E}">
        <p14:creationId xmlns:p14="http://schemas.microsoft.com/office/powerpoint/2010/main" val="3922415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computador casa\HGT\fotos\Todas as fotos máquina nova\DSC0076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5196069" cy="3897052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 rot="16200000">
            <a:off x="8538360" y="280277"/>
            <a:ext cx="8683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rgbClr val="00B0F0"/>
                </a:solidFill>
              </a:rPr>
              <a:t>MLNobre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45976" y="157262"/>
            <a:ext cx="70104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t-BR" sz="3200" b="1" dirty="0">
                <a:solidFill>
                  <a:srgbClr val="800000"/>
                </a:solidFill>
                <a:latin typeface="+mj-lt"/>
              </a:rPr>
              <a:t>Reação reversa ulcerada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762" y="5814754"/>
            <a:ext cx="312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cortesia Mauricio Nobre </a:t>
            </a:r>
          </a:p>
        </p:txBody>
      </p:sp>
    </p:spTree>
    <p:extLst>
      <p:ext uri="{BB962C8B-B14F-4D97-AF65-F5344CB8AC3E}">
        <p14:creationId xmlns:p14="http://schemas.microsoft.com/office/powerpoint/2010/main" val="658034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 rot="16200000">
            <a:off x="8538360" y="280277"/>
            <a:ext cx="8683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rgbClr val="00B0F0"/>
                </a:solidFill>
              </a:rPr>
              <a:t>MLNobre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45976" y="157262"/>
            <a:ext cx="70104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t-BR" sz="3200" b="1" dirty="0">
                <a:solidFill>
                  <a:srgbClr val="800000"/>
                </a:solidFill>
                <a:latin typeface="+mj-lt"/>
              </a:rPr>
              <a:t>Eritema nodoso necrotizante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103937" cy="457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6381328"/>
            <a:ext cx="333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Foto cortesia Mauricio Nobre </a:t>
            </a:r>
          </a:p>
        </p:txBody>
      </p:sp>
    </p:spTree>
    <p:extLst>
      <p:ext uri="{BB962C8B-B14F-4D97-AF65-F5344CB8AC3E}">
        <p14:creationId xmlns:p14="http://schemas.microsoft.com/office/powerpoint/2010/main" val="2213585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92392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err="1">
                <a:solidFill>
                  <a:schemeClr val="bg1"/>
                </a:solidFill>
              </a:rPr>
              <a:t>Roteiro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47663" y="1268760"/>
            <a:ext cx="7848674" cy="46085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spcBef>
                <a:spcPts val="0"/>
              </a:spcBef>
              <a:buFontTx/>
              <a:buAutoNum type="arabicPeriod"/>
              <a:defRPr/>
            </a:pPr>
            <a:r>
              <a:rPr lang="pt-B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Doenças de transmissão vetorial: o caso da leishmaniose visceral, dengue, chikungunya e Zika.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ts val="0"/>
              </a:spcBef>
              <a:buFontTx/>
              <a:buAutoNum type="arabicPeriod"/>
              <a:defRPr/>
            </a:pPr>
            <a:r>
              <a:rPr lang="pt-B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Hanseníase no Brasil e no mundo: compartilhamento de espaço</a:t>
            </a:r>
          </a:p>
          <a:p>
            <a:pPr marL="400050" lvl="1" indent="0" algn="just">
              <a:spcBef>
                <a:spcPts val="0"/>
              </a:spcBef>
              <a:buNone/>
              <a:defRPr/>
            </a:pPr>
            <a:r>
              <a:rPr lang="pt-BR" alt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da hanseníase na Europa no século XIX.</a:t>
            </a:r>
            <a:endParaRPr lang="en-US" altLang="en-US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ts val="0"/>
              </a:spcBef>
              <a:buFontTx/>
              <a:buAutoNum type="arabicPeriod"/>
              <a:defRPr/>
            </a:pP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Identificação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áreas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risco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leishmaniose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visceral e para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hanseníase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estado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 Rio Grande do Norte.</a:t>
            </a:r>
          </a:p>
          <a:p>
            <a:pPr marL="514350" indent="-514350" algn="just">
              <a:spcBef>
                <a:spcPts val="0"/>
              </a:spcBef>
              <a:buFontTx/>
              <a:buAutoNum type="arabicPeriod"/>
              <a:defRPr/>
            </a:pP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ferramentas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moleculares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compreensão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doenças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desenvolvimento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novos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medicamentos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auxiliando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realização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meta.</a:t>
            </a:r>
          </a:p>
          <a:p>
            <a:pPr marL="514350" indent="-514350" algn="just">
              <a:spcBef>
                <a:spcPts val="0"/>
              </a:spcBef>
              <a:buFontTx/>
              <a:buAutoNum type="arabicPeriod"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-eclampsia no Rio Grande do Norte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spcBef>
                <a:spcPts val="0"/>
              </a:spcBef>
              <a:buFontTx/>
              <a:buAutoNum type="arabicPeriod"/>
              <a:defRPr/>
            </a:pP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Empoderamento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popula</a:t>
            </a:r>
            <a:r>
              <a:rPr lang="pt-B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ções susceptíveis a doenças infecciosas  vetoriais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não vetoriais </a:t>
            </a:r>
          </a:p>
          <a:p>
            <a:pPr marL="914400" lvl="1" indent="-514350" algn="just">
              <a:spcBef>
                <a:spcPts val="0"/>
              </a:spcBef>
              <a:buFontTx/>
              <a:buAutoNum type="arabicPeriod"/>
              <a:defRPr/>
            </a:pPr>
            <a:r>
              <a:rPr lang="pt-B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 que devemos fazer? </a:t>
            </a:r>
          </a:p>
          <a:p>
            <a:pPr marL="914400" lvl="1" indent="-514350" algn="just">
              <a:spcBef>
                <a:spcPts val="0"/>
              </a:spcBef>
              <a:buFontTx/>
              <a:buAutoNum type="arabicPeriod"/>
              <a:defRPr/>
            </a:pPr>
            <a:r>
              <a:rPr lang="pt-B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Atitudes! Rotina! Os vetores são competentes e dificuldade em mudança de hábitos na espécie humana, não somos tão sapiens !!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pt-B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 algn="just">
              <a:spcBef>
                <a:spcPts val="0"/>
              </a:spcBef>
              <a:buNone/>
              <a:defRPr/>
            </a:pPr>
            <a:r>
              <a:rPr lang="en-US" altLang="en-US" sz="1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Crianças</a:t>
            </a:r>
            <a:r>
              <a:rPr lang="en-US" alt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cuidadas</a:t>
            </a:r>
            <a:r>
              <a:rPr lang="en-US" alt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alt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pessoas</a:t>
            </a:r>
            <a:r>
              <a:rPr lang="en-US" alt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US" altLang="en-US" sz="1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melhor</a:t>
            </a:r>
            <a:r>
              <a:rPr lang="en-US" alt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en-US" sz="1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conhecimento</a:t>
            </a:r>
            <a:r>
              <a:rPr lang="en-US" alt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pt-BR" alt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adoecem menos.</a:t>
            </a:r>
            <a:endParaRPr lang="en-US" altLang="en-US" sz="1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endParaRPr lang="en-US" altLang="en-US" sz="2000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0C577DE-5CA9-42EC-84B6-A38CF23FF960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14782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CIM\101MSDCF\DSC00717.JPG"/>
          <p:cNvPicPr>
            <a:picLocks noChangeAspect="1" noChangeArrowheads="1"/>
          </p:cNvPicPr>
          <p:nvPr/>
        </p:nvPicPr>
        <p:blipFill>
          <a:blip r:embed="rId2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884818"/>
            <a:ext cx="6085073" cy="4563805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 rot="16200000">
            <a:off x="8538360" y="280277"/>
            <a:ext cx="8683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MLNobre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45976" y="157262"/>
            <a:ext cx="70104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t-BR" sz="3200" b="1" dirty="0">
                <a:solidFill>
                  <a:srgbClr val="800000"/>
                </a:solidFill>
                <a:latin typeface="+mj-lt"/>
              </a:rPr>
              <a:t>Mão reacional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762" y="5814754"/>
            <a:ext cx="333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Foto cortesia Mauricio Nobre </a:t>
            </a:r>
          </a:p>
        </p:txBody>
      </p:sp>
    </p:spTree>
    <p:extLst>
      <p:ext uri="{BB962C8B-B14F-4D97-AF65-F5344CB8AC3E}">
        <p14:creationId xmlns:p14="http://schemas.microsoft.com/office/powerpoint/2010/main" val="3841961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071670" y="214290"/>
            <a:ext cx="6515088" cy="703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74830" y="548680"/>
            <a:ext cx="7929618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Percentual de casos novos de hanseníase diagnosticados tardiamente (</a:t>
            </a:r>
            <a:r>
              <a:rPr lang="pt-BR" sz="24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com incapacidade física irreversível</a:t>
            </a: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Brasil e Rio Grande do Norte – 2001 a 2015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 rot="-5400000">
            <a:off x="8496300" y="368300"/>
            <a:ext cx="952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dirty="0"/>
              <a:t>MLNobre</a:t>
            </a:r>
          </a:p>
        </p:txBody>
      </p:sp>
      <p:sp>
        <p:nvSpPr>
          <p:cNvPr id="2" name="Retângulo 1"/>
          <p:cNvSpPr/>
          <p:nvPr/>
        </p:nvSpPr>
        <p:spPr>
          <a:xfrm>
            <a:off x="465814" y="6165304"/>
            <a:ext cx="8426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O diagnóstico é mais tardio no Estado do Rio Grande do Norte do que a média nacional</a:t>
            </a:r>
          </a:p>
          <a:p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Espaço Reservado para Conteúdo 2"/>
          <p:cNvSpPr>
            <a:spLocks noGrp="1"/>
          </p:cNvSpPr>
          <p:nvPr>
            <p:ph idx="1"/>
          </p:nvPr>
        </p:nvSpPr>
        <p:spPr>
          <a:xfrm>
            <a:off x="1264108" y="5589240"/>
            <a:ext cx="5972188" cy="42862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BR" sz="1400" dirty="0">
                <a:solidFill>
                  <a:srgbClr val="003300"/>
                </a:solidFill>
              </a:rPr>
              <a:t>Fonte: Ministério da Saúde do Brasil / SINAN / </a:t>
            </a:r>
            <a:r>
              <a:rPr lang="pt-BR" sz="1400" dirty="0" err="1">
                <a:solidFill>
                  <a:srgbClr val="003300"/>
                </a:solidFill>
              </a:rPr>
              <a:t>Datasus</a:t>
            </a:r>
            <a:endParaRPr lang="pt-BR" sz="1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18" y="1422859"/>
            <a:ext cx="7921940" cy="4012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59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391400" cy="846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sz="3200" b="1" dirty="0">
                <a:solidFill>
                  <a:srgbClr val="800000"/>
                </a:solidFill>
              </a:rPr>
              <a:t>Lesões de nervos periféricos demonstradas por alterações sensitivas ou motoras</a:t>
            </a:r>
          </a:p>
        </p:txBody>
      </p:sp>
      <p:pic>
        <p:nvPicPr>
          <p:cNvPr id="29699" name="Picture 3" descr="W036379X"/>
          <p:cNvPicPr>
            <a:picLocks noChangeAspect="1" noChangeArrowheads="1"/>
          </p:cNvPicPr>
          <p:nvPr/>
        </p:nvPicPr>
        <p:blipFill>
          <a:blip r:embed="rId2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4953000"/>
            <a:ext cx="213360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~AUT0019"/>
          <p:cNvPicPr>
            <a:picLocks noChangeAspect="1" noChangeArrowheads="1"/>
          </p:cNvPicPr>
          <p:nvPr/>
        </p:nvPicPr>
        <p:blipFill>
          <a:blip r:embed="rId3" cstate="screen">
            <a:lum bright="-6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2209800"/>
            <a:ext cx="228600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W000128X"/>
          <p:cNvPicPr>
            <a:picLocks noChangeAspect="1" noChangeArrowheads="1"/>
          </p:cNvPicPr>
          <p:nvPr/>
        </p:nvPicPr>
        <p:blipFill>
          <a:blip r:embed="rId4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2209800"/>
            <a:ext cx="1392238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W002628X"/>
          <p:cNvPicPr>
            <a:picLocks noChangeAspect="1" noChangeArrowheads="1"/>
          </p:cNvPicPr>
          <p:nvPr/>
        </p:nvPicPr>
        <p:blipFill>
          <a:blip r:embed="rId5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4114800"/>
            <a:ext cx="25146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 descr="~AUT0013"/>
          <p:cNvPicPr>
            <a:picLocks noChangeAspect="1" noChangeArrowheads="1"/>
          </p:cNvPicPr>
          <p:nvPr/>
        </p:nvPicPr>
        <p:blipFill>
          <a:blip r:embed="rId6" cstate="screen">
            <a:lum bright="-2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4572000"/>
            <a:ext cx="22098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~AUT0023"/>
          <p:cNvPicPr>
            <a:picLocks noChangeAspect="1" noChangeArrowheads="1"/>
          </p:cNvPicPr>
          <p:nvPr/>
        </p:nvPicPr>
        <p:blipFill>
          <a:blip r:embed="rId7" cstate="screen">
            <a:lum bright="-2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2286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 rot="-5400000">
            <a:off x="8496300" y="368300"/>
            <a:ext cx="952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dirty="0"/>
              <a:t>MLNobre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763" y="581475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Fotos cortesia Mauricio Nobre </a:t>
            </a:r>
          </a:p>
        </p:txBody>
      </p:sp>
    </p:spTree>
    <p:extLst>
      <p:ext uri="{BB962C8B-B14F-4D97-AF65-F5344CB8AC3E}">
        <p14:creationId xmlns:p14="http://schemas.microsoft.com/office/powerpoint/2010/main" val="231192433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945976" y="157262"/>
            <a:ext cx="70104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t-BR" sz="3200" b="1" dirty="0">
                <a:solidFill>
                  <a:srgbClr val="800000"/>
                </a:solidFill>
                <a:latin typeface="+mj-lt"/>
              </a:rPr>
              <a:t>Diagnóstico tardio – mão em garra</a:t>
            </a:r>
          </a:p>
        </p:txBody>
      </p:sp>
      <p:pic>
        <p:nvPicPr>
          <p:cNvPr id="44036" name="Picture 3" descr="C:\Users\Mauricio L Nobre\Desktop\fotos total\DCIM\101MSDCF\DSC0288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703638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 rot="-5400000">
            <a:off x="8496300" y="368300"/>
            <a:ext cx="952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dirty="0"/>
              <a:t>MLNobre</a:t>
            </a:r>
          </a:p>
        </p:txBody>
      </p:sp>
      <p:pic>
        <p:nvPicPr>
          <p:cNvPr id="8" name="Picture 2" descr="Resultado de imagem para hanseníase mão caí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140968"/>
            <a:ext cx="3646899" cy="303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2763" y="581475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Fotos cortesia Mauricio Nobre </a:t>
            </a:r>
          </a:p>
        </p:txBody>
      </p:sp>
    </p:spTree>
    <p:extLst>
      <p:ext uri="{BB962C8B-B14F-4D97-AF65-F5344CB8AC3E}">
        <p14:creationId xmlns:p14="http://schemas.microsoft.com/office/powerpoint/2010/main" val="230879466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945976" y="517302"/>
            <a:ext cx="70104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t-BR" sz="3200" b="1" dirty="0">
                <a:solidFill>
                  <a:srgbClr val="800000"/>
                </a:solidFill>
                <a:latin typeface="+mj-lt"/>
              </a:rPr>
              <a:t>Diagnóstico tardio – paralisia tríplice da mão e absorção de falanges</a:t>
            </a:r>
          </a:p>
        </p:txBody>
      </p:sp>
      <p:pic>
        <p:nvPicPr>
          <p:cNvPr id="66561" name="Picture 1" descr="D:\computador casa 010309\HGT\fotos projeto HGT\DSC0246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8599" y="3444984"/>
            <a:ext cx="3648405" cy="2736304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 rot="-5400000">
            <a:off x="8496300" y="368300"/>
            <a:ext cx="952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dirty="0"/>
              <a:t>MLNobre</a:t>
            </a:r>
          </a:p>
        </p:txBody>
      </p:sp>
      <p:pic>
        <p:nvPicPr>
          <p:cNvPr id="9" name="Picture 2" descr="C:\Users\Mauricio L Nobre\Desktop\fotos total\DCIM\101MSDCF\DSC0288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848" y="1916832"/>
            <a:ext cx="3703638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2763" y="581475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Fotos cortesia Mauricio Nobre </a:t>
            </a:r>
          </a:p>
        </p:txBody>
      </p:sp>
    </p:spTree>
    <p:extLst>
      <p:ext uri="{BB962C8B-B14F-4D97-AF65-F5344CB8AC3E}">
        <p14:creationId xmlns:p14="http://schemas.microsoft.com/office/powerpoint/2010/main" val="301877327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computador casa 021116\HGT\fotos\fotos ortopedia\Imagem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996" y="2060848"/>
            <a:ext cx="2349556" cy="336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computador casa 021116\HGT\fotos\fotos ortopedia\IMG-20140908-WA004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2060848"/>
            <a:ext cx="2428596" cy="323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76996" y="1124744"/>
            <a:ext cx="70104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t-BR" sz="3200" b="1" dirty="0">
                <a:solidFill>
                  <a:srgbClr val="800000"/>
                </a:solidFill>
                <a:latin typeface="+mj-lt"/>
              </a:rPr>
              <a:t>Sequelas (complicações permanentes) – anestesia, paralisia e mal perfurante plantar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763" y="581475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Fotos cortesia Mauricio Nobre </a:t>
            </a:r>
          </a:p>
        </p:txBody>
      </p:sp>
    </p:spTree>
    <p:extLst>
      <p:ext uri="{BB962C8B-B14F-4D97-AF65-F5344CB8AC3E}">
        <p14:creationId xmlns:p14="http://schemas.microsoft.com/office/powerpoint/2010/main" val="160699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computador casa 021116\HGT\fotos\fotos ortopedia\IMG-20140908-WA005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2082676"/>
            <a:ext cx="3370093" cy="318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45976" y="517302"/>
            <a:ext cx="70104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t-BR" sz="3200" b="1" dirty="0">
                <a:solidFill>
                  <a:srgbClr val="800000"/>
                </a:solidFill>
                <a:latin typeface="+mj-lt"/>
              </a:rPr>
              <a:t>Sequelas – anestesia, paralisia e garra dos dedos das mãos</a:t>
            </a:r>
          </a:p>
        </p:txBody>
      </p:sp>
      <p:pic>
        <p:nvPicPr>
          <p:cNvPr id="4" name="Picture 2" descr="C:\computador casa 021116\HGT\fotos\fotos ortopedia\Imagem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2082676"/>
            <a:ext cx="4668837" cy="34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2763" y="581475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Fotos cortesia Mauricio Nobre </a:t>
            </a:r>
          </a:p>
        </p:txBody>
      </p:sp>
    </p:spTree>
    <p:extLst>
      <p:ext uri="{BB962C8B-B14F-4D97-AF65-F5344CB8AC3E}">
        <p14:creationId xmlns:p14="http://schemas.microsoft.com/office/powerpoint/2010/main" val="3579422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computador casa\HGT\fotos\Todas as fotos máquina nova\DSC004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215520" cy="4317984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15616" y="661318"/>
            <a:ext cx="70104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t-BR" sz="3200" b="1" dirty="0">
                <a:solidFill>
                  <a:srgbClr val="800000"/>
                </a:solidFill>
                <a:latin typeface="+mj-lt"/>
              </a:rPr>
              <a:t>Absorções ósseas, mal perfurante</a:t>
            </a:r>
          </a:p>
          <a:p>
            <a:pPr algn="ctr">
              <a:defRPr/>
            </a:pPr>
            <a:r>
              <a:rPr lang="pt-BR" sz="3200" b="1" dirty="0">
                <a:solidFill>
                  <a:srgbClr val="800000"/>
                </a:solidFill>
                <a:latin typeface="+mj-lt"/>
              </a:rPr>
              <a:t>Necessidade de curativos biológicos</a:t>
            </a:r>
          </a:p>
        </p:txBody>
      </p:sp>
      <p:pic>
        <p:nvPicPr>
          <p:cNvPr id="5" name="Picture 2" descr="C:\computador casa\HGT\fotos\Todas as fotos máquina nova\DSC0092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368210" cy="379689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6289" y="6237312"/>
            <a:ext cx="4203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Fotos cortesia Mauricio Nobre </a:t>
            </a:r>
          </a:p>
        </p:txBody>
      </p:sp>
    </p:spTree>
    <p:extLst>
      <p:ext uri="{BB962C8B-B14F-4D97-AF65-F5344CB8AC3E}">
        <p14:creationId xmlns:p14="http://schemas.microsoft.com/office/powerpoint/2010/main" val="3579422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DCIM\101MSDCF\DSC0063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206753" y="2138063"/>
            <a:ext cx="4908097" cy="3457524"/>
          </a:xfrm>
          <a:prstGeom prst="rect">
            <a:avLst/>
          </a:prstGeom>
          <a:noFill/>
        </p:spPr>
      </p:pic>
      <p:pic>
        <p:nvPicPr>
          <p:cNvPr id="3" name="Picture 5" descr="E:\DCIM\101MSDCF\DSC0061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28621" y="2115720"/>
            <a:ext cx="4908096" cy="3502210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15616" y="548680"/>
            <a:ext cx="70104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t-BR" sz="3200" b="1" dirty="0">
                <a:solidFill>
                  <a:srgbClr val="800000"/>
                </a:solidFill>
                <a:latin typeface="+mj-lt"/>
              </a:rPr>
              <a:t>Perda da função autonômica com ressecamento extremo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6455191"/>
            <a:ext cx="398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Fotos cortesia Mauricio Nobre </a:t>
            </a:r>
          </a:p>
        </p:txBody>
      </p:sp>
    </p:spTree>
    <p:extLst>
      <p:ext uri="{BB962C8B-B14F-4D97-AF65-F5344CB8AC3E}">
        <p14:creationId xmlns:p14="http://schemas.microsoft.com/office/powerpoint/2010/main" val="3579422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7" name="Rectangle 11"/>
          <p:cNvSpPr>
            <a:spLocks noChangeArrowheads="1"/>
          </p:cNvSpPr>
          <p:nvPr/>
        </p:nvSpPr>
        <p:spPr bwMode="auto">
          <a:xfrm>
            <a:off x="1104900" y="345976"/>
            <a:ext cx="7787580" cy="121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pt-BR" sz="3200" b="1" dirty="0">
                <a:solidFill>
                  <a:srgbClr val="800000"/>
                </a:solidFill>
              </a:rPr>
              <a:t>Incapacidades e reabilitação física: Necessidade de um local adequado para acompanhamento</a:t>
            </a:r>
          </a:p>
        </p:txBody>
      </p:sp>
      <p:pic>
        <p:nvPicPr>
          <p:cNvPr id="8" name="Imagem 7" descr="Mistura 13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628800"/>
            <a:ext cx="2808312" cy="2106234"/>
          </a:xfrm>
          <a:prstGeom prst="rect">
            <a:avLst/>
          </a:prstGeom>
        </p:spPr>
      </p:pic>
      <p:pic>
        <p:nvPicPr>
          <p:cNvPr id="9" name="Imagem 8" descr="ESCOV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628800"/>
            <a:ext cx="2347913" cy="2085975"/>
          </a:xfrm>
          <a:prstGeom prst="rect">
            <a:avLst/>
          </a:prstGeom>
        </p:spPr>
      </p:pic>
      <p:pic>
        <p:nvPicPr>
          <p:cNvPr id="10" name="Imagem 9" descr="Mistura 10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72200" y="4005064"/>
            <a:ext cx="2520280" cy="2377623"/>
          </a:xfrm>
          <a:prstGeom prst="rect">
            <a:avLst/>
          </a:prstGeom>
        </p:spPr>
      </p:pic>
      <p:pic>
        <p:nvPicPr>
          <p:cNvPr id="11" name="Imagem 10" descr="Mistura 089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4149080"/>
            <a:ext cx="2592288" cy="2146603"/>
          </a:xfrm>
          <a:prstGeom prst="rect">
            <a:avLst/>
          </a:prstGeom>
        </p:spPr>
      </p:pic>
      <p:pic>
        <p:nvPicPr>
          <p:cNvPr id="12" name="Picture 5" descr="C:\Users\Mauricio L Nobre\Desktop\fotos total\DCIM\101MSDCF\DSC0378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7390" y="4005064"/>
            <a:ext cx="3029219" cy="227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 rot="-5400000">
            <a:off x="8496300" y="368300"/>
            <a:ext cx="952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dirty="0"/>
              <a:t>MLNobre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2036" y="6295683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Fotos cortesia Mauricio Nobre </a:t>
            </a:r>
          </a:p>
        </p:txBody>
      </p:sp>
    </p:spTree>
    <p:extLst>
      <p:ext uri="{BB962C8B-B14F-4D97-AF65-F5344CB8AC3E}">
        <p14:creationId xmlns:p14="http://schemas.microsoft.com/office/powerpoint/2010/main" val="285077858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</a:t>
            </a: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ções ou a alternativas?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Papel da Saúde Pública</a:t>
            </a:r>
            <a:r>
              <a:rPr lang="pt-BR" dirty="0"/>
              <a:t>  </a:t>
            </a:r>
          </a:p>
          <a:p>
            <a:pPr lvl="1"/>
            <a:r>
              <a:rPr lang="pt-BR" dirty="0"/>
              <a:t>organizar sistemas e serviços de saúde; </a:t>
            </a:r>
          </a:p>
          <a:p>
            <a:pPr lvl="1"/>
            <a:r>
              <a:rPr lang="pt-BR" dirty="0"/>
              <a:t>atuar em fatores condicionantes e determinantes do processo saúde-doença controlando a incidência através de ações de vigilância e intervenções governamentais. </a:t>
            </a:r>
          </a:p>
          <a:p>
            <a:pPr lvl="2"/>
            <a:r>
              <a:rPr lang="pt-BR" dirty="0"/>
              <a:t>Dependência de fatores econômicos, políticos e sociais (o fator humano e as atitudes).</a:t>
            </a:r>
            <a:endParaRPr lang="en-US" dirty="0"/>
          </a:p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medicina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Hip</a:t>
            </a:r>
            <a:r>
              <a:rPr lang="pt-BR" dirty="0"/>
              <a:t>ótese e diagnóstico e tratamento</a:t>
            </a:r>
          </a:p>
        </p:txBody>
      </p:sp>
    </p:spTree>
    <p:extLst>
      <p:ext uri="{BB962C8B-B14F-4D97-AF65-F5344CB8AC3E}">
        <p14:creationId xmlns:p14="http://schemas.microsoft.com/office/powerpoint/2010/main" val="2294787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Como interromper a transmissão do </a:t>
            </a:r>
            <a:r>
              <a:rPr lang="pt-BR" i="1" dirty="0"/>
              <a:t>Mycobacterium leprae</a:t>
            </a:r>
            <a:r>
              <a:rPr lang="en-US" dirty="0"/>
              <a:t>?</a:t>
            </a:r>
            <a:endParaRPr lang="pt-B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Identifica</a:t>
            </a:r>
            <a:r>
              <a:rPr lang="pt-BR" dirty="0"/>
              <a:t>ção precoce</a:t>
            </a:r>
            <a:endParaRPr lang="en-US" dirty="0"/>
          </a:p>
          <a:p>
            <a:r>
              <a:rPr lang="en-US" dirty="0" err="1"/>
              <a:t>Tratamento</a:t>
            </a:r>
            <a:r>
              <a:rPr lang="en-US" dirty="0"/>
              <a:t> </a:t>
            </a:r>
            <a:r>
              <a:rPr lang="en-US" dirty="0" err="1"/>
              <a:t>precoce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7443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5725"/>
            <a:ext cx="5472534" cy="54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68313" y="212725"/>
            <a:ext cx="82296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sz="2800" dirty="0">
                <a:solidFill>
                  <a:schemeClr val="bg1"/>
                </a:solidFill>
              </a:rPr>
              <a:t>Multibacilares: aumenta a transmissão de </a:t>
            </a:r>
            <a:r>
              <a:rPr lang="pt-BR" altLang="en-US" sz="2800" i="1" dirty="0">
                <a:solidFill>
                  <a:schemeClr val="bg1"/>
                </a:solidFill>
              </a:rPr>
              <a:t>M. leprae</a:t>
            </a:r>
          </a:p>
          <a:p>
            <a:r>
              <a:rPr lang="pt-BR" altLang="en-US" sz="2800" i="1" dirty="0">
                <a:solidFill>
                  <a:schemeClr val="bg1"/>
                </a:solidFill>
              </a:rPr>
              <a:t>Identificar áreas de risco para infecção</a:t>
            </a:r>
            <a:endParaRPr lang="en-US" altLang="en-US" sz="2800" i="1" dirty="0">
              <a:solidFill>
                <a:schemeClr val="bg1"/>
              </a:solidFill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44675"/>
            <a:ext cx="2662237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9E9FDAE-9B9A-43CF-A8FF-CCA8481BB13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478588" y="5473700"/>
            <a:ext cx="2044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</a:rPr>
              <a:t>Moura et al, 2012</a:t>
            </a:r>
          </a:p>
        </p:txBody>
      </p:sp>
    </p:spTree>
    <p:extLst>
      <p:ext uri="{BB962C8B-B14F-4D97-AF65-F5344CB8AC3E}">
        <p14:creationId xmlns:p14="http://schemas.microsoft.com/office/powerpoint/2010/main" val="709192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10614"/>
            <a:ext cx="7215410" cy="2746578"/>
          </a:xfrm>
          <a:prstGeom prst="rect">
            <a:avLst/>
          </a:prstGeom>
        </p:spPr>
      </p:pic>
      <p:sp>
        <p:nvSpPr>
          <p:cNvPr id="3" name="Retângulo 4"/>
          <p:cNvSpPr/>
          <p:nvPr/>
        </p:nvSpPr>
        <p:spPr>
          <a:xfrm>
            <a:off x="467544" y="5157192"/>
            <a:ext cx="84781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Fig 6. Correlation between ELISA results with bacilli index (BI).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Responses against LID-1 (A) and LID-NDO (B) are plotted against the BI (0-6) of leprosy patients.</a:t>
            </a:r>
            <a:r>
              <a:rPr lang="en-U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ach sample is distinguished by an individual marker.</a:t>
            </a:r>
            <a:r>
              <a:rPr lang="pt-B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Strong positive </a:t>
            </a:r>
            <a:r>
              <a:rPr lang="pt-BR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correlations</a:t>
            </a:r>
            <a:r>
              <a:rPr lang="pt-B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were</a:t>
            </a:r>
            <a:r>
              <a:rPr lang="pt-B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observed</a:t>
            </a:r>
            <a:r>
              <a:rPr lang="pt-B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for </a:t>
            </a:r>
            <a:r>
              <a:rPr lang="pt-BR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both</a:t>
            </a:r>
            <a:r>
              <a:rPr lang="pt-B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anti-LID-1 </a:t>
            </a:r>
            <a:r>
              <a:rPr lang="pt-BR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antibodies</a:t>
            </a:r>
            <a:r>
              <a:rPr lang="pt-B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(r=0.84, p˂0.001) </a:t>
            </a:r>
            <a:r>
              <a:rPr lang="pt-BR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pt-B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anti</a:t>
            </a:r>
            <a:r>
              <a:rPr lang="pt-B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-LID-NDO (r=0.82, p˂0.001) </a:t>
            </a:r>
            <a:r>
              <a:rPr lang="pt-BR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with</a:t>
            </a:r>
            <a:r>
              <a:rPr lang="pt-B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pt-B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bacterial</a:t>
            </a:r>
            <a:r>
              <a:rPr lang="pt-B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index.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Dashed line represents the cut-off (0.276 for LID-1 and 0.332 for LID-NDO).</a:t>
            </a:r>
            <a:endParaRPr lang="en-US" sz="1600" dirty="0"/>
          </a:p>
        </p:txBody>
      </p:sp>
      <p:sp>
        <p:nvSpPr>
          <p:cNvPr id="4" name="Retângulo 5"/>
          <p:cNvSpPr/>
          <p:nvPr/>
        </p:nvSpPr>
        <p:spPr>
          <a:xfrm>
            <a:off x="1545192" y="1338154"/>
            <a:ext cx="6322887" cy="8214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exame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sangue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CaixaDeTexto 6"/>
          <p:cNvSpPr txBox="1"/>
          <p:nvPr/>
        </p:nvSpPr>
        <p:spPr>
          <a:xfrm>
            <a:off x="5508104" y="6480631"/>
            <a:ext cx="3313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AMORIM et al., 2016 PLOS ND.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Uso de LID-1 e LID-NDO para diagnóstico de hanseníase</a:t>
            </a: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022D6A1-3770-44F5-AA10-9F8902C76F71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3389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765175"/>
            <a:ext cx="532765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22288" y="4597400"/>
            <a:ext cx="79375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Contactates</a:t>
            </a:r>
            <a:r>
              <a:rPr lang="en-US" altLang="en-US" sz="1800" b="1" dirty="0"/>
              <a:t> </a:t>
            </a:r>
            <a:r>
              <a:rPr lang="en-US" altLang="en-US" sz="1800" dirty="0"/>
              <a:t>= </a:t>
            </a:r>
            <a:r>
              <a:rPr lang="en-US" altLang="en-US" sz="1800" b="1" dirty="0"/>
              <a:t>28%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Contactantes</a:t>
            </a:r>
            <a:r>
              <a:rPr lang="en-US" altLang="en-US" sz="1800" dirty="0"/>
              <a:t> que </a:t>
            </a:r>
            <a:r>
              <a:rPr lang="en-US" altLang="en-US" sz="1800" dirty="0" err="1"/>
              <a:t>desenvolveram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hanseníase</a:t>
            </a:r>
            <a:r>
              <a:rPr lang="en-US" altLang="en-US" sz="1800" dirty="0"/>
              <a:t>= 7/15 = </a:t>
            </a:r>
            <a:r>
              <a:rPr lang="en-US" altLang="en-US" sz="1800" b="1" dirty="0"/>
              <a:t>47%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sz="2800" dirty="0">
                <a:solidFill>
                  <a:schemeClr val="bg1"/>
                </a:solidFill>
              </a:rPr>
              <a:t>Risco de desenvolver hanseníase em pessoas com anticorpos anti-M. leprae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38E86BF-2544-442B-9865-D53C94B39CB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6075" y="5700713"/>
            <a:ext cx="46021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Francianne</a:t>
            </a:r>
            <a:r>
              <a:rPr lang="en-US" alt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en-US" sz="1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Amorim</a:t>
            </a:r>
            <a:r>
              <a:rPr lang="en-US" alt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and Leonardo C. Ferreira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259632" y="6165304"/>
            <a:ext cx="35830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C00000"/>
                </a:solidFill>
              </a:rPr>
              <a:t>Amorim</a:t>
            </a:r>
            <a:r>
              <a:rPr lang="en-US" altLang="en-US" sz="1800" b="1" dirty="0">
                <a:solidFill>
                  <a:srgbClr val="C00000"/>
                </a:solidFill>
              </a:rPr>
              <a:t> et al, 2016,  PLOS-ND</a:t>
            </a:r>
          </a:p>
        </p:txBody>
      </p:sp>
    </p:spTree>
    <p:extLst>
      <p:ext uri="{BB962C8B-B14F-4D97-AF65-F5344CB8AC3E}">
        <p14:creationId xmlns:p14="http://schemas.microsoft.com/office/powerpoint/2010/main" val="3579126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Para controlar a doença é preciso empoderar as pessoas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Educação de qualidade é um fator para diminuir risco.</a:t>
            </a:r>
          </a:p>
          <a:p>
            <a:r>
              <a:rPr lang="pt-BR" dirty="0"/>
              <a:t>Atitudes de cada um de nós. A população como fator ativo no processo.</a:t>
            </a:r>
          </a:p>
        </p:txBody>
      </p:sp>
    </p:spTree>
    <p:extLst>
      <p:ext uri="{BB962C8B-B14F-4D97-AF65-F5344CB8AC3E}">
        <p14:creationId xmlns:p14="http://schemas.microsoft.com/office/powerpoint/2010/main" val="3791372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763491" y="162445"/>
            <a:ext cx="751257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2600" b="1" dirty="0">
                <a:solidFill>
                  <a:srgbClr val="800000"/>
                </a:solidFill>
              </a:rPr>
              <a:t>Discussão com a comunidade: estudos com escolares</a:t>
            </a:r>
            <a:endParaRPr lang="en-US" sz="2600" dirty="0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7"/>
          <a:stretch/>
        </p:blipFill>
        <p:spPr bwMode="auto">
          <a:xfrm>
            <a:off x="4608170" y="873177"/>
            <a:ext cx="3844766" cy="255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877452"/>
            <a:ext cx="3866820" cy="257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2" y="3693533"/>
            <a:ext cx="3844766" cy="288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892" y="3693533"/>
            <a:ext cx="3845159" cy="288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35696" y="4509120"/>
            <a:ext cx="50402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368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69" y="1244477"/>
            <a:ext cx="8415967" cy="491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18893" y="176931"/>
            <a:ext cx="8172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800000"/>
                </a:solidFill>
              </a:rPr>
              <a:t>Resultados</a:t>
            </a:r>
            <a:r>
              <a:rPr lang="en-US" sz="2400" b="1" dirty="0">
                <a:solidFill>
                  <a:srgbClr val="800000"/>
                </a:solidFill>
              </a:rPr>
              <a:t> do </a:t>
            </a:r>
            <a:r>
              <a:rPr lang="en-US" sz="2400" b="1" dirty="0" err="1">
                <a:solidFill>
                  <a:srgbClr val="800000"/>
                </a:solidFill>
              </a:rPr>
              <a:t>exame</a:t>
            </a:r>
            <a:r>
              <a:rPr lang="en-US" sz="2400" b="1" dirty="0">
                <a:solidFill>
                  <a:srgbClr val="800000"/>
                </a:solidFill>
              </a:rPr>
              <a:t> de </a:t>
            </a:r>
            <a:r>
              <a:rPr lang="en-US" sz="2400" b="1" dirty="0" err="1">
                <a:solidFill>
                  <a:srgbClr val="800000"/>
                </a:solidFill>
              </a:rPr>
              <a:t>escolares</a:t>
            </a:r>
            <a:r>
              <a:rPr lang="en-US" sz="2400" b="1" dirty="0">
                <a:solidFill>
                  <a:srgbClr val="800000"/>
                </a:solidFill>
              </a:rPr>
              <a:t> do </a:t>
            </a:r>
            <a:r>
              <a:rPr lang="en-US" sz="2400" b="1" dirty="0" err="1">
                <a:solidFill>
                  <a:srgbClr val="800000"/>
                </a:solidFill>
              </a:rPr>
              <a:t>ensino</a:t>
            </a:r>
            <a:r>
              <a:rPr lang="en-US" sz="2400" b="1" dirty="0">
                <a:solidFill>
                  <a:srgbClr val="800000"/>
                </a:solidFill>
              </a:rPr>
              <a:t> fundamental, </a:t>
            </a:r>
            <a:r>
              <a:rPr lang="en-US" sz="2400" b="1" dirty="0" err="1">
                <a:solidFill>
                  <a:srgbClr val="800000"/>
                </a:solidFill>
              </a:rPr>
              <a:t>nas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escolas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municipais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localizadas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na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área</a:t>
            </a:r>
            <a:r>
              <a:rPr lang="en-US" sz="2400" b="1" dirty="0">
                <a:solidFill>
                  <a:srgbClr val="800000"/>
                </a:solidFill>
              </a:rPr>
              <a:t> do </a:t>
            </a:r>
            <a:r>
              <a:rPr lang="en-US" sz="2400" b="1" dirty="0" err="1">
                <a:solidFill>
                  <a:srgbClr val="800000"/>
                </a:solidFill>
              </a:rPr>
              <a:t>estudo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78149" y="3717779"/>
            <a:ext cx="1967410" cy="78027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287929" y="5384847"/>
            <a:ext cx="2417519" cy="745551"/>
            <a:chOff x="6287929" y="5384847"/>
            <a:chExt cx="2417519" cy="745551"/>
          </a:xfrm>
        </p:grpSpPr>
        <p:grpSp>
          <p:nvGrpSpPr>
            <p:cNvPr id="6" name="Group 5"/>
            <p:cNvGrpSpPr/>
            <p:nvPr/>
          </p:nvGrpSpPr>
          <p:grpSpPr>
            <a:xfrm>
              <a:off x="6824051" y="5384847"/>
              <a:ext cx="1881397" cy="745551"/>
              <a:chOff x="6824051" y="5384847"/>
              <a:chExt cx="1881397" cy="74555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824051" y="5783211"/>
                <a:ext cx="566121" cy="347187"/>
              </a:xfrm>
              <a:prstGeom prst="rect">
                <a:avLst/>
              </a:prstGeom>
              <a:noFill/>
              <a:ln w="12700" cmpd="sng">
                <a:solidFill>
                  <a:srgbClr val="2420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8139327" y="5384847"/>
                <a:ext cx="566121" cy="347187"/>
              </a:xfrm>
              <a:prstGeom prst="rect">
                <a:avLst/>
              </a:prstGeom>
              <a:noFill/>
              <a:ln w="12700" cmpd="sng">
                <a:solidFill>
                  <a:srgbClr val="2420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6287929" y="5384847"/>
              <a:ext cx="398420" cy="347187"/>
            </a:xfrm>
            <a:prstGeom prst="rect">
              <a:avLst/>
            </a:prstGeom>
            <a:noFill/>
            <a:ln w="12700" cmpd="sng">
              <a:solidFill>
                <a:srgbClr val="2420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085626" y="6356040"/>
            <a:ext cx="3886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New case detection 134.9 in10,000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869" y="1985926"/>
            <a:ext cx="1689533" cy="33989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638526" y="6343848"/>
            <a:ext cx="3185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C00000"/>
                </a:solidFill>
              </a:rPr>
              <a:t>Nobre</a:t>
            </a:r>
            <a:r>
              <a:rPr lang="en-US" altLang="en-US" sz="1800" b="1" dirty="0">
                <a:solidFill>
                  <a:srgbClr val="C00000"/>
                </a:solidFill>
              </a:rPr>
              <a:t> et al, 2016 submitted</a:t>
            </a:r>
          </a:p>
        </p:txBody>
      </p:sp>
    </p:spTree>
    <p:extLst>
      <p:ext uri="{BB962C8B-B14F-4D97-AF65-F5344CB8AC3E}">
        <p14:creationId xmlns:p14="http://schemas.microsoft.com/office/powerpoint/2010/main" val="131870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chemeClr val="accent2">
                    <a:lumMod val="75000"/>
                  </a:schemeClr>
                </a:solidFill>
              </a:rPr>
              <a:t>Repercussões econômicas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4813995"/>
          </a:xfrm>
        </p:spPr>
        <p:txBody>
          <a:bodyPr>
            <a:normAutofit/>
          </a:bodyPr>
          <a:lstStyle/>
          <a:p>
            <a:r>
              <a:rPr lang="pt-BR" sz="2400" dirty="0"/>
              <a:t>No RN, entre 2001 e 2015 foram diagnosticados 338 indivíduos com incapacidade física irreversível (grau 2) devido à hanseníase.</a:t>
            </a:r>
          </a:p>
          <a:p>
            <a:r>
              <a:rPr lang="pt-BR" sz="2400" dirty="0"/>
              <a:t>Considerando que cerca de 50% desses indivíduos podem apresentar incapacidades físicas graves que os impedem de trabalhar... Se todos esse pacientes tivessem conseguido aposentadoria pelo INSS, o custo estimado </a:t>
            </a:r>
            <a:r>
              <a:rPr lang="pt-BR" sz="2400" b="1" dirty="0">
                <a:solidFill>
                  <a:srgbClr val="2D0AC0"/>
                </a:solidFill>
              </a:rPr>
              <a:t>apenas com pensões</a:t>
            </a: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sz="2400" dirty="0"/>
              <a:t>teria sido de </a:t>
            </a:r>
            <a:r>
              <a:rPr lang="pt-BR" sz="2400" b="1" dirty="0">
                <a:solidFill>
                  <a:srgbClr val="2D0AC0"/>
                </a:solidFill>
              </a:rPr>
              <a:t>R$ 10.122.066,50</a:t>
            </a:r>
            <a:r>
              <a:rPr lang="pt-BR" sz="2400" dirty="0"/>
              <a:t> nesse intervalo de tempo</a:t>
            </a:r>
          </a:p>
          <a:p>
            <a:r>
              <a:rPr lang="pt-BR" sz="2400" dirty="0"/>
              <a:t>Nesse cálculo </a:t>
            </a:r>
            <a:r>
              <a:rPr lang="pt-BR" sz="2400" b="1" dirty="0"/>
              <a:t>não estão incluídos </a:t>
            </a:r>
            <a:r>
              <a:rPr lang="pt-BR" sz="2400" dirty="0"/>
              <a:t>os custos com internações, órteses, próteses, cirurgias, curativos e medicamentos.</a:t>
            </a:r>
          </a:p>
          <a:p>
            <a:r>
              <a:rPr lang="pt-BR" sz="2400" dirty="0"/>
              <a:t>Também </a:t>
            </a:r>
            <a:r>
              <a:rPr lang="pt-BR" sz="2400" b="1" dirty="0"/>
              <a:t>não estão incluídos</a:t>
            </a:r>
            <a:r>
              <a:rPr lang="pt-BR" sz="2400" dirty="0"/>
              <a:t> os afastamentos temporários por auxílio-doença durante neurites e reações hansênicas.</a:t>
            </a:r>
          </a:p>
        </p:txBody>
      </p:sp>
    </p:spTree>
    <p:extLst>
      <p:ext uri="{BB962C8B-B14F-4D97-AF65-F5344CB8AC3E}">
        <p14:creationId xmlns:p14="http://schemas.microsoft.com/office/powerpoint/2010/main" val="3524701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solidFill>
                  <a:schemeClr val="bg1"/>
                </a:solidFill>
              </a:rPr>
              <a:t>Leishmanioses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57200" y="1590368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São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doenças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causadas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espécies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gênero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Leishmania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apresentação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clínica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cutânea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mucosa, visceral,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disseminada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difusa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relacionada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parte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com 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defesa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hospedeiro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espécie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Leishmania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Pessoas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 outros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animais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infecção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assintomática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correspondem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maioria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casos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algn="just"/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Infecção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versus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Doença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distribuição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geográfica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mudou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virtude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migração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urbanização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guerras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entre outros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fatores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algn="just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Brasil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Sudao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 India</a:t>
            </a:r>
          </a:p>
        </p:txBody>
      </p:sp>
    </p:spTree>
    <p:extLst>
      <p:ext uri="{BB962C8B-B14F-4D97-AF65-F5344CB8AC3E}">
        <p14:creationId xmlns:p14="http://schemas.microsoft.com/office/powerpoint/2010/main" val="3168990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404334-B313-40B3-B1F6-70485073196A}" type="slidenum">
              <a:rPr lang="en-US" altLang="pt-BR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39</a:t>
            </a:fld>
            <a:endParaRPr lang="en-US" altLang="pt-BR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84188" y="228600"/>
            <a:ext cx="8034337" cy="646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3600" dirty="0">
                <a:solidFill>
                  <a:srgbClr val="FFFF00"/>
                </a:solidFill>
                <a:latin typeface="Arial" panose="020B0604020202020204" pitchFamily="34" charset="0"/>
              </a:rPr>
              <a:t>          </a:t>
            </a:r>
            <a:r>
              <a:rPr lang="pt-BR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Leishmani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oses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complexo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 de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doenças</a:t>
            </a:r>
            <a:endParaRPr lang="pt-BR" altLang="en-US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21113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~AUT00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21" y="3673589"/>
            <a:ext cx="2104031" cy="140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~AUT00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3757001"/>
            <a:ext cx="2041982" cy="133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600075" y="3011038"/>
            <a:ext cx="2600325" cy="1736725"/>
            <a:chOff x="0" y="1764"/>
            <a:chExt cx="1638" cy="1094"/>
          </a:xfrm>
        </p:grpSpPr>
        <p:sp>
          <p:nvSpPr>
            <p:cNvPr id="8" name="Line 12"/>
            <p:cNvSpPr>
              <a:spLocks noChangeShapeType="1"/>
            </p:cNvSpPr>
            <p:nvPr/>
          </p:nvSpPr>
          <p:spPr bwMode="auto">
            <a:xfrm>
              <a:off x="680" y="1933"/>
              <a:ext cx="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pic>
          <p:nvPicPr>
            <p:cNvPr id="9" name="Picture 13" descr="~AUT000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97"/>
              <a:ext cx="1638" cy="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55" y="1764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folHlin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1" name="Line 15"/>
          <p:cNvSpPr>
            <a:spLocks noChangeShapeType="1"/>
          </p:cNvSpPr>
          <p:nvPr/>
        </p:nvSpPr>
        <p:spPr bwMode="auto">
          <a:xfrm flipH="1">
            <a:off x="3287533" y="2822575"/>
            <a:ext cx="893636" cy="78377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H="1">
            <a:off x="5019369" y="2835331"/>
            <a:ext cx="13930" cy="66346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>
            <a:off x="6049527" y="2852738"/>
            <a:ext cx="547637" cy="7536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14" name="Picture 20" descr="Slide 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830" y="1654968"/>
            <a:ext cx="1510639" cy="954088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1" descr="slide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1279015" cy="1063625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7696200" y="12192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17" name="Object 25"/>
          <p:cNvGraphicFramePr>
            <a:graphicFrameLocks noChangeAspect="1"/>
          </p:cNvGraphicFramePr>
          <p:nvPr/>
        </p:nvGraphicFramePr>
        <p:xfrm>
          <a:off x="7086600" y="1143000"/>
          <a:ext cx="1557338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Photo Editor Photo" r:id="rId9" imgW="5238095" imgH="7695238" progId="MSPhotoEd.3">
                  <p:embed/>
                </p:oleObj>
              </mc:Choice>
              <mc:Fallback>
                <p:oleObj name="Photo Editor Photo" r:id="rId9" imgW="5238095" imgH="7695238" progId="MSPhotoEd.3">
                  <p:embed/>
                  <p:pic>
                    <p:nvPicPr>
                      <p:cNvPr id="19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143000"/>
                        <a:ext cx="1557338" cy="2286000"/>
                      </a:xfrm>
                      <a:prstGeom prst="rect">
                        <a:avLst/>
                      </a:prstGeom>
                      <a:noFill/>
                      <a:ln w="38100" cap="sq" cmpd="dbl">
                        <a:solidFill>
                          <a:srgbClr val="FFFF00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6"/>
          <p:cNvSpPr>
            <a:spLocks noChangeArrowheads="1"/>
          </p:cNvSpPr>
          <p:nvPr/>
        </p:nvSpPr>
        <p:spPr bwMode="auto">
          <a:xfrm>
            <a:off x="7543800" y="1295400"/>
            <a:ext cx="762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6324600" y="1905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474845" y="1080174"/>
            <a:ext cx="2490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Leishmania: dimórfico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0532" y="5147365"/>
            <a:ext cx="7773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Importante: </a:t>
            </a:r>
            <a:r>
              <a:rPr lang="pt-BR" sz="2400" b="1" dirty="0">
                <a:latin typeface="Arial Narrow" panose="020B0606020202030204" pitchFamily="34" charset="0"/>
              </a:rPr>
              <a:t>nem todos infectados desenvolvem doença, mas pode ocorrer persistência parasitária com risco de manutenção do patógeno na população.</a:t>
            </a:r>
          </a:p>
        </p:txBody>
      </p:sp>
    </p:spTree>
    <p:extLst>
      <p:ext uri="{BB962C8B-B14F-4D97-AF65-F5344CB8AC3E}">
        <p14:creationId xmlns:p14="http://schemas.microsoft.com/office/powerpoint/2010/main" val="1974703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</a:rPr>
              <a:t>Doenças parasitárias no mundo e intervenções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417638"/>
            <a:ext cx="8229600" cy="177343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800" dirty="0"/>
              <a:t>As </a:t>
            </a:r>
            <a:r>
              <a:rPr lang="en-US" sz="2800" dirty="0" err="1"/>
              <a:t>doenças</a:t>
            </a:r>
            <a:r>
              <a:rPr lang="en-US" sz="2800" dirty="0"/>
              <a:t> </a:t>
            </a:r>
            <a:r>
              <a:rPr lang="en-US" sz="2800" dirty="0" err="1"/>
              <a:t>parasitárias</a:t>
            </a:r>
            <a:r>
              <a:rPr lang="en-US" sz="2800" dirty="0"/>
              <a:t> </a:t>
            </a:r>
            <a:r>
              <a:rPr lang="en-US" sz="2800" dirty="0" err="1"/>
              <a:t>causam</a:t>
            </a:r>
            <a:r>
              <a:rPr lang="en-US" sz="2800" dirty="0"/>
              <a:t> </a:t>
            </a:r>
            <a:r>
              <a:rPr lang="en-US" sz="2800" dirty="0" err="1"/>
              <a:t>alta</a:t>
            </a:r>
            <a:r>
              <a:rPr lang="en-US" sz="2800" dirty="0"/>
              <a:t> </a:t>
            </a:r>
            <a:r>
              <a:rPr lang="en-US" sz="2800" dirty="0" err="1"/>
              <a:t>morbidade</a:t>
            </a:r>
            <a:r>
              <a:rPr lang="en-US" sz="2800" dirty="0"/>
              <a:t> e </a:t>
            </a:r>
            <a:r>
              <a:rPr lang="en-US" sz="2800" dirty="0" err="1"/>
              <a:t>mortalidade</a:t>
            </a:r>
            <a:r>
              <a:rPr lang="en-US" sz="2800" dirty="0"/>
              <a:t>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800" dirty="0" err="1"/>
              <a:t>Pobreza</a:t>
            </a:r>
            <a:r>
              <a:rPr lang="en-US" sz="2800" dirty="0"/>
              <a:t> é um </a:t>
            </a:r>
            <a:r>
              <a:rPr lang="en-US" sz="2800" dirty="0" err="1"/>
              <a:t>fator</a:t>
            </a:r>
            <a:r>
              <a:rPr lang="en-US" sz="2800" dirty="0"/>
              <a:t> de </a:t>
            </a:r>
            <a:r>
              <a:rPr lang="en-US" sz="2800" dirty="0" err="1"/>
              <a:t>risco</a:t>
            </a:r>
            <a:r>
              <a:rPr lang="en-US" sz="2800" dirty="0"/>
              <a:t> para </a:t>
            </a:r>
            <a:r>
              <a:rPr lang="en-US" sz="2800" dirty="0" err="1"/>
              <a:t>adoecer</a:t>
            </a:r>
            <a:r>
              <a:rPr lang="en-US" sz="2800" dirty="0"/>
              <a:t>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800" dirty="0" err="1"/>
              <a:t>Melhora</a:t>
            </a:r>
            <a:r>
              <a:rPr lang="en-US" sz="2800" dirty="0"/>
              <a:t> da </a:t>
            </a:r>
            <a:r>
              <a:rPr lang="en-US" sz="2800" dirty="0" err="1"/>
              <a:t>qualidade</a:t>
            </a:r>
            <a:r>
              <a:rPr lang="en-US" sz="2800" dirty="0"/>
              <a:t> da </a:t>
            </a:r>
            <a:r>
              <a:rPr lang="en-US" sz="2800" dirty="0" err="1"/>
              <a:t>água</a:t>
            </a:r>
            <a:r>
              <a:rPr lang="en-US" sz="2800" dirty="0"/>
              <a:t>, </a:t>
            </a:r>
            <a:r>
              <a:rPr lang="en-US" sz="2800" dirty="0" err="1"/>
              <a:t>diminuição</a:t>
            </a:r>
            <a:r>
              <a:rPr lang="en-US" sz="2800" dirty="0"/>
              <a:t> de </a:t>
            </a:r>
            <a:r>
              <a:rPr lang="en-US" sz="2800" dirty="0" err="1"/>
              <a:t>diarreia</a:t>
            </a:r>
            <a:r>
              <a:rPr lang="en-US" sz="2800" dirty="0"/>
              <a:t>, </a:t>
            </a:r>
            <a:r>
              <a:rPr lang="en-US" sz="2800" dirty="0" err="1"/>
              <a:t>vacinação</a:t>
            </a:r>
            <a:r>
              <a:rPr lang="en-US" sz="2800" dirty="0"/>
              <a:t> entre </a:t>
            </a:r>
            <a:r>
              <a:rPr lang="en-US" sz="2800" dirty="0" err="1"/>
              <a:t>outras</a:t>
            </a:r>
            <a:r>
              <a:rPr lang="en-US" sz="2800" dirty="0"/>
              <a:t> </a:t>
            </a:r>
            <a:r>
              <a:rPr lang="en-US" sz="2800" dirty="0" err="1"/>
              <a:t>intervenções</a:t>
            </a:r>
            <a:r>
              <a:rPr lang="en-US" sz="2800" dirty="0"/>
              <a:t> </a:t>
            </a:r>
            <a:r>
              <a:rPr lang="en-US" sz="2800" dirty="0" err="1"/>
              <a:t>levaram</a:t>
            </a:r>
            <a:r>
              <a:rPr lang="en-US" sz="2800" dirty="0"/>
              <a:t>  </a:t>
            </a:r>
            <a:r>
              <a:rPr lang="en-US" sz="2800" dirty="0" err="1"/>
              <a:t>ao</a:t>
            </a:r>
            <a:r>
              <a:rPr lang="en-US" sz="2800" dirty="0"/>
              <a:t> </a:t>
            </a:r>
            <a:r>
              <a:rPr lang="en-US" sz="2800" dirty="0" err="1"/>
              <a:t>aumento</a:t>
            </a:r>
            <a:r>
              <a:rPr lang="en-US" sz="2800" dirty="0"/>
              <a:t> da </a:t>
            </a:r>
            <a:r>
              <a:rPr lang="en-US" sz="2800" dirty="0" err="1"/>
              <a:t>expectativa</a:t>
            </a:r>
            <a:r>
              <a:rPr lang="en-US" sz="2800" dirty="0"/>
              <a:t> de </a:t>
            </a:r>
            <a:r>
              <a:rPr lang="en-US" sz="2800" dirty="0" err="1"/>
              <a:t>vida</a:t>
            </a:r>
            <a:r>
              <a:rPr lang="en-US" sz="2800" dirty="0"/>
              <a:t>  das </a:t>
            </a:r>
            <a:r>
              <a:rPr lang="en-US" sz="2800" dirty="0" err="1"/>
              <a:t>populações</a:t>
            </a:r>
            <a:r>
              <a:rPr lang="en-US" sz="2800" dirty="0"/>
              <a:t> e </a:t>
            </a:r>
            <a:r>
              <a:rPr lang="en-US" sz="2800" dirty="0" err="1"/>
              <a:t>aumento</a:t>
            </a:r>
            <a:r>
              <a:rPr lang="en-US" sz="2800" dirty="0"/>
              <a:t> da </a:t>
            </a:r>
            <a:r>
              <a:rPr lang="en-US" sz="2800" dirty="0" err="1"/>
              <a:t>estatura</a:t>
            </a:r>
            <a:r>
              <a:rPr lang="en-US" sz="2800" dirty="0"/>
              <a:t>:</a:t>
            </a:r>
          </a:p>
          <a:p>
            <a:pPr marL="914400" lvl="1" indent="-514350">
              <a:buFont typeface="Arial" panose="020B0604020202020204" pitchFamily="34" charset="0"/>
              <a:buAutoNum type="arabicPeriod"/>
            </a:pPr>
            <a:r>
              <a:rPr lang="en-US" sz="2400" dirty="0"/>
              <a:t>O </a:t>
            </a:r>
            <a:r>
              <a:rPr lang="en-US" sz="2400" dirty="0" err="1"/>
              <a:t>caso</a:t>
            </a:r>
            <a:r>
              <a:rPr lang="en-US" sz="2400" dirty="0"/>
              <a:t> do </a:t>
            </a:r>
            <a:r>
              <a:rPr lang="en-US" sz="2400" dirty="0" err="1"/>
              <a:t>Japão</a:t>
            </a:r>
            <a:r>
              <a:rPr lang="en-US" sz="2400" dirty="0"/>
              <a:t> no </a:t>
            </a:r>
            <a:r>
              <a:rPr lang="en-US" sz="2400" dirty="0" err="1"/>
              <a:t>século</a:t>
            </a:r>
            <a:r>
              <a:rPr lang="en-US" sz="2400" dirty="0"/>
              <a:t> XX</a:t>
            </a:r>
          </a:p>
          <a:p>
            <a:pPr marL="914400" lvl="1" indent="-514350">
              <a:buFont typeface="Arial" panose="020B0604020202020204" pitchFamily="34" charset="0"/>
              <a:buAutoNum type="arabicPeriod"/>
            </a:pPr>
            <a:r>
              <a:rPr lang="en-US" sz="2400" dirty="0"/>
              <a:t>O </a:t>
            </a:r>
            <a:r>
              <a:rPr lang="en-US" sz="2400" dirty="0" err="1"/>
              <a:t>caso</a:t>
            </a:r>
            <a:r>
              <a:rPr lang="en-US" sz="2400" dirty="0"/>
              <a:t> do </a:t>
            </a:r>
            <a:r>
              <a:rPr lang="en-US" sz="2400" dirty="0" err="1"/>
              <a:t>Brasil</a:t>
            </a:r>
            <a:r>
              <a:rPr lang="en-US" sz="2400" dirty="0"/>
              <a:t> no </a:t>
            </a:r>
            <a:r>
              <a:rPr lang="en-US" sz="2400" dirty="0" err="1"/>
              <a:t>Século</a:t>
            </a:r>
            <a:r>
              <a:rPr lang="en-US" sz="2400" dirty="0"/>
              <a:t> XXI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529426"/>
            <a:ext cx="762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Estatura média do japonês aumentou: 1900 to 1970 &gt; 12 cm</a:t>
            </a:r>
          </a:p>
          <a:p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Estatura média do brasileiro aumentou: 1980 to 2000 &gt; 10 cm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8150" y="6381328"/>
            <a:ext cx="2162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Holtze &amp; Burns,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26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leishmaniose</a:t>
            </a:r>
            <a:r>
              <a:rPr lang="en-US" dirty="0"/>
              <a:t> visceral</a:t>
            </a:r>
            <a:endParaRPr lang="pt-BR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256514"/>
              </p:ext>
            </p:extLst>
          </p:nvPr>
        </p:nvGraphicFramePr>
        <p:xfrm>
          <a:off x="533400" y="1339334"/>
          <a:ext cx="8001000" cy="5061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2"/>
          <p:cNvSpPr txBox="1">
            <a:spLocks/>
          </p:cNvSpPr>
          <p:nvPr/>
        </p:nvSpPr>
        <p:spPr>
          <a:xfrm>
            <a:off x="228600" y="228600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Incidence of Visceral leishmaniasis in Brazil by geographic regions and the State of Rio Grande do Norte 1990-2013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1999" y="6400800"/>
            <a:ext cx="3480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Brazilian Minister of Health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FCF0056-98B4-4640-8A31-333F88BCAF1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26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714817"/>
            <a:ext cx="5943600" cy="342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Aumento da incidência de leishmaniose visceral com AIDS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585270" y="5661248"/>
            <a:ext cx="348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Iraci Duarte e José Wilton Queiroz</a:t>
            </a:r>
          </a:p>
        </p:txBody>
      </p:sp>
    </p:spTree>
    <p:extLst>
      <p:ext uri="{BB962C8B-B14F-4D97-AF65-F5344CB8AC3E}">
        <p14:creationId xmlns:p14="http://schemas.microsoft.com/office/powerpoint/2010/main" val="419320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633AD5A-9C32-49B8-862E-8BBC9999D674}" type="slidenum">
              <a:rPr lang="en-US" altLang="pt-BR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42</a:t>
            </a:fld>
            <a:endParaRPr lang="en-US" altLang="pt-BR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1817" y="190500"/>
            <a:ext cx="6830496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i="1" kern="0" dirty="0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Ferramentas para </a:t>
            </a:r>
            <a:r>
              <a:rPr lang="en-US" sz="2400" i="1" kern="0" dirty="0" err="1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identificar</a:t>
            </a:r>
            <a:r>
              <a:rPr lang="en-US" sz="2400" i="1" kern="0" dirty="0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 </a:t>
            </a:r>
            <a:r>
              <a:rPr lang="en-US" sz="2400" i="1" kern="0" dirty="0" err="1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vetores</a:t>
            </a:r>
            <a:r>
              <a:rPr lang="en-US" sz="2400" i="1" kern="0" dirty="0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 </a:t>
            </a:r>
            <a:r>
              <a:rPr lang="en-US" sz="2400" i="1" kern="0" dirty="0" err="1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infectados</a:t>
            </a:r>
            <a:r>
              <a:rPr lang="en-US" sz="2400" i="1" kern="0" dirty="0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: </a:t>
            </a:r>
            <a:r>
              <a:rPr lang="en-US" sz="2400" i="1" kern="0" dirty="0" err="1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Uso</a:t>
            </a:r>
            <a:r>
              <a:rPr lang="en-US" sz="2400" i="1" kern="0" dirty="0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 de </a:t>
            </a:r>
            <a:r>
              <a:rPr lang="en-US" sz="2400" i="1" kern="0" dirty="0" err="1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biologia</a:t>
            </a:r>
            <a:r>
              <a:rPr lang="en-US" sz="2400" i="1" kern="0" dirty="0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 molecular – 0 </a:t>
            </a:r>
            <a:r>
              <a:rPr lang="en-US" sz="2400" i="1" kern="0" dirty="0" err="1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cientista</a:t>
            </a:r>
            <a:r>
              <a:rPr lang="en-US" sz="2400" i="1" kern="0" dirty="0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 </a:t>
            </a:r>
            <a:r>
              <a:rPr lang="en-US" sz="2400" i="1" kern="0" dirty="0" err="1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como</a:t>
            </a:r>
            <a:r>
              <a:rPr lang="en-US" sz="2400" i="1" kern="0" dirty="0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 </a:t>
            </a:r>
            <a:r>
              <a:rPr lang="en-US" sz="2400" i="1" kern="0" dirty="0" err="1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participante</a:t>
            </a:r>
            <a:r>
              <a:rPr lang="en-US" sz="2400" i="1" kern="0" dirty="0">
                <a:solidFill>
                  <a:srgbClr val="C00000"/>
                </a:solidFill>
                <a:latin typeface="Arial" charset="0"/>
                <a:ea typeface="+mj-ea"/>
                <a:cs typeface="Arial" charset="0"/>
              </a:rPr>
              <a:t> do Crime Scene Investigation (CSI)</a:t>
            </a:r>
            <a:endParaRPr lang="en-US" sz="2400" kern="0" dirty="0">
              <a:solidFill>
                <a:srgbClr val="C00000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4724400" y="1828800"/>
            <a:ext cx="4130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Vetor</a:t>
            </a: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flebotomíneo</a:t>
            </a:r>
            <a:endParaRPr lang="en-US" altLang="en-US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5715000" y="3643313"/>
            <a:ext cx="762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6478588" y="2808287"/>
            <a:ext cx="7620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6500813" y="3286125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DNA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215188" y="3643313"/>
            <a:ext cx="762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4643438" y="4286250"/>
            <a:ext cx="2135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Cytochrome 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7072313" y="4357688"/>
            <a:ext cx="176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Leishmania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7303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ubtitle 3"/>
          <p:cNvSpPr txBox="1">
            <a:spLocks/>
          </p:cNvSpPr>
          <p:nvPr/>
        </p:nvSpPr>
        <p:spPr>
          <a:xfrm>
            <a:off x="214313" y="4589463"/>
            <a:ext cx="5257800" cy="12954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kern="0" dirty="0">
                <a:latin typeface="Arial" charset="0"/>
                <a:cs typeface="Arial" charset="0"/>
              </a:rPr>
              <a:t>Virginia Pen</a:t>
            </a:r>
            <a:r>
              <a:rPr lang="pt-BR" sz="1600" kern="0" dirty="0">
                <a:latin typeface="Arial" charset="0"/>
                <a:cs typeface="Arial" charset="0"/>
              </a:rPr>
              <a:t>élope da Silva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1600" kern="0" dirty="0">
                <a:latin typeface="Arial" charset="0"/>
                <a:cs typeface="Arial" charset="0"/>
              </a:rPr>
              <a:t>Kathryn Dupnik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1600" kern="0" dirty="0">
                <a:latin typeface="Arial" charset="0"/>
                <a:cs typeface="Arial" charset="0"/>
              </a:rPr>
              <a:t>Fatima Ximenes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1600" kern="0" dirty="0">
                <a:latin typeface="Arial" charset="0"/>
                <a:cs typeface="Arial" charset="0"/>
              </a:rPr>
              <a:t>Daniella Martins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1600" kern="0" dirty="0">
                <a:latin typeface="Arial" charset="0"/>
                <a:cs typeface="Arial" charset="0"/>
              </a:rPr>
              <a:t>Carlos M. Gomes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1600" kern="0" dirty="0">
                <a:latin typeface="Arial" charset="0"/>
                <a:cs typeface="Arial" charset="0"/>
              </a:rPr>
              <a:t>Jason Weirather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1600" kern="0" dirty="0">
                <a:latin typeface="Arial" charset="0"/>
                <a:cs typeface="Arial" charset="0"/>
              </a:rPr>
              <a:t>Manoel Gomes Fernandes (SESAP) </a:t>
            </a:r>
            <a:endParaRPr lang="en-US" sz="1600" kern="0" dirty="0">
              <a:latin typeface="Arial" charset="0"/>
              <a:cs typeface="Arial" charset="0"/>
            </a:endParaRPr>
          </a:p>
        </p:txBody>
      </p:sp>
      <p:pic>
        <p:nvPicPr>
          <p:cNvPr id="15" name="Picture 4" descr="DSC0243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042386"/>
            <a:ext cx="2991817" cy="224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742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975350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43B964-F83E-4F52-9B9B-D028EDB6371C}" type="slidenum">
              <a:rPr lang="en-US" altLang="pt-BR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43</a:t>
            </a:fld>
            <a:endParaRPr lang="en-US" altLang="pt-BR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 descr="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47800"/>
            <a:ext cx="26479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alignment-for-selma_final 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81819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Identificação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da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fonte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(animal) de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sangue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para o repast do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vetor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(CSI)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500688" y="5548313"/>
            <a:ext cx="2903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Macedo e Silva et al, 2013</a:t>
            </a:r>
          </a:p>
        </p:txBody>
      </p:sp>
      <p:pic>
        <p:nvPicPr>
          <p:cNvPr id="9" name="Picture 9" descr="C:\Users\Selma Jeronimo\Desktop\100CASIO\CIMG17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1778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C:\Users\Selma Jeronimo\Desktop\100CASIO\CIMG17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7863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6206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>
                <a:solidFill>
                  <a:srgbClr val="C00000"/>
                </a:solidFill>
              </a:rPr>
              <a:t>A </a:t>
            </a:r>
            <a:r>
              <a:rPr lang="en-US" altLang="en-US" sz="2800" dirty="0" err="1">
                <a:solidFill>
                  <a:srgbClr val="C00000"/>
                </a:solidFill>
              </a:rPr>
              <a:t>infecção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assintomática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por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Leishmania</a:t>
            </a:r>
            <a:r>
              <a:rPr lang="en-US" altLang="en-US" sz="2800" dirty="0">
                <a:solidFill>
                  <a:srgbClr val="C00000"/>
                </a:solidFill>
              </a:rPr>
              <a:t> é </a:t>
            </a:r>
            <a:r>
              <a:rPr lang="en-US" altLang="en-US" sz="2800" dirty="0" err="1">
                <a:solidFill>
                  <a:srgbClr val="C00000"/>
                </a:solidFill>
              </a:rPr>
              <a:t>alta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em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áreas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endêmicas</a:t>
            </a:r>
            <a:endParaRPr lang="en-US" altLang="en-US" sz="2800" dirty="0">
              <a:solidFill>
                <a:srgbClr val="C0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2667000"/>
          <a:ext cx="8686798" cy="2185989"/>
        </p:xfrm>
        <a:graphic>
          <a:graphicData uri="http://schemas.openxmlformats.org/drawingml/2006/table">
            <a:tbl>
              <a:tblPr/>
              <a:tblGrid>
                <a:gridCol w="1095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4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14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51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78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9005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Anti-Leishmania antibodies (SLA)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DTH  (&gt;5 mm)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Positive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 (%)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Negative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 (%)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Total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  (%)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Positive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 (%)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Negative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 (%)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46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Human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85 (24.6)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260 (75.4)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-571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345 (100)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123 (38.6)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196 (61.4)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319 (100)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46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DOG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 (32.5)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210 (67.5)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311 (100)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Not done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Not done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400" y="5257800"/>
            <a:ext cx="271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itchFamily="34" charset="0"/>
              </a:rPr>
              <a:t>Lima et al, 2012. AJTMH</a:t>
            </a:r>
          </a:p>
        </p:txBody>
      </p:sp>
    </p:spTree>
    <p:extLst>
      <p:ext uri="{BB962C8B-B14F-4D97-AF65-F5344CB8AC3E}">
        <p14:creationId xmlns:p14="http://schemas.microsoft.com/office/powerpoint/2010/main" val="35763349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080" y="816309"/>
            <a:ext cx="5557248" cy="5557831"/>
          </a:xfrm>
          <a:prstGeom prst="rect">
            <a:avLst/>
          </a:prstGeom>
        </p:spPr>
      </p:pic>
      <p:sp>
        <p:nvSpPr>
          <p:cNvPr id="4" name="TextShape 2"/>
          <p:cNvSpPr txBox="1"/>
          <p:nvPr/>
        </p:nvSpPr>
        <p:spPr>
          <a:xfrm>
            <a:off x="1022158" y="6208235"/>
            <a:ext cx="3507552" cy="1007190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r>
              <a:rPr lang="en-US" sz="1500" dirty="0"/>
              <a:t>Gloria R Monteiro,</a:t>
            </a:r>
            <a:r>
              <a:rPr lang="en-US" sz="1500" b="1" dirty="0"/>
              <a:t> </a:t>
            </a:r>
            <a:r>
              <a:rPr lang="en-US" sz="1500" dirty="0"/>
              <a:t>et al. </a:t>
            </a:r>
            <a:endParaRPr sz="15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i="1" dirty="0" err="1"/>
              <a:t>Presença</a:t>
            </a:r>
            <a:r>
              <a:rPr lang="en-US" sz="3300" i="1" dirty="0"/>
              <a:t> de </a:t>
            </a:r>
            <a:r>
              <a:rPr lang="en-US" sz="3300" i="1" dirty="0" err="1"/>
              <a:t>Leishmania</a:t>
            </a:r>
            <a:r>
              <a:rPr lang="en-US" sz="3300" i="1" dirty="0"/>
              <a:t> </a:t>
            </a:r>
            <a:r>
              <a:rPr lang="en-US" sz="3300" i="1" dirty="0" err="1"/>
              <a:t>em</a:t>
            </a:r>
            <a:r>
              <a:rPr lang="en-US" sz="3300" i="1" dirty="0"/>
              <a:t> </a:t>
            </a:r>
            <a:r>
              <a:rPr lang="en-US" sz="3300" i="1" dirty="0" err="1"/>
              <a:t>sangue</a:t>
            </a:r>
            <a:r>
              <a:rPr lang="en-US" sz="3300" i="1" dirty="0"/>
              <a:t> </a:t>
            </a:r>
            <a:r>
              <a:rPr lang="en-US" sz="3300" i="1" dirty="0" err="1"/>
              <a:t>periférico</a:t>
            </a:r>
            <a:r>
              <a:rPr lang="en-US" sz="3300" i="1" dirty="0"/>
              <a:t>: </a:t>
            </a:r>
            <a:r>
              <a:rPr lang="en-US" sz="3300" i="1" dirty="0" err="1"/>
              <a:t>risco</a:t>
            </a:r>
            <a:r>
              <a:rPr lang="en-US" sz="3300" i="1" dirty="0"/>
              <a:t> </a:t>
            </a:r>
            <a:r>
              <a:rPr lang="en-US" sz="3300" i="1" dirty="0" err="1"/>
              <a:t>transfusão</a:t>
            </a:r>
            <a:r>
              <a:rPr lang="en-US" sz="3300" i="1" dirty="0"/>
              <a:t> e </a:t>
            </a:r>
            <a:r>
              <a:rPr lang="en-US" sz="3300" i="1" dirty="0" err="1"/>
              <a:t>manutenção</a:t>
            </a:r>
            <a:r>
              <a:rPr lang="en-US" sz="3300" i="1" dirty="0"/>
              <a:t> da </a:t>
            </a:r>
            <a:r>
              <a:rPr lang="en-US" sz="3300" i="1" dirty="0" err="1"/>
              <a:t>endemia</a:t>
            </a:r>
            <a:endParaRPr lang="en-US" sz="330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268400" y="2959254"/>
            <a:ext cx="442368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0110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Controle leishmanioses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Controle vetorial</a:t>
            </a:r>
          </a:p>
          <a:p>
            <a:r>
              <a:rPr lang="pt-BR" dirty="0"/>
              <a:t>Controle de reservatórios</a:t>
            </a:r>
          </a:p>
          <a:p>
            <a:pPr lvl="1"/>
            <a:r>
              <a:rPr lang="pt-BR" dirty="0"/>
              <a:t>Cão</a:t>
            </a:r>
          </a:p>
          <a:p>
            <a:pPr lvl="1"/>
            <a:r>
              <a:rPr lang="pt-BR" dirty="0"/>
              <a:t>Espécie humana</a:t>
            </a:r>
          </a:p>
        </p:txBody>
      </p:sp>
    </p:spTree>
    <p:extLst>
      <p:ext uri="{BB962C8B-B14F-4D97-AF65-F5344CB8AC3E}">
        <p14:creationId xmlns:p14="http://schemas.microsoft.com/office/powerpoint/2010/main" val="18422212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Emergência e reemergência de doenças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Dengue</a:t>
            </a:r>
          </a:p>
          <a:p>
            <a:r>
              <a:rPr lang="pt-BR" dirty="0"/>
              <a:t>Zika</a:t>
            </a:r>
          </a:p>
          <a:p>
            <a:r>
              <a:rPr lang="pt-BR" dirty="0"/>
              <a:t>Chikungunya</a:t>
            </a:r>
          </a:p>
        </p:txBody>
      </p:sp>
    </p:spTree>
    <p:extLst>
      <p:ext uri="{BB962C8B-B14F-4D97-AF65-F5344CB8AC3E}">
        <p14:creationId xmlns:p14="http://schemas.microsoft.com/office/powerpoint/2010/main" val="2193685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211"/>
            <a:ext cx="8229600" cy="1143000"/>
          </a:xfrm>
        </p:spPr>
        <p:txBody>
          <a:bodyPr/>
          <a:lstStyle/>
          <a:p>
            <a:r>
              <a:rPr lang="pt-BR" dirty="0"/>
              <a:t>Os vetores e nós: atitudes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</p:spPr>
        <p:txBody>
          <a:bodyPr/>
          <a:lstStyle/>
          <a:p>
            <a:r>
              <a:rPr lang="pt-BR" dirty="0"/>
              <a:t>Proliferação vetorial:</a:t>
            </a:r>
          </a:p>
          <a:p>
            <a:pPr lvl="1"/>
            <a:r>
              <a:rPr lang="pt-BR" dirty="0"/>
              <a:t>Ovos (diapausa)</a:t>
            </a:r>
          </a:p>
          <a:p>
            <a:pPr lvl="1"/>
            <a:r>
              <a:rPr lang="pt-BR" dirty="0"/>
              <a:t>Larva</a:t>
            </a:r>
          </a:p>
          <a:p>
            <a:pPr lvl="1"/>
            <a:r>
              <a:rPr lang="pt-BR" dirty="0"/>
              <a:t>Pupa</a:t>
            </a:r>
          </a:p>
          <a:p>
            <a:pPr lvl="1"/>
            <a:r>
              <a:rPr lang="pt-BR" dirty="0"/>
              <a:t>Adultos</a:t>
            </a:r>
          </a:p>
          <a:p>
            <a:pPr lvl="2"/>
            <a:r>
              <a:rPr lang="pt-BR" dirty="0"/>
              <a:t>Fêmea: centenas a milhares de ovos</a:t>
            </a:r>
          </a:p>
          <a:p>
            <a:pPr lvl="2"/>
            <a:r>
              <a:rPr lang="pt-BR" dirty="0"/>
              <a:t>Sobrevida: até 35 dias</a:t>
            </a:r>
          </a:p>
          <a:p>
            <a:pPr lvl="2"/>
            <a:r>
              <a:rPr lang="pt-BR" dirty="0"/>
              <a:t>Mortalidade elevada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616" y="5949280"/>
            <a:ext cx="289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&gt; 1 semana para intervenção</a:t>
            </a:r>
          </a:p>
        </p:txBody>
      </p:sp>
    </p:spTree>
    <p:extLst>
      <p:ext uri="{BB962C8B-B14F-4D97-AF65-F5344CB8AC3E}">
        <p14:creationId xmlns:p14="http://schemas.microsoft.com/office/powerpoint/2010/main" val="31405888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8"/>
          <p:cNvCxnSpPr/>
          <p:nvPr/>
        </p:nvCxnSpPr>
        <p:spPr>
          <a:xfrm>
            <a:off x="250825" y="981075"/>
            <a:ext cx="85693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50825" y="981075"/>
            <a:ext cx="8301806" cy="41044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indent="-256032" algn="ctr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pt-BR" sz="2600" u="sng" dirty="0">
                <a:latin typeface="Arial" pitchFamily="34" charset="0"/>
                <a:cs typeface="Arial" pitchFamily="34" charset="0"/>
              </a:rPr>
              <a:t>Proposta de intervenção </a:t>
            </a:r>
            <a:endParaRPr lang="pt-BR" sz="24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65760" indent="-256032" algn="ctr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	Instalação de armadilhas ovitrampas na comunidade NOVA DESCOBERTA E CENTRO em Pureza (22 semanas) </a:t>
            </a:r>
          </a:p>
          <a:p>
            <a:pPr marL="365760" indent="-256032" algn="ctr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Medidas de educação em saúde: comunidade e alunos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5938" b="15834"/>
          <a:stretch>
            <a:fillRect/>
          </a:stretch>
        </p:blipFill>
        <p:spPr bwMode="auto">
          <a:xfrm>
            <a:off x="539552" y="3338029"/>
            <a:ext cx="3528392" cy="26302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9552" y="6525344"/>
            <a:ext cx="350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Lucia Abrantes e equipe SESAP - RN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0112" y="3789040"/>
            <a:ext cx="2875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Controle vetorial de doenças</a:t>
            </a:r>
          </a:p>
          <a:p>
            <a:r>
              <a:rPr lang="pt-BR" dirty="0"/>
              <a:t>Trabalho </a:t>
            </a:r>
            <a:r>
              <a:rPr lang="pt-BR"/>
              <a:t>para Hércules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3306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9552" y="63433"/>
            <a:ext cx="8229600" cy="1143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Hanseníase no mundo e no Brasil: ainda um problema de saúde pública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04720" y="1663897"/>
            <a:ext cx="8229600" cy="3292030"/>
          </a:xfrm>
        </p:spPr>
        <p:txBody>
          <a:bodyPr>
            <a:normAutofit lnSpcReduction="10000"/>
          </a:bodyPr>
          <a:lstStyle/>
          <a:p>
            <a:pPr>
              <a:spcBef>
                <a:spcPts val="20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Hanseníase ou Lepra é uma doença causada por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Mycobacterium leprae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20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Nem todas as pessoas infectadas desenvolvem lepra.</a:t>
            </a:r>
          </a:p>
          <a:p>
            <a:pPr>
              <a:spcBef>
                <a:spcPts val="20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Brasil é o segundo país em detecção de novos casos.</a:t>
            </a:r>
          </a:p>
          <a:p>
            <a:pPr>
              <a:spcBef>
                <a:spcPts val="20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Europa resolveu a endemia antes de antibiotico terapia.</a:t>
            </a:r>
          </a:p>
          <a:p>
            <a:pPr>
              <a:spcBef>
                <a:spcPts val="20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As reações imunopatológicas causam incapacidade permanentes.</a:t>
            </a:r>
          </a:p>
          <a:p>
            <a:pPr>
              <a:spcBef>
                <a:spcPts val="20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doença e estigma.</a:t>
            </a:r>
          </a:p>
        </p:txBody>
      </p:sp>
      <p:pic>
        <p:nvPicPr>
          <p:cNvPr id="9" name="Picture 5" descr="W044398X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08104" y="4882918"/>
            <a:ext cx="2232248" cy="166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GAHansen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23728" y="4882918"/>
            <a:ext cx="1416808" cy="197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07170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30188" y="188913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Arial" charset="0"/>
                <a:cs typeface="Arial" charset="0"/>
              </a:rPr>
              <a:t>Contagem de ovos de A. aegypti</a:t>
            </a:r>
          </a:p>
        </p:txBody>
      </p:sp>
      <p:cxnSp>
        <p:nvCxnSpPr>
          <p:cNvPr id="3" name="Conector reto 8"/>
          <p:cNvCxnSpPr/>
          <p:nvPr/>
        </p:nvCxnSpPr>
        <p:spPr>
          <a:xfrm>
            <a:off x="250825" y="981075"/>
            <a:ext cx="85693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AnalisePalhet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/>
          <a:stretch>
            <a:fillRect/>
          </a:stretch>
        </p:blipFill>
        <p:spPr bwMode="auto">
          <a:xfrm>
            <a:off x="1403648" y="1556792"/>
            <a:ext cx="5891799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6237312"/>
            <a:ext cx="350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Lucia Abrantes e equipe SESAP - RN</a:t>
            </a:r>
          </a:p>
        </p:txBody>
      </p:sp>
    </p:spTree>
    <p:extLst>
      <p:ext uri="{BB962C8B-B14F-4D97-AF65-F5344CB8AC3E}">
        <p14:creationId xmlns:p14="http://schemas.microsoft.com/office/powerpoint/2010/main" val="42460442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30188" y="188913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Arial" charset="0"/>
                <a:cs typeface="Arial" charset="0"/>
              </a:rPr>
              <a:t>RESULTADOS PRELIMINARES: ano 2016</a:t>
            </a:r>
          </a:p>
        </p:txBody>
      </p:sp>
      <p:cxnSp>
        <p:nvCxnSpPr>
          <p:cNvPr id="3" name="Conector reto 8"/>
          <p:cNvCxnSpPr/>
          <p:nvPr/>
        </p:nvCxnSpPr>
        <p:spPr>
          <a:xfrm>
            <a:off x="250825" y="981075"/>
            <a:ext cx="85693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Gráfico 5"/>
          <p:cNvGraphicFramePr>
            <a:graphicFrameLocks/>
          </p:cNvGraphicFramePr>
          <p:nvPr/>
        </p:nvGraphicFramePr>
        <p:xfrm>
          <a:off x="428596" y="1428736"/>
          <a:ext cx="8001056" cy="4232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6525344"/>
            <a:ext cx="350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Lucia Abrantes e equipe SESAP - RN</a:t>
            </a:r>
          </a:p>
        </p:txBody>
      </p:sp>
    </p:spTree>
    <p:extLst>
      <p:ext uri="{BB962C8B-B14F-4D97-AF65-F5344CB8AC3E}">
        <p14:creationId xmlns:p14="http://schemas.microsoft.com/office/powerpoint/2010/main" val="10851268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30188" y="188913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Arial" charset="0"/>
                <a:cs typeface="Arial" charset="0"/>
              </a:rPr>
              <a:t>RESULTADOS PRELIMINARES: ano 2017</a:t>
            </a:r>
          </a:p>
        </p:txBody>
      </p:sp>
      <p:cxnSp>
        <p:nvCxnSpPr>
          <p:cNvPr id="3" name="Conector reto 8"/>
          <p:cNvCxnSpPr/>
          <p:nvPr/>
        </p:nvCxnSpPr>
        <p:spPr>
          <a:xfrm>
            <a:off x="250825" y="981075"/>
            <a:ext cx="85693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Gráfico 4"/>
          <p:cNvGraphicFramePr>
            <a:graphicFrameLocks/>
          </p:cNvGraphicFramePr>
          <p:nvPr/>
        </p:nvGraphicFramePr>
        <p:xfrm>
          <a:off x="899592" y="1556792"/>
          <a:ext cx="7200800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6381328"/>
            <a:ext cx="350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Lucia Abrantes e equipe SESAP - RN</a:t>
            </a:r>
          </a:p>
        </p:txBody>
      </p:sp>
    </p:spTree>
    <p:extLst>
      <p:ext uri="{BB962C8B-B14F-4D97-AF65-F5344CB8AC3E}">
        <p14:creationId xmlns:p14="http://schemas.microsoft.com/office/powerpoint/2010/main" val="21447780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As doenças transmitidas por </a:t>
            </a:r>
            <a:r>
              <a:rPr lang="pt-BR" i="1" dirty="0"/>
              <a:t>A. aegypti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Dengue</a:t>
            </a:r>
          </a:p>
          <a:p>
            <a:r>
              <a:rPr lang="pt-BR" dirty="0"/>
              <a:t>Chikungunya</a:t>
            </a:r>
          </a:p>
          <a:p>
            <a:r>
              <a:rPr lang="pt-BR" dirty="0"/>
              <a:t>Zika</a:t>
            </a:r>
          </a:p>
        </p:txBody>
      </p:sp>
    </p:spTree>
    <p:extLst>
      <p:ext uri="{BB962C8B-B14F-4D97-AF65-F5344CB8AC3E}">
        <p14:creationId xmlns:p14="http://schemas.microsoft.com/office/powerpoint/2010/main" val="29766323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Zika e complicações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Microcefalia</a:t>
            </a:r>
          </a:p>
          <a:p>
            <a:r>
              <a:rPr lang="pt-BR" dirty="0"/>
              <a:t>Síndrome de Guillain Barré</a:t>
            </a:r>
          </a:p>
        </p:txBody>
      </p:sp>
    </p:spTree>
    <p:extLst>
      <p:ext uri="{BB962C8B-B14F-4D97-AF65-F5344CB8AC3E}">
        <p14:creationId xmlns:p14="http://schemas.microsoft.com/office/powerpoint/2010/main" val="30411059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Guillain-Barré Syndrome in Rio Grande do Norte</a:t>
            </a:r>
            <a:endParaRPr lang="en-US" dirty="0"/>
          </a:p>
        </p:txBody>
      </p:sp>
      <p:pic>
        <p:nvPicPr>
          <p:cNvPr id="5" name="Content Placeholder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5000"/>
            <a:ext cx="7474344" cy="30787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5334000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Temporal series of the incidence of Guillain Barre Syndrome in the state of Rio Grande do Norte, 1994 – 2015.</a:t>
            </a:r>
            <a:r>
              <a:rPr lang="pt-BR" dirty="0"/>
              <a:t> 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B28483B-15B2-40E6-8BA4-00941C227B35}" type="datetime1">
              <a:rPr lang="en-US" smtClean="0"/>
              <a:t>6/8/2017</a:t>
            </a:fld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D26D4CF-626F-4B2F-9C7C-0F6AF1A29C9B}" type="slidenum">
              <a:rPr lang="en-US" smtClean="0"/>
              <a:t>55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28184" y="5980331"/>
            <a:ext cx="224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Mario Emilio Dourado</a:t>
            </a:r>
          </a:p>
        </p:txBody>
      </p:sp>
    </p:spTree>
    <p:extLst>
      <p:ext uri="{BB962C8B-B14F-4D97-AF65-F5344CB8AC3E}">
        <p14:creationId xmlns:p14="http://schemas.microsoft.com/office/powerpoint/2010/main" val="31675661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639DDD81-85D4-4FFA-AA0C-67A607953AC5}" type="slidenum">
              <a:rPr lang="pt-BR" sz="1200">
                <a:solidFill>
                  <a:srgbClr val="8B8B8B"/>
                </a:solidFill>
                <a:latin typeface="Calibri"/>
              </a:rPr>
              <a:t>56</a:t>
            </a:fld>
            <a:endParaRPr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5700" t="17490" r="15490" b="27887"/>
          <a:stretch/>
        </p:blipFill>
        <p:spPr>
          <a:xfrm>
            <a:off x="64581" y="3587907"/>
            <a:ext cx="7167856" cy="3199022"/>
          </a:xfrm>
          <a:prstGeom prst="rect">
            <a:avLst/>
          </a:prstGeom>
        </p:spPr>
      </p:pic>
      <p:sp>
        <p:nvSpPr>
          <p:cNvPr id="4" name="CustomShape 4"/>
          <p:cNvSpPr/>
          <p:nvPr/>
        </p:nvSpPr>
        <p:spPr>
          <a:xfrm>
            <a:off x="7232437" y="4928471"/>
            <a:ext cx="1795604" cy="51789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400" dirty="0" err="1">
                <a:solidFill>
                  <a:srgbClr val="008000"/>
                </a:solidFill>
                <a:latin typeface="Arial"/>
              </a:rPr>
              <a:t>Mallet</a:t>
            </a:r>
            <a:r>
              <a:rPr lang="pt-BR" sz="1400" dirty="0">
                <a:solidFill>
                  <a:srgbClr val="008000"/>
                </a:solidFill>
                <a:latin typeface="Arial"/>
              </a:rPr>
              <a:t> et al, 2014.</a:t>
            </a:r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 rotWithShape="1">
          <a:blip r:embed="rId3"/>
          <a:srcRect l="22099" t="23461" r="21469" b="22062"/>
          <a:stretch/>
        </p:blipFill>
        <p:spPr>
          <a:xfrm>
            <a:off x="249191" y="289122"/>
            <a:ext cx="6798636" cy="3689966"/>
          </a:xfrm>
          <a:prstGeom prst="rect">
            <a:avLst/>
          </a:prstGeom>
        </p:spPr>
      </p:pic>
      <p:sp>
        <p:nvSpPr>
          <p:cNvPr id="6" name="CustomShape 4"/>
          <p:cNvSpPr/>
          <p:nvPr/>
        </p:nvSpPr>
        <p:spPr>
          <a:xfrm>
            <a:off x="7047827" y="523175"/>
            <a:ext cx="2096173" cy="943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dirty="0">
                <a:solidFill>
                  <a:srgbClr val="008000"/>
                </a:solidFill>
                <a:latin typeface="Arial"/>
              </a:rPr>
              <a:t>Síndrome de Guillain Barré na Polinésia francesa</a:t>
            </a:r>
            <a:endParaRPr dirty="0"/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0893B25B-82A7-47AE-A52B-D90EAB892104}" type="datetime1">
              <a:rPr lang="en-US" smtClean="0"/>
              <a:t>6/8/2017</a:t>
            </a:fld>
            <a:endParaRPr lang="en-US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t-BR"/>
              <a:t>IV Simpósio de Genética Clínica_UFRN_Natal_RN</a:t>
            </a:r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D26D4CF-626F-4B2F-9C7C-0F6AF1A29C9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259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Busca de marcadores e novos alvos terapêuticos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167" y="1268760"/>
            <a:ext cx="8229600" cy="1684784"/>
          </a:xfrm>
        </p:spPr>
        <p:txBody>
          <a:bodyPr/>
          <a:lstStyle/>
          <a:p>
            <a:r>
              <a:rPr lang="pt-BR" dirty="0"/>
              <a:t>Estudos de expressão gênica</a:t>
            </a:r>
          </a:p>
          <a:p>
            <a:pPr lvl="1"/>
            <a:r>
              <a:rPr lang="pt-BR" dirty="0"/>
              <a:t>Identificação de alvos</a:t>
            </a:r>
          </a:p>
          <a:p>
            <a:pPr lvl="2"/>
            <a:r>
              <a:rPr lang="pt-BR" dirty="0"/>
              <a:t>Resposta imune inata e outros</a:t>
            </a:r>
          </a:p>
        </p:txBody>
      </p:sp>
      <p:grpSp>
        <p:nvGrpSpPr>
          <p:cNvPr id="4" name="Grupo 10"/>
          <p:cNvGrpSpPr/>
          <p:nvPr/>
        </p:nvGrpSpPr>
        <p:grpSpPr>
          <a:xfrm>
            <a:off x="5724128" y="3212976"/>
            <a:ext cx="2088232" cy="3252427"/>
            <a:chOff x="6528550" y="294100"/>
            <a:chExt cx="4566869" cy="6602692"/>
          </a:xfrm>
        </p:grpSpPr>
        <p:grpSp>
          <p:nvGrpSpPr>
            <p:cNvPr id="5" name="Grupo 9"/>
            <p:cNvGrpSpPr/>
            <p:nvPr/>
          </p:nvGrpSpPr>
          <p:grpSpPr>
            <a:xfrm>
              <a:off x="6572698" y="294100"/>
              <a:ext cx="4522721" cy="6065758"/>
              <a:chOff x="668740" y="253156"/>
              <a:chExt cx="4777120" cy="6406951"/>
            </a:xfrm>
          </p:grpSpPr>
          <p:pic>
            <p:nvPicPr>
              <p:cNvPr id="7" name="Imagem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55" b="2168"/>
              <a:stretch/>
            </p:blipFill>
            <p:spPr>
              <a:xfrm>
                <a:off x="668740" y="253156"/>
                <a:ext cx="4777120" cy="6406951"/>
              </a:xfrm>
              <a:prstGeom prst="rect">
                <a:avLst/>
              </a:prstGeom>
            </p:spPr>
          </p:pic>
          <p:pic>
            <p:nvPicPr>
              <p:cNvPr id="8" name="Imagem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04" t="16526" r="73349" b="74084"/>
              <a:stretch/>
            </p:blipFill>
            <p:spPr>
              <a:xfrm>
                <a:off x="668740" y="253156"/>
                <a:ext cx="1532586" cy="643943"/>
              </a:xfrm>
              <a:prstGeom prst="rect">
                <a:avLst/>
              </a:prstGeom>
            </p:spPr>
          </p:pic>
        </p:grpSp>
        <p:sp>
          <p:nvSpPr>
            <p:cNvPr id="6" name="CaixaDeTexto 8"/>
            <p:cNvSpPr txBox="1"/>
            <p:nvPr/>
          </p:nvSpPr>
          <p:spPr>
            <a:xfrm rot="16200000">
              <a:off x="8411971" y="4348231"/>
              <a:ext cx="665140" cy="4431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364 (A)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367 (A)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360 (B)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369 (A)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368 (A)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366 (A)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358 (B)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343 (B)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352 (A)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365 (A)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356 (B)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347 (A)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335 (B)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328 (B)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349 (B)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345 (B)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355 (B)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363 (A)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350 (B)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357 (A)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346 (A)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362 (B)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330 (B)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349 (A)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  <a:p>
              <a:r>
                <a:rPr lang="pt-BR" sz="75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  <a:p>
              <a:endParaRPr lang="pt-BR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8817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1417638"/>
            <a:ext cx="75608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2800" dirty="0"/>
              <a:t>Necessidade de aprofundamento estudos Imunidade inata 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800" dirty="0"/>
              <a:t>Identificação de áreas lesionadas na medula: Região Nodal: </a:t>
            </a:r>
          </a:p>
          <a:p>
            <a:pPr lvl="1"/>
            <a:r>
              <a:rPr lang="pt-BR" sz="2800" dirty="0"/>
              <a:t>alvo do sistema imune nas neuropatias desmielinizantes; alterações nessa região são mais importantes do que da mielina.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Resumo Guillain Barre</a:t>
            </a:r>
          </a:p>
        </p:txBody>
      </p:sp>
    </p:spTree>
    <p:extLst>
      <p:ext uri="{BB962C8B-B14F-4D97-AF65-F5344CB8AC3E}">
        <p14:creationId xmlns:p14="http://schemas.microsoft.com/office/powerpoint/2010/main" val="3473725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Pré-eclâmpsia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pt-BR" dirty="0"/>
              <a:t>Doença da gestação: após 20ª semana</a:t>
            </a:r>
          </a:p>
          <a:p>
            <a:r>
              <a:rPr lang="pt-BR" dirty="0"/>
              <a:t>Fatores de risco</a:t>
            </a:r>
          </a:p>
          <a:p>
            <a:pPr lvl="1"/>
            <a:r>
              <a:rPr lang="pt-BR" dirty="0"/>
              <a:t>Familiar, obesidade, aumento de peso durante a gravidez.</a:t>
            </a:r>
          </a:p>
          <a:p>
            <a:r>
              <a:rPr lang="pt-BR" dirty="0"/>
              <a:t>A doença é frequente no Brasil, em especial no nordeste, 13,8% (Edailna Melo)</a:t>
            </a:r>
          </a:p>
          <a:p>
            <a:r>
              <a:rPr lang="pt-BR" dirty="0"/>
              <a:t>Qual o impacto para criança que nasceu de uma gravidez que evoluiu com pré-eclâmpsia?</a:t>
            </a:r>
          </a:p>
          <a:p>
            <a:pPr lvl="1"/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1223628" y="5797983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Sonia Barreto, Flavio V. Marinho Pereira,  Edailna Melo, Patricia Bezerra, Marcos Leao, </a:t>
            </a:r>
            <a:r>
              <a:rPr lang="pt-BR" dirty="0"/>
              <a:t>Ana Cristina Araujo,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0615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 rot="-5400000">
            <a:off x="8496300" y="368300"/>
            <a:ext cx="952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dirty="0">
                <a:latin typeface="Calibri" pitchFamily="34" charset="0"/>
              </a:rPr>
              <a:t>MLNobre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684213" y="260350"/>
            <a:ext cx="7705725" cy="138499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Poliquimioterapia</a:t>
            </a:r>
          </a:p>
          <a:p>
            <a:pPr algn="ctr">
              <a:defRPr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A cura da hanseníase: desafios saúde pública– não é suficiente ter a cura, necessidade de atitudes </a:t>
            </a:r>
          </a:p>
        </p:txBody>
      </p:sp>
      <p:pic>
        <p:nvPicPr>
          <p:cNvPr id="45060" name="Picture 9" descr="Click to view original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987550"/>
            <a:ext cx="2584450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4" descr="Click to view original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1916833"/>
            <a:ext cx="3313112" cy="446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58888" y="3068960"/>
            <a:ext cx="258445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angle 6"/>
          <p:cNvSpPr/>
          <p:nvPr/>
        </p:nvSpPr>
        <p:spPr>
          <a:xfrm>
            <a:off x="4500562" y="3212976"/>
            <a:ext cx="3383805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092047"/>
      </p:ext>
    </p:extLst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Considerações Gerais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928" y="16288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Necessidade de identificação de fatores de risco para adoecer.</a:t>
            </a:r>
          </a:p>
          <a:p>
            <a:r>
              <a:rPr lang="pt-BR" dirty="0"/>
              <a:t>Identificação das áreas de risco para exposição e-ou doença.</a:t>
            </a:r>
          </a:p>
          <a:p>
            <a:r>
              <a:rPr lang="pt-BR" dirty="0"/>
              <a:t>Intervenções continuadas nas áreas de maior risco.</a:t>
            </a:r>
          </a:p>
          <a:p>
            <a:r>
              <a:rPr lang="pt-BR" dirty="0"/>
              <a:t>Empoderamento de populações como fator de prevenção e minimização de risco.</a:t>
            </a:r>
          </a:p>
          <a:p>
            <a:r>
              <a:rPr lang="pt-BR" dirty="0"/>
              <a:t>Avaliação continuada das estratégias utilizadas.</a:t>
            </a:r>
          </a:p>
          <a:p>
            <a:r>
              <a:rPr lang="pt-BR" dirty="0"/>
              <a:t>A educação de qualidade (público, gestores e profissionais da área) pode auxiliar a resolução das doenças.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10856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Agradecimentos</a:t>
            </a:r>
            <a:br>
              <a:rPr lang="pt-BR" dirty="0"/>
            </a:br>
            <a:r>
              <a:rPr lang="pt-BR" dirty="0"/>
              <a:t>Estudos hanseníase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2132855"/>
            <a:ext cx="4061795" cy="2666835"/>
          </a:xfrm>
          <a:prstGeom prst="rect">
            <a:avLst/>
          </a:prstGeom>
        </p:spPr>
      </p:pic>
      <p:pic>
        <p:nvPicPr>
          <p:cNvPr id="4" name="Content Placeholder 4" descr="http://servicosweb.cnpq.br/wspessoa/servletrecuperafoto?tipo=1&amp;id=K4453975Z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b="14791"/>
          <a:stretch/>
        </p:blipFill>
        <p:spPr bwMode="auto">
          <a:xfrm>
            <a:off x="5652120" y="1704996"/>
            <a:ext cx="2016224" cy="309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6212" y="5157192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Hospital Giselda Trigueiro (Mauricio Nobre)</a:t>
            </a:r>
          </a:p>
          <a:p>
            <a:r>
              <a:rPr lang="pt-BR" dirty="0"/>
              <a:t>Programa Saúde da Familia</a:t>
            </a:r>
          </a:p>
          <a:p>
            <a:r>
              <a:rPr lang="pt-BR" dirty="0"/>
              <a:t>PAM Bom Jardim, Mossoro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5301208"/>
            <a:ext cx="20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Francianne Amorim</a:t>
            </a:r>
          </a:p>
        </p:txBody>
      </p:sp>
    </p:spTree>
    <p:extLst>
      <p:ext uri="{BB962C8B-B14F-4D97-AF65-F5344CB8AC3E}">
        <p14:creationId xmlns:p14="http://schemas.microsoft.com/office/powerpoint/2010/main" val="274605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Agradecimentos</a:t>
            </a:r>
            <a:br>
              <a:rPr lang="pt-BR" dirty="0"/>
            </a:br>
            <a:endParaRPr lang="pt-BR" dirty="0"/>
          </a:p>
        </p:txBody>
      </p:sp>
      <p:sp>
        <p:nvSpPr>
          <p:cNvPr id="5" name="Rectangle 4"/>
          <p:cNvSpPr/>
          <p:nvPr/>
        </p:nvSpPr>
        <p:spPr>
          <a:xfrm>
            <a:off x="755576" y="1052736"/>
            <a:ext cx="72728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</a:rPr>
              <a:t>1. Síndrome de Guillain Barré</a:t>
            </a:r>
          </a:p>
          <a:p>
            <a:r>
              <a:rPr lang="pt-BR" sz="2800" dirty="0"/>
              <a:t>Dr. Mário Emílio Dourado Jr </a:t>
            </a:r>
          </a:p>
          <a:p>
            <a:r>
              <a:rPr lang="pt-BR" sz="2800" dirty="0"/>
              <a:t>Dr. Joao Paulo Matos</a:t>
            </a:r>
          </a:p>
          <a:p>
            <a:r>
              <a:rPr lang="pt-BR" sz="2800" dirty="0"/>
              <a:t>Raulzito Fernandes (PhD student)</a:t>
            </a:r>
          </a:p>
          <a:p>
            <a:r>
              <a:rPr lang="pt-BR" sz="2800" dirty="0"/>
              <a:t>Iowa DNA core Lab (Dr. Kevin Knudson)</a:t>
            </a:r>
          </a:p>
          <a:p>
            <a:r>
              <a:rPr lang="pt-BR" sz="2800" dirty="0"/>
              <a:t>Dr. Mary Wilson, University of Iowa</a:t>
            </a:r>
          </a:p>
          <a:p>
            <a:endParaRPr lang="pt-BR" sz="2800" b="1" dirty="0">
              <a:solidFill>
                <a:srgbClr val="C00000"/>
              </a:solidFill>
            </a:endParaRPr>
          </a:p>
          <a:p>
            <a:r>
              <a:rPr lang="pt-BR" sz="2800" b="1" dirty="0">
                <a:solidFill>
                  <a:srgbClr val="C00000"/>
                </a:solidFill>
              </a:rPr>
              <a:t>2. Estudo vetores</a:t>
            </a:r>
          </a:p>
          <a:p>
            <a:r>
              <a:rPr lang="pt-BR" sz="2800" dirty="0"/>
              <a:t>Lucia Abrantes e equipe Entomologia da SESAP</a:t>
            </a:r>
          </a:p>
        </p:txBody>
      </p:sp>
    </p:spTree>
    <p:extLst>
      <p:ext uri="{BB962C8B-B14F-4D97-AF65-F5344CB8AC3E}">
        <p14:creationId xmlns:p14="http://schemas.microsoft.com/office/powerpoint/2010/main" val="19250962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GONÇALO MONIZ 2015</a:t>
            </a:r>
          </a:p>
        </p:txBody>
      </p:sp>
      <p:pic>
        <p:nvPicPr>
          <p:cNvPr id="4" name="Picture 5" descr="DSCN23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22860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oto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3200400" cy="2151063"/>
          </a:xfrm>
          <a:prstGeom prst="rect">
            <a:avLst/>
          </a:prstGeom>
          <a:noFill/>
          <a:ln w="38100" cmpd="dbl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79388" y="2241550"/>
            <a:ext cx="1975221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Henio </a:t>
            </a:r>
            <a:r>
              <a:rPr lang="en-US" altLang="en-US" sz="1400" dirty="0" err="1">
                <a:latin typeface="Arial" pitchFamily="34" charset="0"/>
              </a:rPr>
              <a:t>Lacerda</a:t>
            </a:r>
            <a:endParaRPr lang="en-US" altLang="en-US" sz="14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Eliana </a:t>
            </a:r>
            <a:r>
              <a:rPr lang="en-US" altLang="en-US" sz="1400" dirty="0" err="1">
                <a:latin typeface="Arial" pitchFamily="34" charset="0"/>
              </a:rPr>
              <a:t>Tomaz</a:t>
            </a:r>
            <a:endParaRPr lang="en-US" altLang="en-US" sz="14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latin typeface="Arial" pitchFamily="34" charset="0"/>
              </a:rPr>
              <a:t>Iraci</a:t>
            </a:r>
            <a:r>
              <a:rPr lang="en-US" altLang="en-US" sz="1400" dirty="0">
                <a:latin typeface="Arial" pitchFamily="34" charset="0"/>
              </a:rPr>
              <a:t> Duarte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latin typeface="Arial" pitchFamily="34" charset="0"/>
              </a:rPr>
              <a:t>Adila</a:t>
            </a:r>
            <a:r>
              <a:rPr lang="en-US" altLang="en-US" sz="1400" dirty="0">
                <a:latin typeface="Arial" pitchFamily="34" charset="0"/>
              </a:rPr>
              <a:t> Lorena </a:t>
            </a:r>
            <a:r>
              <a:rPr lang="en-US" altLang="en-US" sz="1400" dirty="0" err="1">
                <a:latin typeface="Arial" pitchFamily="34" charset="0"/>
              </a:rPr>
              <a:t>Morais</a:t>
            </a:r>
            <a:endParaRPr lang="en-US" altLang="en-US" sz="14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Paula </a:t>
            </a:r>
            <a:r>
              <a:rPr lang="en-US" altLang="en-US" sz="1400" dirty="0" err="1">
                <a:latin typeface="Arial" pitchFamily="34" charset="0"/>
              </a:rPr>
              <a:t>Queiroz</a:t>
            </a:r>
            <a:endParaRPr lang="en-US" altLang="en-US" sz="14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Paulo Ricardo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Gloria R. Monteiro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Bruna Lima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Daniella Martins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Carlos Gomes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Joao Rodrigues-Neto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Jose Wilton </a:t>
            </a:r>
            <a:r>
              <a:rPr lang="en-US" altLang="en-US" sz="1400" dirty="0" err="1">
                <a:latin typeface="Arial" pitchFamily="34" charset="0"/>
              </a:rPr>
              <a:t>Queiroz</a:t>
            </a:r>
            <a:endParaRPr lang="en-US" altLang="en-US" sz="14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Nubia Pontes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latin typeface="Arial" pitchFamily="34" charset="0"/>
              </a:rPr>
              <a:t>Jethe</a:t>
            </a:r>
            <a:r>
              <a:rPr lang="en-US" altLang="en-US" sz="1400" dirty="0">
                <a:latin typeface="Arial" pitchFamily="34" charset="0"/>
              </a:rPr>
              <a:t> </a:t>
            </a:r>
            <a:r>
              <a:rPr lang="en-US" altLang="en-US" sz="1400" dirty="0" err="1">
                <a:latin typeface="Arial" pitchFamily="34" charset="0"/>
              </a:rPr>
              <a:t>Nunes</a:t>
            </a:r>
            <a:endParaRPr lang="en-US" altLang="en-US" sz="14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Joanna Valverde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Jason Weirather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Emma Mohr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Kathryn Dupnik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Virginia P. Silva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itchFamily="34" charset="0"/>
              </a:rPr>
              <a:t>Maria Fatima </a:t>
            </a:r>
            <a:r>
              <a:rPr lang="en-US" altLang="en-US" sz="1400" dirty="0" err="1">
                <a:latin typeface="Arial" pitchFamily="34" charset="0"/>
              </a:rPr>
              <a:t>Ximenes</a:t>
            </a:r>
            <a:endParaRPr lang="en-US" altLang="en-US" sz="1400" dirty="0">
              <a:latin typeface="Arial" pitchFamily="34" charset="0"/>
            </a:endParaRPr>
          </a:p>
        </p:txBody>
      </p:sp>
      <p:pic>
        <p:nvPicPr>
          <p:cNvPr id="7" name="Picture 6" descr="DSCN11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124200"/>
            <a:ext cx="26924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667000" y="6119813"/>
            <a:ext cx="5943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itchFamily="34" charset="0"/>
              </a:rPr>
              <a:t>Support NIH (TMRC), </a:t>
            </a:r>
            <a:r>
              <a:rPr lang="en-US" altLang="en-US" sz="2400" b="1" dirty="0" err="1">
                <a:solidFill>
                  <a:srgbClr val="C00000"/>
                </a:solidFill>
                <a:latin typeface="Arial" pitchFamily="34" charset="0"/>
              </a:rPr>
              <a:t>CNPq</a:t>
            </a:r>
            <a:r>
              <a:rPr lang="en-US" altLang="en-US" sz="2400" b="1" dirty="0">
                <a:solidFill>
                  <a:srgbClr val="C00000"/>
                </a:solidFill>
                <a:latin typeface="Arial" pitchFamily="34" charset="0"/>
              </a:rPr>
              <a:t> and CAPES</a:t>
            </a: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381000" y="0"/>
            <a:ext cx="8229600" cy="6096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Leishmanioses</a:t>
            </a:r>
            <a:endParaRPr lang="en-US" sz="28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048000" y="3657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pic>
        <p:nvPicPr>
          <p:cNvPr id="11" name="Picture 12" descr="DSCN177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762000"/>
            <a:ext cx="27971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3" descr="CIMG094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718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51050" y="5229225"/>
            <a:ext cx="6337300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rPr>
              <a:t>UFBA, </a:t>
            </a:r>
            <a:r>
              <a:rPr lang="en-US" sz="1400" b="1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rPr>
              <a:t>Uiowa</a:t>
            </a: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rPr>
              <a:t>, Virginia, Cornell, Western Australia, J. Hopkins</a:t>
            </a:r>
          </a:p>
          <a:p>
            <a:pPr>
              <a:defRPr/>
            </a:pPr>
            <a:r>
              <a:rPr lang="en-US" sz="1400" b="1" dirty="0">
                <a:solidFill>
                  <a:srgbClr val="C00000"/>
                </a:solidFill>
                <a:latin typeface="Arial" charset="0"/>
                <a:cs typeface="Arial" charset="0"/>
              </a:rPr>
              <a:t>INCT-DT: UFBA, UFMG, </a:t>
            </a:r>
            <a:r>
              <a:rPr lang="en-US" sz="1400" b="1" dirty="0" err="1">
                <a:solidFill>
                  <a:srgbClr val="C00000"/>
                </a:solidFill>
                <a:latin typeface="Arial" charset="0"/>
                <a:cs typeface="Arial" charset="0"/>
              </a:rPr>
              <a:t>Fiocruz</a:t>
            </a:r>
            <a:r>
              <a:rPr lang="en-US" sz="1400" b="1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</a:p>
          <a:p>
            <a:pPr>
              <a:defRPr/>
            </a:pPr>
            <a:endParaRPr lang="en-US" sz="1400" b="1" dirty="0">
              <a:solidFill>
                <a:schemeClr val="accent4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1400" b="1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rPr>
              <a:t>Funasa-Sesap</a:t>
            </a: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rPr>
              <a:t>: </a:t>
            </a:r>
            <a:r>
              <a:rPr lang="en-US" sz="1400" b="1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rPr>
              <a:t>Arlinete</a:t>
            </a: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rPr>
              <a:t> Medeiros e Manoel Gomes</a:t>
            </a:r>
          </a:p>
          <a:p>
            <a:pPr>
              <a:defRPr/>
            </a:pPr>
            <a:r>
              <a:rPr lang="en-US" sz="1400" b="1" dirty="0">
                <a:solidFill>
                  <a:srgbClr val="C00000"/>
                </a:solidFill>
                <a:latin typeface="Arial" charset="0"/>
                <a:cs typeface="Arial" charset="0"/>
              </a:rPr>
              <a:t>Center for </a:t>
            </a:r>
            <a:r>
              <a:rPr lang="en-US" sz="1400" b="1" dirty="0" err="1">
                <a:solidFill>
                  <a:srgbClr val="C00000"/>
                </a:solidFill>
                <a:latin typeface="Arial" charset="0"/>
                <a:cs typeface="Arial" charset="0"/>
              </a:rPr>
              <a:t>Zoonosis</a:t>
            </a:r>
            <a:r>
              <a:rPr lang="en-US" sz="1400" b="1" dirty="0">
                <a:solidFill>
                  <a:srgbClr val="C00000"/>
                </a:solidFill>
                <a:latin typeface="Arial" charset="0"/>
                <a:cs typeface="Arial" charset="0"/>
              </a:rPr>
              <a:t> in Natal</a:t>
            </a:r>
          </a:p>
        </p:txBody>
      </p:sp>
    </p:spTree>
    <p:extLst>
      <p:ext uri="{BB962C8B-B14F-4D97-AF65-F5344CB8AC3E}">
        <p14:creationId xmlns:p14="http://schemas.microsoft.com/office/powerpoint/2010/main" val="34315940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Pré-Eclâmpsia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Sonia M. Barreto</a:t>
            </a:r>
          </a:p>
          <a:p>
            <a:r>
              <a:rPr lang="pt-BR" dirty="0"/>
              <a:t>Ana Cristina P. Araujo</a:t>
            </a:r>
          </a:p>
          <a:p>
            <a:r>
              <a:rPr lang="pt-BR" dirty="0"/>
              <a:t>Edailna Melo</a:t>
            </a:r>
          </a:p>
          <a:p>
            <a:r>
              <a:rPr lang="pt-BR" dirty="0"/>
              <a:t>Patricia Bezerra</a:t>
            </a:r>
          </a:p>
          <a:p>
            <a:r>
              <a:rPr lang="pt-BR" dirty="0"/>
              <a:t>Flavio M. Pereira</a:t>
            </a:r>
          </a:p>
          <a:p>
            <a:r>
              <a:rPr lang="pt-BR" dirty="0"/>
              <a:t>Marcos Leao</a:t>
            </a:r>
          </a:p>
          <a:p>
            <a:r>
              <a:rPr lang="pt-BR" dirty="0"/>
              <a:t>Alunos de Medicina</a:t>
            </a:r>
          </a:p>
          <a:p>
            <a:r>
              <a:rPr lang="pt-BR" dirty="0"/>
              <a:t>Funcionários dos Postos de saúde Bom Pastor, São Joao</a:t>
            </a:r>
          </a:p>
          <a:p>
            <a:r>
              <a:rPr lang="pt-BR" dirty="0"/>
              <a:t>Funcionários da Maternidade Escola Januário Cicco</a:t>
            </a:r>
          </a:p>
        </p:txBody>
      </p:sp>
    </p:spTree>
    <p:extLst>
      <p:ext uri="{BB962C8B-B14F-4D97-AF65-F5344CB8AC3E}">
        <p14:creationId xmlns:p14="http://schemas.microsoft.com/office/powerpoint/2010/main" val="648423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460" y="1279527"/>
            <a:ext cx="3195310" cy="223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460" y="3708419"/>
            <a:ext cx="3220598" cy="214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tângulo 12"/>
          <p:cNvSpPr>
            <a:spLocks noChangeArrowheads="1"/>
          </p:cNvSpPr>
          <p:nvPr/>
        </p:nvSpPr>
        <p:spPr bwMode="auto">
          <a:xfrm>
            <a:off x="2428861" y="6443663"/>
            <a:ext cx="663894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dirty="0"/>
              <a:t>Ilustração – http://amorporenfermagem.blogspot.com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1466630" y="285728"/>
            <a:ext cx="61772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800000"/>
                </a:solidFill>
                <a:latin typeface="+mj-lt"/>
              </a:rPr>
              <a:t>Dano neural e incapacidades físicas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 rot="-5400000">
            <a:off x="8496300" y="368300"/>
            <a:ext cx="952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400" b="1" dirty="0"/>
              <a:t>MLNobre</a:t>
            </a:r>
          </a:p>
        </p:txBody>
      </p:sp>
      <p:pic>
        <p:nvPicPr>
          <p:cNvPr id="37890" name="Picture 2" descr="C:\computador casa\HGT\fotos\pacientes\pacinetes MH\DSC0246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62435" y="1857364"/>
            <a:ext cx="4524407" cy="33933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808299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13000"/>
          </a:blip>
          <a:srcRect/>
          <a:stretch>
            <a:fillRect/>
          </a:stretch>
        </p:blipFill>
        <p:spPr bwMode="auto">
          <a:xfrm>
            <a:off x="357158" y="3143248"/>
            <a:ext cx="8234390" cy="288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85720" y="1061380"/>
            <a:ext cx="821537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pt-BR" sz="2000" dirty="0">
                <a:latin typeface="Arial" pitchFamily="34" charset="0"/>
                <a:cs typeface="Arial" pitchFamily="34" charset="0"/>
              </a:rPr>
              <a:t>“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“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A Colônia São Francisco de Assis, a 6 km da cidade, foi outra conquista de vontade e tempo... A 20 de 1926 os dois primeiros doentes eram internados nas duas casinhas adaptadas. Iniciava-se assim a assistência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leprocomial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regular.”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(CASCUDO, 1955. História do Rio Grande do Norte, p. 283)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00034" y="6072206"/>
            <a:ext cx="81439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pt-BR" sz="1600" dirty="0">
                <a:latin typeface="Arial" pitchFamily="34" charset="0"/>
                <a:cs typeface="Arial" pitchFamily="34" charset="0"/>
              </a:rPr>
              <a:t>Fotos: SOUZA-ARAUJO, 1948. História da lepra no Brasil, p. 39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 rot="16200000">
            <a:off x="8494936" y="422450"/>
            <a:ext cx="8783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1200" dirty="0"/>
              <a:t>Nobre , ML</a:t>
            </a:r>
            <a:endParaRPr lang="pt-BR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800000"/>
                </a:solidFill>
              </a:rPr>
              <a:t>Hanseníase no RN: Leprosários</a:t>
            </a:r>
            <a:br>
              <a:rPr lang="pt-BR" b="1" dirty="0">
                <a:solidFill>
                  <a:srgbClr val="800000"/>
                </a:solidFill>
              </a:rPr>
            </a:b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3834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611560" y="836712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Epidemiologia - 2015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1234" y="1439631"/>
            <a:ext cx="6869158" cy="365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579813" y="5302949"/>
            <a:ext cx="5950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210.758 casos novos diagnosticados no mundo em 2015</a:t>
            </a:r>
          </a:p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127.326 casos na Índia (60%) e 28.761 casos no Brasil (13,6%)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83568" y="6228020"/>
            <a:ext cx="821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O Brasil é o segundo país do mundo em número de casos novos de hanseníase / ano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755576" y="188640"/>
            <a:ext cx="7492484" cy="441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Hanseníase </a:t>
            </a:r>
            <a:r>
              <a:rPr kumimoji="0" lang="pt-BR" sz="27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 mundo</a:t>
            </a:r>
            <a:endParaRPr kumimoji="0" lang="pt-BR" sz="2700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78793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2295</Words>
  <Application>Microsoft Office PowerPoint</Application>
  <PresentationFormat>On-screen Show (4:3)</PresentationFormat>
  <Paragraphs>384</Paragraphs>
  <Slides>64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Arial Narrow</vt:lpstr>
      <vt:lpstr>Calibri</vt:lpstr>
      <vt:lpstr>Georgia</vt:lpstr>
      <vt:lpstr>Times New Roman</vt:lpstr>
      <vt:lpstr>Tema do Office</vt:lpstr>
      <vt:lpstr>Photo Editor Photo</vt:lpstr>
      <vt:lpstr>Saúde Pública – Soluções e Alternativas: Contribuições da Universidade Federal do Rio Grande do Norte ao estudo de doenças antigas e emergentes no mundo urbanizado</vt:lpstr>
      <vt:lpstr>PowerPoint Presentation</vt:lpstr>
      <vt:lpstr>Como chegar a soluções ou a alternativas?</vt:lpstr>
      <vt:lpstr>PowerPoint Presentation</vt:lpstr>
      <vt:lpstr>Hanseníase no mundo e no Brasil: ainda um problema de saúde pública</vt:lpstr>
      <vt:lpstr>PowerPoint Presentation</vt:lpstr>
      <vt:lpstr>PowerPoint Presentation</vt:lpstr>
      <vt:lpstr>Hanseníase no RN: Leprosários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Lesões de nervos periféricos demonstradas por alterações sensitivas ou motoras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Como interromper a transmissão do Mycobacterium leprae?</vt:lpstr>
      <vt:lpstr>PowerPoint Presentation</vt:lpstr>
      <vt:lpstr>PowerPoint Presentation</vt:lpstr>
      <vt:lpstr>PowerPoint Presentation</vt:lpstr>
      <vt:lpstr>Para controlar a doença é preciso empoderar as pessoas</vt:lpstr>
      <vt:lpstr>PowerPoint Presentation</vt:lpstr>
      <vt:lpstr>PowerPoint Presentation</vt:lpstr>
      <vt:lpstr>Repercussões econômicas</vt:lpstr>
      <vt:lpstr>PowerPoint Presentation</vt:lpstr>
      <vt:lpstr>PowerPoint Presentation</vt:lpstr>
      <vt:lpstr>A leishmaniose visceral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Controle leishmanioses</vt:lpstr>
      <vt:lpstr>Emergência e reemergência de doenças</vt:lpstr>
      <vt:lpstr>Os vetores e nós: atitudes</vt:lpstr>
      <vt:lpstr>PowerPoint Presentation</vt:lpstr>
      <vt:lpstr>PowerPoint Presentation</vt:lpstr>
      <vt:lpstr>PowerPoint Presentation</vt:lpstr>
      <vt:lpstr>PowerPoint Presentation</vt:lpstr>
      <vt:lpstr>As doenças transmitidas por A. aegypti</vt:lpstr>
      <vt:lpstr>Zika e complicações</vt:lpstr>
      <vt:lpstr>PowerPoint Presentation</vt:lpstr>
      <vt:lpstr>PowerPoint Presentation</vt:lpstr>
      <vt:lpstr>Busca de marcadores e novos alvos terapêuticos</vt:lpstr>
      <vt:lpstr>Resumo Guillain Barre</vt:lpstr>
      <vt:lpstr>Pré-eclâmpsia</vt:lpstr>
      <vt:lpstr>Considerações Gerais</vt:lpstr>
      <vt:lpstr>Agradecimentos Estudos hanseníase</vt:lpstr>
      <vt:lpstr>Agradecimentos </vt:lpstr>
      <vt:lpstr>PowerPoint Presentation</vt:lpstr>
      <vt:lpstr>Pré-Eclâmpsia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Mauricio</dc:creator>
  <cp:lastModifiedBy>Selma</cp:lastModifiedBy>
  <cp:revision>48</cp:revision>
  <dcterms:created xsi:type="dcterms:W3CDTF">2017-06-08T15:34:47Z</dcterms:created>
  <dcterms:modified xsi:type="dcterms:W3CDTF">2017-06-09T11:26:33Z</dcterms:modified>
</cp:coreProperties>
</file>