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82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65" r:id="rId10"/>
    <p:sldId id="369" r:id="rId11"/>
    <p:sldId id="368" r:id="rId12"/>
    <p:sldId id="374" r:id="rId13"/>
    <p:sldId id="367" r:id="rId14"/>
    <p:sldId id="366" r:id="rId15"/>
    <p:sldId id="371" r:id="rId16"/>
    <p:sldId id="375" r:id="rId17"/>
    <p:sldId id="373" r:id="rId18"/>
    <p:sldId id="370" r:id="rId19"/>
    <p:sldId id="376" r:id="rId20"/>
    <p:sldId id="361" r:id="rId21"/>
    <p:sldId id="363" r:id="rId22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63" autoAdjust="0"/>
    <p:restoredTop sz="98571" autoAdjust="0"/>
  </p:normalViewPr>
  <p:slideViewPr>
    <p:cSldViewPr>
      <p:cViewPr varScale="1">
        <p:scale>
          <a:sx n="91" d="100"/>
          <a:sy n="91" d="100"/>
        </p:scale>
        <p:origin x="-996" y="-114"/>
      </p:cViewPr>
      <p:guideLst>
        <p:guide orient="horz" pos="663"/>
        <p:guide pos="2880"/>
      </p:guideLst>
    </p:cSldViewPr>
  </p:slideViewPr>
  <p:outlineViewPr>
    <p:cViewPr>
      <p:scale>
        <a:sx n="33" d="100"/>
        <a:sy n="33" d="100"/>
      </p:scale>
      <p:origin x="42" y="74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18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C825A8D-9BA4-4DE9-BE6E-DC88A723A716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EE4ABEC-9391-4F20-81FC-211CB8DF902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0595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5705051-4A22-42F2-A384-BD4DD35F22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60872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/>
          </a:p>
        </p:txBody>
      </p:sp>
      <p:sp>
        <p:nvSpPr>
          <p:cNvPr id="25604" name="Espaço Reservado para Número de Slide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7FFFF731-E9EB-4A0F-83B8-E1E55A18136D}" type="slidenum">
              <a:rPr lang="pt-BR" sz="1300"/>
              <a:pPr algn="r"/>
              <a:t>1</a:t>
            </a:fld>
            <a:endParaRPr lang="pt-BR" sz="1300" dirty="0"/>
          </a:p>
        </p:txBody>
      </p:sp>
    </p:spTree>
    <p:extLst>
      <p:ext uri="{BB962C8B-B14F-4D97-AF65-F5344CB8AC3E}">
        <p14:creationId xmlns="" xmlns:p14="http://schemas.microsoft.com/office/powerpoint/2010/main" val="391517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94527-5122-48C6-B10F-02C32B832F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962D-424A-44A9-9824-5F44CA2888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84835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8483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A17F-85E0-4F95-AEF0-08156F8B72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D6CBE-F5DA-40C2-BCF4-71091EDD1F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>
          <a:xfrm>
            <a:off x="467544" y="6387172"/>
            <a:ext cx="3352800" cy="365125"/>
          </a:xfrm>
        </p:spPr>
        <p:txBody>
          <a:bodyPr/>
          <a:lstStyle>
            <a:lvl1pPr algn="l">
              <a:defRPr b="0" i="1"/>
            </a:lvl1pPr>
          </a:lstStyle>
          <a:p>
            <a:pPr>
              <a:defRPr/>
            </a:pPr>
            <a:r>
              <a:rPr lang="pt-BR" dirty="0"/>
              <a:t>Tribunal de Contas do Estado do RN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>
          <a:xfrm>
            <a:off x="7913688" y="6376243"/>
            <a:ext cx="762000" cy="365125"/>
          </a:xfrm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7723-F4EF-4C79-9DB1-34A82672A7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CC144-AED3-4FFD-B706-BAB6AAE98D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CC80-6525-4A7B-A0C5-6E7DA9DED3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C741-F4D8-4AFD-A601-A72D9C898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8C0B-71F6-433F-AABE-117ABD333C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F7513-16F5-463A-A9A5-0F8BAB4F4B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863E-CFA9-447B-B032-A4E92A1133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4762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205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000" b="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13688" y="6368885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4EA25D-7BB0-46C9-9F8A-19EB8165A6D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grpSp>
        <p:nvGrpSpPr>
          <p:cNvPr id="2057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 2" pitchFamily="18" charset="2"/>
        <a:buChar char="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"/>
        <a:defRPr sz="2400">
          <a:solidFill>
            <a:schemeClr val="tx2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2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BE6B6"/>
        </a:buClr>
        <a:buSzPct val="65000"/>
        <a:buFont typeface="Wingdings 2" pitchFamily="18" charset="2"/>
        <a:buChar char=""/>
        <a:defRPr sz="2000">
          <a:solidFill>
            <a:schemeClr val="tx2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2"/>
          </a:solidFill>
          <a:latin typeface="+mn-lt"/>
        </a:defRPr>
      </a:lvl5pPr>
      <a:lvl6pPr marL="19192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2"/>
          </a:solidFill>
          <a:latin typeface="+mn-lt"/>
        </a:defRPr>
      </a:lvl6pPr>
      <a:lvl7pPr marL="23764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2"/>
          </a:solidFill>
          <a:latin typeface="+mn-lt"/>
        </a:defRPr>
      </a:lvl7pPr>
      <a:lvl8pPr marL="28336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2"/>
          </a:solidFill>
          <a:latin typeface="+mn-lt"/>
        </a:defRPr>
      </a:lvl8pPr>
      <a:lvl9pPr marL="32908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2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rearestrita.tce.rn.gov.br/as/Legislacao_site/download/resolucoes_tce_rn/RESOLU%C3%87%C3%83O_N%C2%BA_0082012TCE__Instru%C3%A7%C3%A3o_de_processos_de_concursos_p%C3%BAblicos_e_de_atos_de_pessoal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Plano de Fundo - TCE-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8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12810" y="3562353"/>
            <a:ext cx="6048672" cy="1109985"/>
          </a:xfrm>
        </p:spPr>
        <p:txBody>
          <a:bodyPr/>
          <a:lstStyle/>
          <a:p>
            <a:pPr algn="ctr" eaLnBrk="1" hangingPunct="1"/>
            <a:r>
              <a:rPr lang="pt-BR" dirty="0">
                <a:solidFill>
                  <a:srgbClr val="1F3F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Atos de Pessoal sujeitos a registro: A Resolução nº 008/2012-TC e o planejamento das admissões de pessoal</a:t>
            </a:r>
            <a:endParaRPr lang="pt-BR" sz="3200" dirty="0">
              <a:solidFill>
                <a:srgbClr val="1F3F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63713" y="6308725"/>
            <a:ext cx="7380287" cy="32861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</a:rPr>
              <a:t>Fevereiro/2017</a:t>
            </a:r>
            <a:endParaRPr lang="pt-BR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23389" y="4973081"/>
            <a:ext cx="69127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i="1" kern="0" dirty="0">
                <a:solidFill>
                  <a:srgbClr val="1F3F16"/>
                </a:solidFill>
                <a:latin typeface="+mj-lt"/>
                <a:ea typeface="+mj-ea"/>
                <a:cs typeface="+mj-cs"/>
              </a:rPr>
              <a:t>Evandro Nunes Franco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Inspetor de Controle Externo/Coordenador de Atos de Pessoal</a:t>
            </a:r>
            <a:endParaRPr kumimoji="0" lang="pt-BR" sz="2400" b="1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http://1.bp.blogspot.com/-qjaj52LV2v8/VO3SHtwcBBI/AAAAAAAAR58/dqlmsC2PxRg/s1600/fecamdezano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57166"/>
            <a:ext cx="207170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7090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Criação de cargos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088" y="1484784"/>
            <a:ext cx="8229600" cy="4389437"/>
          </a:xfrm>
        </p:spPr>
        <p:txBody>
          <a:bodyPr/>
          <a:lstStyle/>
          <a:p>
            <a:r>
              <a:rPr lang="pt-BR" dirty="0"/>
              <a:t>Criação e extinção de cargos públicos</a:t>
            </a:r>
          </a:p>
          <a:p>
            <a:endParaRPr lang="pt-BR" sz="2000" dirty="0"/>
          </a:p>
          <a:p>
            <a:r>
              <a:rPr lang="pt-BR" sz="2000" dirty="0"/>
              <a:t>LEI – Poder Executivo (art. 61, § 1º, II, “a”, CF)</a:t>
            </a:r>
          </a:p>
          <a:p>
            <a:endParaRPr lang="pt-BR" sz="2000" dirty="0"/>
          </a:p>
          <a:p>
            <a:r>
              <a:rPr lang="pt-BR" sz="2000" dirty="0"/>
              <a:t>RESOLUÇÃO OU LEI – Poder Legislativo (art. 51, IV e art. 52, XIII, CF)</a:t>
            </a:r>
          </a:p>
          <a:p>
            <a:endParaRPr lang="pt-BR" sz="2000" dirty="0"/>
          </a:p>
          <a:p>
            <a:r>
              <a:rPr lang="pt-BR" sz="2000" dirty="0"/>
              <a:t>Permitido apenas quando o órgão estiver com a despesa de pessoal abaixo do limite prudencial previsto na LRF (art. 22, § único, II)</a:t>
            </a:r>
          </a:p>
          <a:p>
            <a:endParaRPr lang="pt-BR" sz="2000" dirty="0"/>
          </a:p>
          <a:p>
            <a:r>
              <a:rPr lang="pt-BR" sz="2000" dirty="0"/>
              <a:t>A fixação ou alteração de remuneração dos cargos pode ser realizada apenas mediante aprovação de </a:t>
            </a:r>
            <a:r>
              <a:rPr lang="pt-BR" sz="2000" b="1" u="sng" dirty="0"/>
              <a:t>LEI</a:t>
            </a:r>
            <a:r>
              <a:rPr lang="pt-BR" sz="2000" dirty="0"/>
              <a:t> (art. 37, X, CF)</a:t>
            </a:r>
          </a:p>
          <a:p>
            <a:pPr marL="0" indent="0">
              <a:buNone/>
            </a:pPr>
            <a:endParaRPr lang="pt-BR" sz="2000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7567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15539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Realização de concurso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8271"/>
            <a:ext cx="8229600" cy="4389437"/>
          </a:xfrm>
        </p:spPr>
        <p:txBody>
          <a:bodyPr/>
          <a:lstStyle/>
          <a:p>
            <a:r>
              <a:rPr lang="pt-BR" dirty="0"/>
              <a:t>O que fazer antes de publicar o edital?</a:t>
            </a:r>
          </a:p>
          <a:p>
            <a:r>
              <a:rPr lang="pt-BR" sz="2000" dirty="0"/>
              <a:t>Organizar o quadro de pessoal, verificando se realmente há a necessidade de incremento de servidores e se constam vagas em número suficiente</a:t>
            </a:r>
          </a:p>
          <a:p>
            <a:r>
              <a:rPr lang="pt-BR" sz="2000" dirty="0"/>
              <a:t>Verificar se há dotação orçamentária suficiente para custear as admissões (art. 169, § único, I, CF)</a:t>
            </a:r>
          </a:p>
          <a:p>
            <a:r>
              <a:rPr lang="pt-BR" sz="2000" dirty="0"/>
              <a:t>Fazer constar na LDO autorização específica das admissões (art. 169, § único, II, CF)</a:t>
            </a:r>
          </a:p>
          <a:p>
            <a:r>
              <a:rPr lang="pt-BR" sz="2000" dirty="0"/>
              <a:t>Estimar o impacto orçamentário e financeiro trienal da despesa gerada pelas admissões para saber se o órgão suportará os gastos de forma sustentável (art. 16, inciso I, e 17, LRF)</a:t>
            </a:r>
          </a:p>
          <a:p>
            <a:r>
              <a:rPr lang="pt-BR" sz="2000" dirty="0"/>
              <a:t>Demonstrar a origem dos recursos que custearão as admissões (art. 17, § 1º, LRF)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Tribunal de Contas do Estado do RN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6" name="Balão de Fala: Retângulo 5"/>
          <p:cNvSpPr/>
          <p:nvPr/>
        </p:nvSpPr>
        <p:spPr bwMode="auto">
          <a:xfrm>
            <a:off x="3347864" y="1638271"/>
            <a:ext cx="5040560" cy="2726833"/>
          </a:xfrm>
          <a:prstGeom prst="wedgeRectCallout">
            <a:avLst>
              <a:gd name="adj1" fmla="val -35570"/>
              <a:gd name="adj2" fmla="val -6168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Por que fazer </a:t>
            </a:r>
            <a:r>
              <a:rPr lang="pt-BR" dirty="0">
                <a:solidFill>
                  <a:schemeClr val="tx1"/>
                </a:solidFill>
                <a:latin typeface="Arial" charset="0"/>
                <a:cs typeface="Arial" charset="0"/>
              </a:rPr>
              <a:t>concurso?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0" hangingPunct="0"/>
            <a:r>
              <a:rPr lang="pt-BR" b="1" dirty="0">
                <a:solidFill>
                  <a:schemeClr val="tx1"/>
                </a:solidFill>
                <a:latin typeface="Arial" charset="0"/>
                <a:cs typeface="Arial" charset="0"/>
              </a:rPr>
              <a:t>Súmula 28 – TCE</a:t>
            </a:r>
            <a:r>
              <a:rPr lang="pt-BR" dirty="0">
                <a:solidFill>
                  <a:schemeClr val="tx1"/>
                </a:solidFill>
                <a:latin typeface="Arial" charset="0"/>
                <a:cs typeface="Arial" charset="0"/>
              </a:rPr>
              <a:t>: </a:t>
            </a:r>
            <a:r>
              <a:rPr lang="pt-BR" dirty="0"/>
              <a:t>A contratação sem concurso público de profissionais para o desempenho de atividades habituais e rotineiras da Administração Pública, tais como de assessorias contábil e jurídica, enseja a irregularidade das contas, </a:t>
            </a:r>
            <a:r>
              <a:rPr lang="pt-BR" dirty="0" smtClean="0"/>
              <a:t>e </a:t>
            </a:r>
            <a:r>
              <a:rPr lang="pt-BR" dirty="0"/>
              <a:t>aplicação de sanção administrativa. 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6429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15539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Realização de concurso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8271"/>
            <a:ext cx="8229600" cy="4389437"/>
          </a:xfrm>
        </p:spPr>
        <p:txBody>
          <a:bodyPr/>
          <a:lstStyle/>
          <a:p>
            <a:r>
              <a:rPr lang="pt-BR" dirty="0"/>
              <a:t>O que fazer antes de publicar o edital?</a:t>
            </a:r>
          </a:p>
          <a:p>
            <a:r>
              <a:rPr lang="pt-BR" sz="2000" dirty="0"/>
              <a:t>Organizar o quadro de pessoal, verificando se realmente há a necessidade de incremento de servidores e se constam vagas em número suficiente</a:t>
            </a:r>
          </a:p>
          <a:p>
            <a:r>
              <a:rPr lang="pt-BR" sz="2000" dirty="0"/>
              <a:t>Verificar se há dotação orçamentária suficiente para custear as admissões (art. 169, § único, I, CF)</a:t>
            </a:r>
          </a:p>
          <a:p>
            <a:r>
              <a:rPr lang="pt-BR" sz="2000" dirty="0"/>
              <a:t>Fazer constar na LDO autorização específica das admissões (art. 169, § único, II, CF)</a:t>
            </a:r>
          </a:p>
          <a:p>
            <a:r>
              <a:rPr lang="pt-BR" sz="2000" dirty="0"/>
              <a:t>Estimar o impacto orçamentário e financeiro trienal da despesa gerada pelas admissões para saber se o órgão suportará os gastos de forma sustentável (art. 16, inciso I, e 17, LRF)</a:t>
            </a:r>
          </a:p>
          <a:p>
            <a:r>
              <a:rPr lang="pt-BR" sz="2000" dirty="0"/>
              <a:t>Demonstrar a origem dos recursos que custearão as admissões (art. 17, § 1º, LRF)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Tribunal de Contas do Estado do RN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85008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Realização de concurso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deve conter na estimativa de impacto?</a:t>
            </a:r>
          </a:p>
          <a:p>
            <a:r>
              <a:rPr lang="pt-BR" sz="2000" dirty="0"/>
              <a:t>Premissas e metodologia de cálculo expostas de forma objetiva, clara e condizente, utilizando índices factíveis e de fácil entendimento</a:t>
            </a:r>
          </a:p>
          <a:p>
            <a:endParaRPr lang="pt-BR" sz="2000" dirty="0"/>
          </a:p>
          <a:p>
            <a:r>
              <a:rPr lang="pt-BR" sz="2000" dirty="0"/>
              <a:t>Deve levar em conta tanto o limite de gastos com pessoal do </a:t>
            </a:r>
            <a:r>
              <a:rPr lang="pt-BR" sz="2000" dirty="0" err="1"/>
              <a:t>arts</a:t>
            </a:r>
            <a:r>
              <a:rPr lang="pt-BR" sz="2000" dirty="0"/>
              <a:t>. 19 e 20, III, “a” da LRF (6%) quanto o limite de despesas com pessoal previsto no art. 29-A, § 1º, da </a:t>
            </a:r>
            <a:r>
              <a:rPr lang="pt-BR" sz="2000" dirty="0" smtClean="0"/>
              <a:t>CF</a:t>
            </a:r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Deve levar em conta </a:t>
            </a:r>
            <a:r>
              <a:rPr lang="pt-BR" sz="2000" dirty="0" smtClean="0"/>
              <a:t>as despesas existentes e o crescimento </a:t>
            </a:r>
            <a:r>
              <a:rPr lang="pt-BR" sz="2000" dirty="0"/>
              <a:t>vegetativo da folha </a:t>
            </a:r>
            <a:r>
              <a:rPr lang="pt-BR" sz="2000" dirty="0" smtClean="0"/>
              <a:t>do órgão (salário </a:t>
            </a:r>
            <a:r>
              <a:rPr lang="pt-BR" sz="2000" dirty="0"/>
              <a:t>mínimo, planos de cargos, aumento na remuneração dos vereadores, </a:t>
            </a:r>
            <a:r>
              <a:rPr lang="pt-BR" sz="2000" dirty="0" err="1"/>
              <a:t>etc</a:t>
            </a:r>
            <a:r>
              <a:rPr lang="pt-BR" sz="2000" dirty="0"/>
              <a:t>) </a:t>
            </a:r>
          </a:p>
          <a:p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endParaRPr lang="pt-BR" sz="2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84505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Realização de concurso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/>
              <a:t>Decisão nº </a:t>
            </a:r>
            <a:r>
              <a:rPr lang="pt-BR" b="1" dirty="0" smtClean="0"/>
              <a:t>664/2016-TC</a:t>
            </a:r>
          </a:p>
          <a:p>
            <a:pPr marL="0" indent="0" algn="ctr">
              <a:buNone/>
            </a:pPr>
            <a:r>
              <a:rPr lang="pt-BR" b="1" dirty="0" smtClean="0"/>
              <a:t>Consulta nº 014886/2015</a:t>
            </a:r>
            <a:endParaRPr lang="pt-BR" b="1" i="1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dirty="0"/>
              <a:t>Não é permitida a realização de concursos públicos quando o órgão estiver descumprindo o limite prudencial de gastos com pessoal, exceto para a reposição de cargos vinculados à atividade fim das áreas de educação, saúde e segurança vagos em razão de falecimento ou aposentadoria</a:t>
            </a:r>
          </a:p>
          <a:p>
            <a:pPr marL="0" indent="0" algn="ctr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869413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Realização de concurso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“Concurso-carona” com a prefeitura?</a:t>
            </a:r>
          </a:p>
          <a:p>
            <a:r>
              <a:rPr lang="pt-BR" sz="2000" dirty="0"/>
              <a:t>Mediante convênio</a:t>
            </a:r>
          </a:p>
          <a:p>
            <a:r>
              <a:rPr lang="pt-BR" sz="2000" dirty="0"/>
              <a:t>Participação do Presidente da Câmara em todos os atos do certame</a:t>
            </a:r>
          </a:p>
          <a:p>
            <a:endParaRPr lang="pt-BR" sz="2000" dirty="0"/>
          </a:p>
          <a:p>
            <a:r>
              <a:rPr lang="pt-BR" dirty="0"/>
              <a:t>Durante o andamento do concurso, não esquecer:</a:t>
            </a:r>
          </a:p>
          <a:p>
            <a:r>
              <a:rPr lang="pt-BR" sz="2000" dirty="0"/>
              <a:t>Permitir a ampla concorrência aos cargos, sem exigências desarrazoadas para a assunção ou inclusão de critérios de desempate sem respaldo legal e moral</a:t>
            </a:r>
          </a:p>
          <a:p>
            <a:r>
              <a:rPr lang="pt-BR" sz="2000" dirty="0"/>
              <a:t>Publicidade oficial dos atos</a:t>
            </a:r>
          </a:p>
          <a:p>
            <a:endParaRPr lang="pt-BR" sz="2000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49357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Realização de concurso público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Documentos para envio ao TCE e Prazos:</a:t>
            </a:r>
          </a:p>
          <a:p>
            <a:endParaRPr lang="pt-BR" dirty="0" smtClean="0"/>
          </a:p>
          <a:p>
            <a:r>
              <a:rPr lang="pt-BR" sz="2200" dirty="0" smtClean="0"/>
              <a:t>1º Envio – Normativos, quadro de pessoal, comissão do concurso, planejamento orçamentário e financeiro, edital de abertura: </a:t>
            </a:r>
            <a:r>
              <a:rPr lang="pt-BR" sz="2200" b="1" dirty="0" smtClean="0"/>
              <a:t>Até 2 dias após a publicação do Edital </a:t>
            </a:r>
            <a:r>
              <a:rPr lang="pt-BR" sz="2200" dirty="0" smtClean="0"/>
              <a:t>(art. 308, I, RITCE)</a:t>
            </a:r>
          </a:p>
          <a:p>
            <a:endParaRPr lang="pt-BR" sz="2200" b="1" dirty="0" smtClean="0"/>
          </a:p>
          <a:p>
            <a:r>
              <a:rPr lang="pt-BR" sz="2200" dirty="0" smtClean="0"/>
              <a:t>Documentos relativos à condução e conclusão do certame: </a:t>
            </a:r>
            <a:r>
              <a:rPr lang="pt-BR" sz="2200" b="1" dirty="0" smtClean="0"/>
              <a:t>Até 2 dias após a publicação do ato</a:t>
            </a:r>
            <a:r>
              <a:rPr lang="pt-BR" sz="2200" dirty="0" smtClean="0"/>
              <a:t> (art. 308, II e III, RITCE)</a:t>
            </a:r>
          </a:p>
          <a:p>
            <a:endParaRPr lang="pt-BR" sz="2200" b="1" dirty="0" smtClean="0"/>
          </a:p>
          <a:p>
            <a:endParaRPr lang="pt-BR" sz="22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9377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Nomeação de pessoal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54127"/>
            <a:ext cx="8229600" cy="4389437"/>
          </a:xfrm>
        </p:spPr>
        <p:txBody>
          <a:bodyPr/>
          <a:lstStyle/>
          <a:p>
            <a:r>
              <a:rPr lang="pt-BR" sz="2200" dirty="0" smtClean="0"/>
              <a:t>Permitida </a:t>
            </a:r>
            <a:r>
              <a:rPr lang="pt-BR" sz="2200" dirty="0"/>
              <a:t>apenas quando os gastos com pessoal estiverem abaixo do limite prudencial (art. 22, § único, IV, LRF)</a:t>
            </a:r>
          </a:p>
          <a:p>
            <a:r>
              <a:rPr lang="pt-BR" sz="2200" dirty="0" smtClean="0"/>
              <a:t>Proibida </a:t>
            </a:r>
            <a:r>
              <a:rPr lang="pt-BR" sz="2200" dirty="0"/>
              <a:t>nos últimos 180 dias de mandato do titular do Poder (art. 21, § único, LRF</a:t>
            </a:r>
            <a:r>
              <a:rPr lang="pt-BR" sz="2200" dirty="0" smtClean="0"/>
              <a:t>)</a:t>
            </a:r>
            <a:endParaRPr lang="pt-BR" sz="2200" dirty="0"/>
          </a:p>
          <a:p>
            <a:r>
              <a:rPr lang="pt-BR" sz="2200" dirty="0"/>
              <a:t>Observar, rigorosamente, a ordem de classificação</a:t>
            </a:r>
          </a:p>
          <a:p>
            <a:r>
              <a:rPr lang="pt-BR" sz="2200" dirty="0"/>
              <a:t>Dar ampla publicidade ao ato</a:t>
            </a:r>
          </a:p>
          <a:p>
            <a:r>
              <a:rPr lang="pt-BR" sz="2200" dirty="0"/>
              <a:t>Em caso de desistência ou não comparecimento, publicar ato tornando sem efeito a nomeação</a:t>
            </a:r>
          </a:p>
          <a:p>
            <a:r>
              <a:rPr lang="pt-BR" sz="2200" dirty="0"/>
              <a:t>Se </a:t>
            </a:r>
            <a:r>
              <a:rPr lang="pt-BR" sz="2200" dirty="0" smtClean="0"/>
              <a:t>realizada </a:t>
            </a:r>
            <a:r>
              <a:rPr lang="pt-BR" sz="2200" dirty="0"/>
              <a:t>muito tempo após a realização do concurso</a:t>
            </a:r>
            <a:r>
              <a:rPr lang="pt-BR" sz="2200" dirty="0" smtClean="0"/>
              <a:t>, comprovar que houve novo </a:t>
            </a:r>
            <a:r>
              <a:rPr lang="pt-BR" sz="2200" dirty="0"/>
              <a:t>planejamento orçamentário e financeiro </a:t>
            </a:r>
            <a:r>
              <a:rPr lang="pt-BR" sz="2200" dirty="0" smtClean="0"/>
              <a:t>para a </a:t>
            </a:r>
            <a:r>
              <a:rPr lang="pt-BR" sz="2200" dirty="0"/>
              <a:t>admissão</a:t>
            </a:r>
          </a:p>
          <a:p>
            <a:endParaRPr lang="pt-BR" sz="2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6078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9377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Posse e Entrada em Exercício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612" y="1351398"/>
            <a:ext cx="8229600" cy="4389437"/>
          </a:xfrm>
        </p:spPr>
        <p:txBody>
          <a:bodyPr/>
          <a:lstStyle/>
          <a:p>
            <a:r>
              <a:rPr lang="pt-BR" sz="2200" dirty="0"/>
              <a:t>Rigor nos prazos, permitindo prorrogação apenas quando a lei prever</a:t>
            </a:r>
          </a:p>
          <a:p>
            <a:r>
              <a:rPr lang="pt-BR" sz="2200" dirty="0"/>
              <a:t>Exigir comprovação de quitação com as obrigações militares, se homem, e eleitoral, para ambos os sexos</a:t>
            </a:r>
          </a:p>
          <a:p>
            <a:r>
              <a:rPr lang="pt-BR" sz="2200" dirty="0"/>
              <a:t>Exigir comprovação de preenchimento dos requisitos gerais e específicos de investidura no cargo para o qual foi nomeado</a:t>
            </a:r>
          </a:p>
          <a:p>
            <a:r>
              <a:rPr lang="pt-BR" sz="2200" dirty="0"/>
              <a:t>Investigar possibilidade de acúmulo ilegal de cargos (Portais da transparência, </a:t>
            </a:r>
            <a:r>
              <a:rPr lang="pt-BR" sz="2200" dirty="0" smtClean="0"/>
              <a:t>Dados abertos, SIAI-DP</a:t>
            </a:r>
            <a:r>
              <a:rPr lang="pt-BR" sz="2200" dirty="0"/>
              <a:t>, </a:t>
            </a:r>
            <a:r>
              <a:rPr lang="pt-BR" sz="2200" dirty="0" err="1"/>
              <a:t>etc</a:t>
            </a:r>
            <a:r>
              <a:rPr lang="pt-BR" sz="2200" dirty="0"/>
              <a:t>) e, se acumuláveis, exigir a comprovação de compatibilidade de horários</a:t>
            </a:r>
          </a:p>
          <a:p>
            <a:r>
              <a:rPr lang="pt-BR" sz="2200" dirty="0"/>
              <a:t>Se não tomar posse no prazo: </a:t>
            </a:r>
            <a:r>
              <a:rPr lang="pt-BR" sz="2200" b="1" u="sng" dirty="0"/>
              <a:t>Nomeação sem efeito</a:t>
            </a:r>
          </a:p>
          <a:p>
            <a:r>
              <a:rPr lang="pt-BR" sz="2200" dirty="0"/>
              <a:t>Se não entrar em exercício no prazo: </a:t>
            </a:r>
            <a:r>
              <a:rPr lang="pt-BR" sz="2200" b="1" u="sng" dirty="0"/>
              <a:t>Exoneração</a:t>
            </a:r>
          </a:p>
          <a:p>
            <a:endParaRPr lang="pt-BR" sz="2200" dirty="0"/>
          </a:p>
          <a:p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72998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Admissão – Prazos para envio da documentação ao TCE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r>
              <a:rPr lang="pt-BR" b="1" dirty="0" smtClean="0"/>
              <a:t>Até 60 dias após a publicação do ato</a:t>
            </a:r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dirty="0" smtClean="0"/>
              <a:t>Art. 96, IV, LCE 464/2012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A apreciação dos atos sujeitos a registro pelo TCE/RN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/>
          </a:p>
          <a:p>
            <a:r>
              <a:rPr lang="pt-BR" sz="2400" dirty="0"/>
              <a:t>Previsão do artigo 71, inciso III, da CF/88:</a:t>
            </a:r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“Art. 71. O controle externo, a cargo do Congresso Nacional, será exercido com o auxílio do Tribunal de Contas da União, ao qual compete: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III - apreciar, para fins de registro, a </a:t>
            </a:r>
            <a:r>
              <a:rPr lang="pt-BR" sz="1800" b="1" dirty="0"/>
              <a:t>legalidade dos atos de admissão de pessoal, a qualquer título</a:t>
            </a:r>
            <a:r>
              <a:rPr lang="pt-BR" sz="1800" dirty="0"/>
              <a:t>, na administração direta e indireta, incluídas as fundações instituídas e mantidas pelo Poder Público, </a:t>
            </a:r>
            <a:r>
              <a:rPr lang="pt-BR" sz="1800" b="1" dirty="0"/>
              <a:t>excetuadas as nomeações para cargo de provimento em comissão</a:t>
            </a:r>
            <a:r>
              <a:rPr lang="pt-BR" sz="1800" dirty="0"/>
              <a:t>, bem como a das concessões de aposentadorias, reformas e pensões, ressalvadas as melhorias posteriores que não alterem o fundamento legal do ato concessório;”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A8C0B-71F6-433F-AABE-117ABD333C46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639753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Recomendações à boa gestão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9564" y="1810789"/>
            <a:ext cx="8229600" cy="4389437"/>
          </a:xfrm>
        </p:spPr>
        <p:txBody>
          <a:bodyPr/>
          <a:lstStyle/>
          <a:p>
            <a:pPr algn="just"/>
            <a:r>
              <a:rPr lang="pt-BR" sz="2400" dirty="0"/>
              <a:t>Melhoria técnica na elaboração e apreciação das leis orçamentárias (PPA, LDO e LOA)</a:t>
            </a:r>
          </a:p>
          <a:p>
            <a:pPr algn="just"/>
            <a:endParaRPr lang="pt-BR" sz="800" dirty="0"/>
          </a:p>
          <a:p>
            <a:pPr algn="just"/>
            <a:r>
              <a:rPr lang="pt-BR" sz="2400" dirty="0"/>
              <a:t>Aperfeiçoamento do planejamento orçamentário-financeiro</a:t>
            </a:r>
          </a:p>
          <a:p>
            <a:pPr algn="just"/>
            <a:endParaRPr lang="pt-BR" sz="800" dirty="0"/>
          </a:p>
          <a:p>
            <a:pPr algn="just"/>
            <a:r>
              <a:rPr lang="pt-BR" sz="2400" dirty="0"/>
              <a:t>Capacitação e melhoria do controle interno</a:t>
            </a:r>
          </a:p>
          <a:p>
            <a:pPr algn="just"/>
            <a:endParaRPr lang="pt-BR" sz="800" dirty="0"/>
          </a:p>
          <a:p>
            <a:pPr algn="just"/>
            <a:r>
              <a:rPr lang="pt-BR" sz="2400" dirty="0"/>
              <a:t>Conhecimento e divulgação da legislação local</a:t>
            </a:r>
          </a:p>
          <a:p>
            <a:pPr algn="just"/>
            <a:endParaRPr lang="pt-BR" sz="800" dirty="0"/>
          </a:p>
          <a:p>
            <a:pPr algn="just"/>
            <a:r>
              <a:rPr lang="pt-BR" sz="2400" dirty="0"/>
              <a:t>Rigor no cumprimento de prazos e exigência da documentação completa para assunção nos cargos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66283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1124744"/>
            <a:ext cx="8229600" cy="4389437"/>
          </a:xfrm>
        </p:spPr>
        <p:txBody>
          <a:bodyPr/>
          <a:lstStyle/>
          <a:p>
            <a:endParaRPr lang="pt-BR" dirty="0"/>
          </a:p>
          <a:p>
            <a:pPr marL="0" indent="0" algn="ctr">
              <a:buNone/>
            </a:pPr>
            <a:r>
              <a:rPr lang="pt-BR" sz="5400" b="1" dirty="0"/>
              <a:t>OBRIGADO!</a:t>
            </a:r>
          </a:p>
          <a:p>
            <a:pPr marL="0" indent="0" algn="ctr">
              <a:buNone/>
            </a:pPr>
            <a:endParaRPr lang="pt-BR" sz="3600" dirty="0"/>
          </a:p>
          <a:p>
            <a:pPr marL="0" indent="0" algn="ctr">
              <a:buNone/>
            </a:pPr>
            <a:r>
              <a:rPr lang="pt-BR" sz="3600" dirty="0"/>
              <a:t>Diretoria de Atos de Pessoal</a:t>
            </a:r>
          </a:p>
          <a:p>
            <a:pPr marL="0" indent="0" algn="ctr">
              <a:buNone/>
            </a:pPr>
            <a:r>
              <a:rPr lang="pt-BR" sz="3600" dirty="0"/>
              <a:t>(84) 3642-7347/7348</a:t>
            </a:r>
          </a:p>
          <a:p>
            <a:pPr marL="0" indent="0" algn="ctr">
              <a:buNone/>
            </a:pPr>
            <a:r>
              <a:rPr lang="pt-BR" sz="3600" dirty="0"/>
              <a:t>dap@tce.rn.gov.br</a:t>
            </a:r>
          </a:p>
        </p:txBody>
      </p:sp>
    </p:spTree>
    <p:extLst>
      <p:ext uri="{BB962C8B-B14F-4D97-AF65-F5344CB8AC3E}">
        <p14:creationId xmlns="" xmlns:p14="http://schemas.microsoft.com/office/powerpoint/2010/main" val="1640922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A apreciação dos atos sujeitos a registro pelo TCE/RN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437"/>
          </a:xfrm>
        </p:spPr>
        <p:txBody>
          <a:bodyPr/>
          <a:lstStyle/>
          <a:p>
            <a:endParaRPr lang="pt-BR" sz="2400" dirty="0"/>
          </a:p>
          <a:p>
            <a:r>
              <a:rPr lang="pt-BR" sz="2400" dirty="0"/>
              <a:t>Extensão de competência a todos os Tribunais de Contas: artigo 75 da CF/88</a:t>
            </a:r>
          </a:p>
          <a:p>
            <a:endParaRPr lang="pt-BR" sz="2400" dirty="0"/>
          </a:p>
          <a:p>
            <a:r>
              <a:rPr lang="pt-BR" sz="2400" dirty="0"/>
              <a:t>Previsão na CE/RN: artigo 53, inciso III</a:t>
            </a:r>
          </a:p>
          <a:p>
            <a:endParaRPr lang="pt-BR" sz="2400" dirty="0"/>
          </a:p>
          <a:p>
            <a:r>
              <a:rPr lang="pt-BR" sz="2400" dirty="0"/>
              <a:t>Previsão na LCE 464/12 - LOTCE: artigo 1º, inciso III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7" name="Texto explicativo retangular com cantos arredondados 6"/>
          <p:cNvSpPr>
            <a:spLocks noChangeArrowheads="1"/>
          </p:cNvSpPr>
          <p:nvPr/>
        </p:nvSpPr>
        <p:spPr bwMode="auto">
          <a:xfrm>
            <a:off x="5364088" y="3136487"/>
            <a:ext cx="3714750" cy="3384376"/>
          </a:xfrm>
          <a:prstGeom prst="wedgeRoundRectCallout">
            <a:avLst>
              <a:gd name="adj1" fmla="val -57997"/>
              <a:gd name="adj2" fmla="val -48133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pt-BR" sz="2000" dirty="0"/>
              <a:t>Art. 75. As normas estabelecidas nesta seção aplicam-se, no que couber, à organização, composição e fiscalização dos Tribunais de Contas dos Estados e do Distrito Federal, bem como dos Tribunais e Conselhos de Contas dos Municípios.</a:t>
            </a:r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0123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A apreciação dos atos sujeitos a registro pelo TCE/RN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sz="2400" dirty="0"/>
              <a:t>Apreciar atos para fins registro:</a:t>
            </a:r>
          </a:p>
          <a:p>
            <a:pPr lvl="1" algn="just"/>
            <a:endParaRPr lang="pt-BR" dirty="0"/>
          </a:p>
          <a:p>
            <a:pPr lvl="1" algn="just"/>
            <a:r>
              <a:rPr lang="pt-BR" sz="2200" dirty="0"/>
              <a:t>Verificar preenchimento dos requisitos de legalidade</a:t>
            </a:r>
          </a:p>
          <a:p>
            <a:pPr lvl="1" algn="just"/>
            <a:endParaRPr lang="pt-BR" sz="2200" dirty="0"/>
          </a:p>
          <a:p>
            <a:pPr lvl="1" algn="just"/>
            <a:r>
              <a:rPr lang="pt-BR" sz="2200" dirty="0"/>
              <a:t>Perfectibilizar validade do ato (STF)</a:t>
            </a:r>
          </a:p>
          <a:p>
            <a:pPr lvl="1" algn="just"/>
            <a:endParaRPr lang="pt-BR" sz="2200" dirty="0"/>
          </a:p>
          <a:p>
            <a:pPr lvl="1" algn="just"/>
            <a:r>
              <a:rPr lang="pt-BR" sz="2200" dirty="0"/>
              <a:t>Atividade de controle – determinação para correção e invalidação do ato viciado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24947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A apreciação das admissões pelo TCE/RN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dirty="0"/>
          </a:p>
          <a:p>
            <a:pPr algn="just"/>
            <a:r>
              <a:rPr lang="pt-BR" sz="2400" dirty="0"/>
              <a:t>Admissões sujeitas a registro pelos </a:t>
            </a:r>
            <a:r>
              <a:rPr lang="pt-BR" sz="2400" dirty="0" err="1"/>
              <a:t>TC’s</a:t>
            </a:r>
            <a:r>
              <a:rPr lang="pt-BR" sz="2400" dirty="0"/>
              <a:t>:</a:t>
            </a:r>
          </a:p>
          <a:p>
            <a:pPr lvl="1" algn="just"/>
            <a:r>
              <a:rPr lang="pt-BR" sz="2200" dirty="0"/>
              <a:t>Provimentos originários</a:t>
            </a:r>
          </a:p>
          <a:p>
            <a:pPr lvl="1" algn="just"/>
            <a:r>
              <a:rPr lang="pt-BR" sz="2200" dirty="0"/>
              <a:t>Provimentos derivados</a:t>
            </a:r>
          </a:p>
          <a:p>
            <a:pPr algn="just"/>
            <a:endParaRPr lang="pt-BR" dirty="0"/>
          </a:p>
          <a:p>
            <a:pPr algn="just"/>
            <a:r>
              <a:rPr lang="pt-BR" sz="2400" dirty="0"/>
              <a:t>Apreciação universal das admissões ocorridas após a CF/88: obrigatoriedade de envio dos atos de admissão pelo órgão jurisdicionado (artigo 96, inciso IV da LOTCE)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6" name="Texto explicativo retangular com cantos arredondados 5"/>
          <p:cNvSpPr>
            <a:spLocks noChangeArrowheads="1"/>
          </p:cNvSpPr>
          <p:nvPr/>
        </p:nvSpPr>
        <p:spPr bwMode="auto">
          <a:xfrm>
            <a:off x="5292080" y="1533408"/>
            <a:ext cx="3714750" cy="3911816"/>
          </a:xfrm>
          <a:prstGeom prst="wedgeRoundRectCallout">
            <a:avLst>
              <a:gd name="adj1" fmla="val -70786"/>
              <a:gd name="adj2" fmla="val -8511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pt-BR" sz="2200" dirty="0">
                <a:latin typeface="+mj-lt"/>
              </a:rPr>
              <a:t>Nomeações para cargo efetivo</a:t>
            </a:r>
          </a:p>
          <a:p>
            <a:pPr algn="ctr">
              <a:defRPr/>
            </a:pPr>
            <a:endParaRPr lang="pt-BR" sz="2200" dirty="0">
              <a:latin typeface="+mj-lt"/>
            </a:endParaRPr>
          </a:p>
          <a:p>
            <a:pPr algn="ctr">
              <a:defRPr/>
            </a:pPr>
            <a:r>
              <a:rPr lang="pt-BR" sz="2200" dirty="0">
                <a:latin typeface="+mj-lt"/>
              </a:rPr>
              <a:t>Contratações temporárias para atender a excepcional interesse público </a:t>
            </a:r>
          </a:p>
          <a:p>
            <a:pPr algn="ctr">
              <a:defRPr/>
            </a:pPr>
            <a:endParaRPr lang="pt-BR" sz="2200" dirty="0">
              <a:latin typeface="+mj-lt"/>
            </a:endParaRPr>
          </a:p>
          <a:p>
            <a:pPr algn="ctr">
              <a:defRPr/>
            </a:pPr>
            <a:r>
              <a:rPr lang="pt-BR" sz="2200" dirty="0">
                <a:latin typeface="+mj-lt"/>
              </a:rPr>
              <a:t>Ingresso de Agentes Comunitários de Saúde e Agentes de Combate às Endemias</a:t>
            </a:r>
          </a:p>
        </p:txBody>
      </p:sp>
      <p:sp>
        <p:nvSpPr>
          <p:cNvPr id="7" name="Texto explicativo retangular com cantos arredondados 6"/>
          <p:cNvSpPr>
            <a:spLocks noChangeArrowheads="1"/>
          </p:cNvSpPr>
          <p:nvPr/>
        </p:nvSpPr>
        <p:spPr bwMode="auto">
          <a:xfrm>
            <a:off x="5635880" y="2276872"/>
            <a:ext cx="2383110" cy="2073969"/>
          </a:xfrm>
          <a:prstGeom prst="wedgeRoundRectCallout">
            <a:avLst>
              <a:gd name="adj1" fmla="val -100834"/>
              <a:gd name="adj2" fmla="val 5920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pt-BR" sz="2200" dirty="0">
                <a:latin typeface="+mj-lt"/>
              </a:rPr>
              <a:t>Readaptação</a:t>
            </a:r>
          </a:p>
          <a:p>
            <a:pPr algn="ctr">
              <a:defRPr/>
            </a:pPr>
            <a:r>
              <a:rPr lang="pt-BR" sz="2200" dirty="0">
                <a:latin typeface="+mj-lt"/>
              </a:rPr>
              <a:t>Reversão</a:t>
            </a:r>
          </a:p>
          <a:p>
            <a:pPr algn="ctr">
              <a:defRPr/>
            </a:pPr>
            <a:r>
              <a:rPr lang="pt-BR" sz="2200" dirty="0">
                <a:latin typeface="+mj-lt"/>
              </a:rPr>
              <a:t>Aproveitamento</a:t>
            </a:r>
          </a:p>
          <a:p>
            <a:pPr algn="ctr">
              <a:defRPr/>
            </a:pPr>
            <a:r>
              <a:rPr lang="pt-BR" sz="2200" dirty="0">
                <a:latin typeface="+mj-lt"/>
              </a:rPr>
              <a:t>Reintegração</a:t>
            </a:r>
          </a:p>
          <a:p>
            <a:pPr algn="ctr">
              <a:defRPr/>
            </a:pPr>
            <a:r>
              <a:rPr lang="pt-BR" sz="2200" dirty="0">
                <a:latin typeface="+mj-lt"/>
              </a:rPr>
              <a:t>Recondução</a:t>
            </a:r>
          </a:p>
          <a:p>
            <a:pPr algn="ctr">
              <a:defRPr/>
            </a:pPr>
            <a:endParaRPr lang="pt-BR" sz="2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15602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A apreciação das admissões pelo TCE/RN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dirty="0"/>
          </a:p>
          <a:p>
            <a:pPr algn="just"/>
            <a:r>
              <a:rPr lang="pt-BR" sz="2400" dirty="0"/>
              <a:t>Processo de admissão de pessoal no serviço público:</a:t>
            </a:r>
          </a:p>
          <a:p>
            <a:pPr algn="just"/>
            <a:endParaRPr lang="pt-BR" sz="1200" dirty="0"/>
          </a:p>
          <a:p>
            <a:pPr lvl="1" algn="just"/>
            <a:r>
              <a:rPr lang="pt-BR" sz="2200" dirty="0"/>
              <a:t>Realização de concurso público</a:t>
            </a:r>
          </a:p>
          <a:p>
            <a:pPr lvl="1" algn="just"/>
            <a:r>
              <a:rPr lang="pt-BR" sz="2200" dirty="0"/>
              <a:t>Publicação do ato de nomeação</a:t>
            </a:r>
          </a:p>
          <a:p>
            <a:pPr lvl="1" algn="just"/>
            <a:r>
              <a:rPr lang="pt-BR" sz="2200" dirty="0"/>
              <a:t>Posse no cargo público</a:t>
            </a:r>
          </a:p>
          <a:p>
            <a:pPr lvl="1" algn="just"/>
            <a:r>
              <a:rPr lang="pt-BR" sz="2200" dirty="0"/>
              <a:t>Entrada em exercício no cargo público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Tribunal de Contas do Estado do RN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97765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A apreciação das admissões pelo TCE/RN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437"/>
          </a:xfrm>
        </p:spPr>
        <p:txBody>
          <a:bodyPr/>
          <a:lstStyle/>
          <a:p>
            <a:r>
              <a:rPr lang="pt-BR" sz="2400" dirty="0"/>
              <a:t>Legislação que rege a admissão de pessoal no serviço público:</a:t>
            </a:r>
          </a:p>
          <a:p>
            <a:pPr lvl="1"/>
            <a:r>
              <a:rPr lang="pt-BR" sz="2200" dirty="0"/>
              <a:t>Constituições Federal e Estadual</a:t>
            </a:r>
          </a:p>
          <a:p>
            <a:pPr lvl="1"/>
            <a:r>
              <a:rPr lang="pt-BR" sz="2200" dirty="0"/>
              <a:t>Lei Orgânica do Município</a:t>
            </a:r>
          </a:p>
          <a:p>
            <a:pPr lvl="1"/>
            <a:r>
              <a:rPr lang="pt-BR" sz="2200" dirty="0"/>
              <a:t>Estatuto dos servidores públicos do ente</a:t>
            </a:r>
          </a:p>
          <a:p>
            <a:pPr lvl="1"/>
            <a:r>
              <a:rPr lang="pt-BR" sz="2200" dirty="0"/>
              <a:t>Planos de cargos, carreiras e salários dos servidores do ente</a:t>
            </a:r>
          </a:p>
          <a:p>
            <a:pPr lvl="1"/>
            <a:r>
              <a:rPr lang="pt-BR" sz="2200" dirty="0"/>
              <a:t>Leis regulamentadoras das profissões</a:t>
            </a:r>
          </a:p>
          <a:p>
            <a:pPr lvl="1"/>
            <a:r>
              <a:rPr lang="pt-BR" sz="2200" dirty="0"/>
              <a:t>Lei de Responsabilidade Fiscal</a:t>
            </a:r>
          </a:p>
          <a:p>
            <a:pPr lvl="1"/>
            <a:r>
              <a:rPr lang="pt-BR" sz="2200" dirty="0"/>
              <a:t>Demais normas aplicáveis aos servidores públicos e à gestão de gastos com pessoal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921399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A apreciação das admissões pelo TCE/RN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Documentação necessária à apreciação dos atos pela Corte de Contas: 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>
                <a:solidFill>
                  <a:schemeClr val="tx1"/>
                </a:solidFill>
                <a:hlinkClick r:id="rId2"/>
              </a:rPr>
              <a:t>Resolução nº 008/2012-TC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31185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Planejando as admissões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Organização do quadro de pessoal do órgão:</a:t>
            </a:r>
          </a:p>
          <a:p>
            <a:r>
              <a:rPr lang="pt-BR" sz="2000" dirty="0"/>
              <a:t>Dimensionamento da força de trabalho</a:t>
            </a:r>
          </a:p>
          <a:p>
            <a:r>
              <a:rPr lang="pt-BR" sz="2000" dirty="0"/>
              <a:t>Planejamento: ordenar o quadro funcional</a:t>
            </a:r>
          </a:p>
          <a:p>
            <a:endParaRPr lang="pt-BR" dirty="0"/>
          </a:p>
          <a:p>
            <a:r>
              <a:rPr lang="pt-BR" sz="2400" dirty="0"/>
              <a:t>Criação dos Cargos:</a:t>
            </a:r>
          </a:p>
          <a:p>
            <a:r>
              <a:rPr lang="pt-BR" sz="2000" dirty="0"/>
              <a:t>Nomenclatura</a:t>
            </a:r>
          </a:p>
          <a:p>
            <a:r>
              <a:rPr lang="pt-BR" sz="2000" dirty="0"/>
              <a:t>Quantitativo</a:t>
            </a:r>
          </a:p>
          <a:p>
            <a:r>
              <a:rPr lang="pt-BR" sz="2000" dirty="0"/>
              <a:t>Atribuições</a:t>
            </a:r>
          </a:p>
          <a:p>
            <a:r>
              <a:rPr lang="pt-BR" sz="2000" dirty="0"/>
              <a:t>Remuneração</a:t>
            </a:r>
          </a:p>
          <a:p>
            <a:r>
              <a:rPr lang="pt-BR" sz="2000" dirty="0"/>
              <a:t>Vantagens Diversas</a:t>
            </a:r>
          </a:p>
          <a:p>
            <a:r>
              <a:rPr lang="pt-BR" sz="2000" dirty="0"/>
              <a:t>Carga Horária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Tribunal de Contas do Estado do RN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50794-E642-49CF-978C-4AE89FC149EF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16689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TCE">
  <a:themeElements>
    <a:clrScheme name="Fluxo 1">
      <a:dk1>
        <a:srgbClr val="829934"/>
      </a:dk1>
      <a:lt1>
        <a:srgbClr val="FFFFFF"/>
      </a:lt1>
      <a:dk2>
        <a:srgbClr val="3F7D2B"/>
      </a:dk2>
      <a:lt2>
        <a:srgbClr val="DBE6B6"/>
      </a:lt2>
      <a:accent1>
        <a:srgbClr val="7E9532"/>
      </a:accent1>
      <a:accent2>
        <a:srgbClr val="A7C34D"/>
      </a:accent2>
      <a:accent3>
        <a:srgbClr val="FFFFFF"/>
      </a:accent3>
      <a:accent4>
        <a:srgbClr val="6E822B"/>
      </a:accent4>
      <a:accent5>
        <a:srgbClr val="C0C8AD"/>
      </a:accent5>
      <a:accent6>
        <a:srgbClr val="97B045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Fluxo 1">
        <a:dk1>
          <a:srgbClr val="829934"/>
        </a:dk1>
        <a:lt1>
          <a:srgbClr val="FFFFFF"/>
        </a:lt1>
        <a:dk2>
          <a:srgbClr val="3F7D2B"/>
        </a:dk2>
        <a:lt2>
          <a:srgbClr val="DBE6B6"/>
        </a:lt2>
        <a:accent1>
          <a:srgbClr val="7E9532"/>
        </a:accent1>
        <a:accent2>
          <a:srgbClr val="A7C34D"/>
        </a:accent2>
        <a:accent3>
          <a:srgbClr val="FFFFFF"/>
        </a:accent3>
        <a:accent4>
          <a:srgbClr val="6E822B"/>
        </a:accent4>
        <a:accent5>
          <a:srgbClr val="C0C8AD"/>
        </a:accent5>
        <a:accent6>
          <a:srgbClr val="97B045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4246</TotalTime>
  <Words>1680</Words>
  <Application>Microsoft Office PowerPoint</Application>
  <PresentationFormat>Apresentação na tela (4:3)</PresentationFormat>
  <Paragraphs>216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TemaTCE</vt:lpstr>
      <vt:lpstr>Atos de Pessoal sujeitos a registro: A Resolução nº 008/2012-TC e o planejamento das admissões de pessoal</vt:lpstr>
      <vt:lpstr>A apreciação dos atos sujeitos a registro pelo TCE/RN</vt:lpstr>
      <vt:lpstr>A apreciação dos atos sujeitos a registro pelo TCE/RN</vt:lpstr>
      <vt:lpstr>A apreciação dos atos sujeitos a registro pelo TCE/RN</vt:lpstr>
      <vt:lpstr>A apreciação das admissões pelo TCE/RN</vt:lpstr>
      <vt:lpstr>A apreciação das admissões pelo TCE/RN</vt:lpstr>
      <vt:lpstr>A apreciação das admissões pelo TCE/RN</vt:lpstr>
      <vt:lpstr>A apreciação das admissões pelo TCE/RN</vt:lpstr>
      <vt:lpstr>Planejando as admissões</vt:lpstr>
      <vt:lpstr>Criação de cargos públicos</vt:lpstr>
      <vt:lpstr>Realização de concurso público</vt:lpstr>
      <vt:lpstr>Realização de concurso público</vt:lpstr>
      <vt:lpstr>Realização de concurso público</vt:lpstr>
      <vt:lpstr>Realização de concurso público</vt:lpstr>
      <vt:lpstr>Realização de concurso público</vt:lpstr>
      <vt:lpstr>Realização de concurso público</vt:lpstr>
      <vt:lpstr>Nomeação de pessoal</vt:lpstr>
      <vt:lpstr>Posse e Entrada em Exercício</vt:lpstr>
      <vt:lpstr>Admissão – Prazos para envio da documentação ao TCE</vt:lpstr>
      <vt:lpstr>Recomendações à boa gestão</vt:lpstr>
      <vt:lpstr>Slide 21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Boas práticas de segurança na utilização de TI</dc:title>
  <dc:creator>.</dc:creator>
  <cp:lastModifiedBy>05541672473</cp:lastModifiedBy>
  <cp:revision>269</cp:revision>
  <dcterms:created xsi:type="dcterms:W3CDTF">2012-03-14T14:11:35Z</dcterms:created>
  <dcterms:modified xsi:type="dcterms:W3CDTF">2017-02-22T16:26:52Z</dcterms:modified>
</cp:coreProperties>
</file>