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74" r:id="rId11"/>
    <p:sldId id="263" r:id="rId12"/>
    <p:sldId id="275" r:id="rId13"/>
    <p:sldId id="264" r:id="rId14"/>
    <p:sldId id="271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>
        <p:scale>
          <a:sx n="100" d="100"/>
          <a:sy n="100" d="100"/>
        </p:scale>
        <p:origin x="-504" y="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6B7F-3269-4442-ACEB-B86B658BF3F0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81AF4-E60A-46AF-AE70-CFAAB633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15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81AF4-E60A-46AF-AE70-CFAAB6330AB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83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81AF4-E60A-46AF-AE70-CFAAB6330AB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3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381604-E4B7-4BEE-9D55-B7A248FBE116}" type="datetimeFigureOut">
              <a:rPr lang="pt-BR" smtClean="0"/>
              <a:t>31/03/2017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A6A11F-30BD-4675-B4EE-0F56AB8E596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50405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Segurança pública e sistema prisional potiguar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03274" y="1412776"/>
            <a:ext cx="3257158" cy="1368152"/>
          </a:xfrm>
        </p:spPr>
        <p:txBody>
          <a:bodyPr>
            <a:noAutofit/>
          </a:bodyPr>
          <a:lstStyle/>
          <a:p>
            <a:pPr algn="r"/>
            <a:r>
              <a:rPr lang="pt-BR" sz="1600" dirty="0" smtClean="0"/>
              <a:t>Juliana Melo</a:t>
            </a:r>
          </a:p>
          <a:p>
            <a:pPr algn="r"/>
            <a:r>
              <a:rPr lang="pt-BR" sz="1600" dirty="0" smtClean="0"/>
              <a:t>Dra. Antropologia Social</a:t>
            </a:r>
          </a:p>
          <a:p>
            <a:pPr algn="r"/>
            <a:r>
              <a:rPr lang="pt-BR" sz="1600" dirty="0" smtClean="0"/>
              <a:t>DAN/PPGAS/UFRN</a:t>
            </a:r>
          </a:p>
          <a:p>
            <a:pPr algn="r"/>
            <a:r>
              <a:rPr lang="pt-BR" sz="1600" dirty="0" smtClean="0"/>
              <a:t>juliana_melo2003@yahoo.com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96952"/>
            <a:ext cx="5688632" cy="28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Perfil social e representação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Quem são os aprisionados? </a:t>
            </a:r>
          </a:p>
          <a:p>
            <a:r>
              <a:rPr lang="pt-BR" dirty="0"/>
              <a:t>Quem são os “animalizados”? A quem esse mito interessa?</a:t>
            </a:r>
          </a:p>
          <a:p>
            <a:r>
              <a:rPr lang="pt-BR" dirty="0"/>
              <a:t>Quais as motivações para o crime? </a:t>
            </a:r>
          </a:p>
          <a:p>
            <a:r>
              <a:rPr lang="pt-BR" dirty="0"/>
              <a:t>Por quais crimes são capturados? </a:t>
            </a:r>
            <a:endParaRPr lang="pt-BR" dirty="0" smtClean="0"/>
          </a:p>
          <a:p>
            <a:r>
              <a:rPr lang="pt-BR" dirty="0" smtClean="0"/>
              <a:t>Quais as consequência sociais: novas sociabilidades e disputa por territórios. </a:t>
            </a:r>
          </a:p>
          <a:p>
            <a:r>
              <a:rPr lang="pt-BR" dirty="0" smtClean="0"/>
              <a:t>Qual </a:t>
            </a:r>
            <a:r>
              <a:rPr lang="pt-BR" dirty="0"/>
              <a:t>o papel do sistema de justiça criminal, da polícia e daqueles que estão em constante suspeição? </a:t>
            </a:r>
            <a:r>
              <a:rPr lang="pt-BR" dirty="0" smtClean="0"/>
              <a:t>Da política de guerra às drogas? </a:t>
            </a:r>
            <a:endParaRPr lang="pt-BR" dirty="0"/>
          </a:p>
          <a:p>
            <a:r>
              <a:rPr lang="pt-BR" dirty="0"/>
              <a:t>O que é ser gente? Crime e trabalho. </a:t>
            </a:r>
          </a:p>
          <a:p>
            <a:r>
              <a:rPr lang="pt-BR" dirty="0"/>
              <a:t>Disputa por poder, busca de proteção e de reconhecimento (que sempre será </a:t>
            </a:r>
            <a:r>
              <a:rPr lang="pt-BR" dirty="0" smtClean="0"/>
              <a:t>limitado e cuja liderança sempre será instável). </a:t>
            </a:r>
          </a:p>
          <a:p>
            <a:r>
              <a:rPr lang="pt-BR" dirty="0" smtClean="0"/>
              <a:t>Por que a prisão deve interessar a todos?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403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oficina do diabo e sua complexidade.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Complexidade: heterogeneidade e homogeneidade; políticas paradoxais, falência e sucesso do sistema.</a:t>
            </a:r>
          </a:p>
          <a:p>
            <a:r>
              <a:rPr lang="pt-BR" dirty="0" smtClean="0"/>
              <a:t>Características: encarceramento massivo; falta de dignidade; superlotação; falência estrutural crônica; fluidez entre a legalidade e a desordem social (a relativização dos direitos, a arbitrariedade e a corrupção policial); </a:t>
            </a:r>
            <a:r>
              <a:rPr lang="pt-BR" dirty="0" smtClean="0"/>
              <a:t>desrespeito e criminalização dos familiares; a </a:t>
            </a:r>
            <a:r>
              <a:rPr lang="pt-BR" dirty="0" smtClean="0"/>
              <a:t>questão dos </a:t>
            </a:r>
            <a:r>
              <a:rPr lang="pt-BR" dirty="0" smtClean="0"/>
              <a:t>sentimentos, dos insultos e </a:t>
            </a:r>
            <a:r>
              <a:rPr lang="pt-BR" dirty="0" smtClean="0"/>
              <a:t>da subjetividade; </a:t>
            </a:r>
            <a:endParaRPr lang="pt-BR" dirty="0" smtClean="0"/>
          </a:p>
          <a:p>
            <a:r>
              <a:rPr lang="pt-BR" dirty="0" smtClean="0"/>
              <a:t>Sistema potiguar: excesso de população prisional; falta de dignidade e condições mínimas; falta de encaminhamento de processos; reincidência; excesso de presos provisórios e sem julgamento. </a:t>
            </a:r>
          </a:p>
          <a:p>
            <a:r>
              <a:rPr lang="pt-BR" dirty="0" smtClean="0"/>
              <a:t>Qual </a:t>
            </a:r>
            <a:r>
              <a:rPr lang="pt-BR" dirty="0" smtClean="0"/>
              <a:t>o papel da família na gestão do crime e da economia dos miseráveis?   </a:t>
            </a:r>
          </a:p>
          <a:p>
            <a:r>
              <a:rPr lang="pt-BR" dirty="0" smtClean="0"/>
              <a:t>O que a prisão produz? Como o Estado Brasileiro faz a gestão da miséria humana? </a:t>
            </a:r>
            <a:r>
              <a:rPr lang="pt-BR" dirty="0" smtClean="0"/>
              <a:t>Quais são as consequências?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5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548679"/>
            <a:ext cx="69127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 vida no sistema:</a:t>
            </a:r>
          </a:p>
          <a:p>
            <a:pPr algn="just"/>
            <a:r>
              <a:rPr lang="pt-BR" dirty="0" smtClean="0"/>
              <a:t>A banalidade </a:t>
            </a:r>
            <a:r>
              <a:rPr lang="pt-BR" dirty="0"/>
              <a:t>da vida e do mal: “aqui a gente morre por um cigarro”.   </a:t>
            </a:r>
          </a:p>
          <a:p>
            <a:pPr algn="just"/>
            <a:r>
              <a:rPr lang="pt-BR" dirty="0"/>
              <a:t>O caos e o medo; </a:t>
            </a:r>
          </a:p>
          <a:p>
            <a:pPr algn="just"/>
            <a:r>
              <a:rPr lang="pt-BR" dirty="0"/>
              <a:t>O crime “desorganizado”  e o  “comando”. </a:t>
            </a:r>
          </a:p>
          <a:p>
            <a:pPr algn="just"/>
            <a:r>
              <a:rPr lang="pt-BR" dirty="0"/>
              <a:t>A importância do proceder na prisão e a “massa carcerária”. </a:t>
            </a:r>
          </a:p>
          <a:p>
            <a:pPr algn="just"/>
            <a:r>
              <a:rPr lang="pt-BR" dirty="0"/>
              <a:t>As regras para a vida no cotidiano; troca e circulação de objetos; solidariedade e ajuda mútua; as atitudes morais e a etiqueta; a circulação de drogas, a lei do silêncio.   </a:t>
            </a:r>
          </a:p>
          <a:p>
            <a:pPr algn="just"/>
            <a:r>
              <a:rPr lang="pt-BR" dirty="0"/>
              <a:t>A  infração às regras:  a cobrança, as dívidas e os ciclos de dependência. </a:t>
            </a:r>
          </a:p>
          <a:p>
            <a:pPr algn="just"/>
            <a:r>
              <a:rPr lang="pt-BR" dirty="0"/>
              <a:t>As drogas : entre ser rei e ser dependente.   </a:t>
            </a:r>
          </a:p>
          <a:p>
            <a:pPr algn="just"/>
            <a:r>
              <a:rPr lang="pt-BR" dirty="0"/>
              <a:t>Os “iguais” e os diferentes na prisão: presos provisórios, classificados;  os  natos e os criminosos por acaso ou por revolta </a:t>
            </a:r>
          </a:p>
          <a:p>
            <a:pPr algn="just"/>
            <a:r>
              <a:rPr lang="pt-BR" dirty="0"/>
              <a:t>As lideranças: sociabilidade violenta e instabilidade. </a:t>
            </a:r>
          </a:p>
          <a:p>
            <a:pPr algn="just"/>
            <a:r>
              <a:rPr lang="pt-BR" dirty="0"/>
              <a:t>A divisão social e as diversas categorias nativas: os juízes, os malandros, os caídos, os “robôs”, os “loque”,  os laranjas, os dependentes. </a:t>
            </a:r>
          </a:p>
          <a:p>
            <a:pPr algn="just"/>
            <a:r>
              <a:rPr lang="pt-BR" dirty="0"/>
              <a:t>O papel dos jovens e a revolta. </a:t>
            </a:r>
          </a:p>
          <a:p>
            <a:pPr algn="just"/>
            <a:r>
              <a:rPr lang="pt-BR" dirty="0"/>
              <a:t>O que a  redemocratização inconclusa, a  questão da dignidade e cidadania tem a ver com tudo isso?”</a:t>
            </a:r>
          </a:p>
        </p:txBody>
      </p:sp>
    </p:spTree>
    <p:extLst>
      <p:ext uri="{BB962C8B-B14F-4D97-AF65-F5344CB8AC3E}">
        <p14:creationId xmlns:p14="http://schemas.microsoft.com/office/powerpoint/2010/main" val="136222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344816" cy="936104"/>
          </a:xfrm>
        </p:spPr>
        <p:txBody>
          <a:bodyPr>
            <a:normAutofit/>
          </a:bodyPr>
          <a:lstStyle/>
          <a:p>
            <a:r>
              <a:rPr lang="pt-BR" sz="1800" dirty="0" smtClean="0"/>
              <a:t>“bandido bom é bandido morto”; </a:t>
            </a:r>
            <a:r>
              <a:rPr lang="pt-BR" sz="1800" dirty="0" smtClean="0"/>
              <a:t>“mulheres de bandidos são um monte de rapariga e ainda ficam atrapalhando o trânsito”.</a:t>
            </a:r>
            <a:r>
              <a:rPr lang="pt-BR" sz="1800" dirty="0" smtClean="0"/>
              <a:t>  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Sujeição e criminalização da pobreza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Criminalização de famílias inteiras e gerações. </a:t>
            </a:r>
            <a:endParaRPr lang="pt-BR" dirty="0" smtClean="0"/>
          </a:p>
          <a:p>
            <a:r>
              <a:rPr lang="pt-BR" dirty="0" smtClean="0"/>
              <a:t>O tipo social e o </a:t>
            </a:r>
            <a:r>
              <a:rPr lang="pt-BR" dirty="0" smtClean="0"/>
              <a:t>crime: por que alguns crimes “doem” mais e outros não? Por que alguns tem direitos assegurados e outros não?  </a:t>
            </a:r>
          </a:p>
          <a:p>
            <a:r>
              <a:rPr lang="pt-BR" dirty="0" smtClean="0"/>
              <a:t>O excesso de prisão e a verticalidade do crime: quais as razões? O que a guerra às drogas tem a ver com tudo isso? </a:t>
            </a:r>
          </a:p>
          <a:p>
            <a:r>
              <a:rPr lang="pt-BR" dirty="0" smtClean="0"/>
              <a:t>A miséria prisional, a gestão da vida e os exércitos de soldados.  Por que prendemos tanto e as taxas de homicídio, por exemplo, não param de crescer?  </a:t>
            </a:r>
          </a:p>
          <a:p>
            <a:r>
              <a:rPr lang="pt-BR" dirty="0" smtClean="0"/>
              <a:t>A </a:t>
            </a:r>
            <a:r>
              <a:rPr lang="pt-BR" dirty="0" smtClean="0"/>
              <a:t>violência é parte da vida na prisão: promovida pelo Estado e por eles próprios. </a:t>
            </a:r>
            <a:r>
              <a:rPr lang="pt-BR" dirty="0" smtClean="0"/>
              <a:t>É uma espiral. Todos nós participamos. </a:t>
            </a:r>
          </a:p>
          <a:p>
            <a:r>
              <a:rPr lang="pt-BR" dirty="0" smtClean="0"/>
              <a:t>R</a:t>
            </a:r>
            <a:r>
              <a:rPr lang="pt-BR" dirty="0" smtClean="0"/>
              <a:t>elativização </a:t>
            </a:r>
            <a:r>
              <a:rPr lang="pt-BR" dirty="0" smtClean="0"/>
              <a:t>dos Direitos, a desigualdade e a omissão da sociedade. </a:t>
            </a:r>
          </a:p>
          <a:p>
            <a:r>
              <a:rPr lang="pt-BR" dirty="0" smtClean="0"/>
              <a:t>O que esperar de quem não se espera nada? </a:t>
            </a:r>
            <a:endParaRPr lang="pt-BR" dirty="0" smtClean="0"/>
          </a:p>
          <a:p>
            <a:r>
              <a:rPr lang="pt-BR" dirty="0" smtClean="0"/>
              <a:t>A guerra que não terminou ainda...Quais serão os novos capítulos?  Quantas pessoas mais precisarão morrer?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2755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33625" y="54868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A </a:t>
            </a:r>
            <a:r>
              <a:rPr lang="pt-BR" dirty="0" smtClean="0"/>
              <a:t>QUEM SERVEM OS MITOS? </a:t>
            </a:r>
            <a:endParaRPr lang="pt-BR" dirty="0" smtClean="0"/>
          </a:p>
          <a:p>
            <a:r>
              <a:rPr lang="pt-BR" dirty="0" smtClean="0"/>
              <a:t>-</a:t>
            </a:r>
            <a:r>
              <a:rPr lang="pt-BR" dirty="0" smtClean="0"/>
              <a:t>O presídio é a oficina do diabo.  </a:t>
            </a:r>
          </a:p>
          <a:p>
            <a:r>
              <a:rPr lang="pt-BR" dirty="0" smtClean="0"/>
              <a:t>-Bandido bom é bandido morto. </a:t>
            </a:r>
            <a:endParaRPr lang="pt-BR" dirty="0" smtClean="0"/>
          </a:p>
          <a:p>
            <a:r>
              <a:rPr lang="pt-BR" dirty="0" smtClean="0"/>
              <a:t>-Filho de peixe, peixinho é.</a:t>
            </a:r>
            <a:endParaRPr lang="pt-BR" dirty="0" smtClean="0"/>
          </a:p>
          <a:p>
            <a:r>
              <a:rPr lang="pt-BR" dirty="0" smtClean="0"/>
              <a:t>-São todos traficantes.</a:t>
            </a:r>
            <a:endParaRPr lang="pt-BR" dirty="0" smtClean="0"/>
          </a:p>
          <a:p>
            <a:r>
              <a:rPr lang="pt-BR" dirty="0" smtClean="0"/>
              <a:t>-Direitos Humanos são o cacete.  </a:t>
            </a:r>
          </a:p>
          <a:p>
            <a:endParaRPr lang="pt-BR" b="1" dirty="0" smtClean="0"/>
          </a:p>
          <a:p>
            <a:r>
              <a:rPr lang="pt-BR" b="1" dirty="0" smtClean="0"/>
              <a:t>Quais são suas consequências:</a:t>
            </a:r>
          </a:p>
          <a:p>
            <a:r>
              <a:rPr lang="pt-BR" dirty="0" smtClean="0"/>
              <a:t>-Aumento do encarceramento e da criminalidade.</a:t>
            </a:r>
          </a:p>
          <a:p>
            <a:r>
              <a:rPr lang="pt-BR" dirty="0" smtClean="0"/>
              <a:t>-Prisão preventiva em excesso e presos provisórios. </a:t>
            </a:r>
            <a:endParaRPr lang="pt-BR" dirty="0" smtClean="0"/>
          </a:p>
          <a:p>
            <a:r>
              <a:rPr lang="pt-BR" dirty="0" smtClean="0"/>
              <a:t>-O 700 líderes e os milhares de soldados.</a:t>
            </a:r>
            <a:r>
              <a:rPr lang="pt-BR" dirty="0" smtClean="0"/>
              <a:t>  </a:t>
            </a:r>
            <a:endParaRPr lang="pt-BR" dirty="0" smtClean="0"/>
          </a:p>
          <a:p>
            <a:r>
              <a:rPr lang="pt-BR" dirty="0" smtClean="0"/>
              <a:t>-O barril de pólvoras e os túneis tapados com areia.  </a:t>
            </a:r>
          </a:p>
        </p:txBody>
      </p:sp>
    </p:spTree>
    <p:extLst>
      <p:ext uri="{BB962C8B-B14F-4D97-AF65-F5344CB8AC3E}">
        <p14:creationId xmlns:p14="http://schemas.microsoft.com/office/powerpoint/2010/main" val="392970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800" dirty="0" smtClean="0"/>
              <a:t>LIMA, Renato (et al). Crime, polícia e justiça no Brasil. São Paulo: Contexto, 2014.</a:t>
            </a:r>
          </a:p>
          <a:p>
            <a:r>
              <a:rPr lang="pt-BR" sz="1800" dirty="0" smtClean="0"/>
              <a:t>RAMALHO, José Ricardo. O mundo do crime. A ordem pelo avesso. São Paulo: IBCCRIM, 2002.</a:t>
            </a:r>
          </a:p>
          <a:p>
            <a:r>
              <a:rPr lang="pt-BR" sz="1800" dirty="0" smtClean="0"/>
              <a:t>COELHO, Edmundo. A oficina do Diabo. Rio de Janeiro: Espaço e Tempo, 1987.</a:t>
            </a:r>
          </a:p>
          <a:p>
            <a:r>
              <a:rPr lang="pt-BR" sz="1800" dirty="0" smtClean="0"/>
              <a:t>BIONDI, Karina. Junto e Misturado. Uma etnografia do PCC. São Paulo: Terceiro Nome, 2010.</a:t>
            </a:r>
          </a:p>
          <a:p>
            <a:r>
              <a:rPr lang="pt-BR" sz="1800" dirty="0" smtClean="0"/>
              <a:t>PRADO, Sophia. Desigualdade, revolta, reconhecimento, ostentação e ilusão. O processo de construção de jovens em bandidos em uma Unidade Socioeducativa de Internação no DF. Dissertação de Mestrado. PPGAS/UFRN, 2016.</a:t>
            </a:r>
          </a:p>
          <a:p>
            <a:r>
              <a:rPr lang="pt-BR" sz="1800" dirty="0" smtClean="0"/>
              <a:t>MENEZES, Laís Luz De. </a:t>
            </a:r>
            <a:r>
              <a:rPr lang="pt-BR" sz="1800" i="1" dirty="0" smtClean="0"/>
              <a:t>Ordem e Disciplina, Sentimentos e Emoções: Uma História Da Penitenciária De Alcaçuz. </a:t>
            </a:r>
            <a:r>
              <a:rPr lang="pt-BR" sz="1800" dirty="0" smtClean="0"/>
              <a:t>Dissertação de Mestrado. PPGH/UFRN, 2016.</a:t>
            </a:r>
          </a:p>
          <a:p>
            <a:r>
              <a:rPr lang="pt-BR" sz="1800" dirty="0" smtClean="0"/>
              <a:t>LEMGRUBER, Julita. Cemitério dos Vivos. Análise sociológica de uma prisão de mulheres. Rio de Janeiro: </a:t>
            </a:r>
            <a:r>
              <a:rPr lang="pt-BR" sz="1800" dirty="0" err="1" smtClean="0"/>
              <a:t>Achiamé</a:t>
            </a:r>
            <a:r>
              <a:rPr lang="pt-BR" sz="1800" dirty="0" smtClean="0"/>
              <a:t>, 1983.       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714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eventos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Rebeliões de março de 2015/Presídio de Alcaçuz:  queima de ônibus, destruição das celas, um “comando”;</a:t>
            </a:r>
          </a:p>
          <a:p>
            <a:r>
              <a:rPr lang="pt-BR" dirty="0" smtClean="0"/>
              <a:t>Agosto de 2016: instalação de bloqueadores de celulares no Presídio Estadual de Parnamirim; rebelião, destruição da unidade prisional, ataques a ônibus e carros particulares. </a:t>
            </a:r>
            <a:endParaRPr lang="pt-BR" dirty="0" smtClean="0"/>
          </a:p>
          <a:p>
            <a:r>
              <a:rPr lang="pt-BR" dirty="0" smtClean="0"/>
              <a:t>Janeiro de 2017: massacre em Alcaçuz e consequências que se repetem e que se expandem pela cidade.  </a:t>
            </a:r>
            <a:endParaRPr lang="pt-BR" dirty="0" smtClean="0"/>
          </a:p>
          <a:p>
            <a:r>
              <a:rPr lang="pt-BR" dirty="0" smtClean="0"/>
              <a:t>OS CICLOS que se repetem: </a:t>
            </a:r>
          </a:p>
          <a:p>
            <a:r>
              <a:rPr lang="pt-BR" dirty="0" smtClean="0"/>
              <a:t>Medo, ódio, repressão e a lógica da guerra;</a:t>
            </a:r>
          </a:p>
          <a:p>
            <a:r>
              <a:rPr lang="pt-BR" dirty="0" smtClean="0"/>
              <a:t>As estratégias: fortalecimento da repressão </a:t>
            </a:r>
            <a:r>
              <a:rPr lang="pt-BR" dirty="0" smtClean="0"/>
              <a:t>policial, da </a:t>
            </a:r>
            <a:r>
              <a:rPr lang="pt-BR" dirty="0" smtClean="0"/>
              <a:t>lógica </a:t>
            </a:r>
            <a:r>
              <a:rPr lang="pt-BR" dirty="0" smtClean="0"/>
              <a:t>punitiva, encarceramento em massa e “guerra às drogas” ; as normas legais e as práticas. </a:t>
            </a:r>
            <a:endParaRPr lang="pt-BR" dirty="0" smtClean="0"/>
          </a:p>
          <a:p>
            <a:r>
              <a:rPr lang="pt-BR" dirty="0" smtClean="0"/>
              <a:t>As </a:t>
            </a:r>
            <a:r>
              <a:rPr lang="pt-BR" dirty="0" smtClean="0"/>
              <a:t>queixas e as rebeliões: </a:t>
            </a:r>
            <a:r>
              <a:rPr lang="pt-BR" dirty="0" smtClean="0"/>
              <a:t>quem as escuta? Como se tornam visíveis?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/>
              <a:t>negociação consentida e a corrupção.</a:t>
            </a:r>
          </a:p>
          <a:p>
            <a:r>
              <a:rPr lang="pt-BR" dirty="0" smtClean="0"/>
              <a:t>Quando a violência é só o que resta: guerra</a:t>
            </a:r>
            <a:r>
              <a:rPr lang="pt-BR" dirty="0" smtClean="0"/>
              <a:t>, </a:t>
            </a:r>
            <a:r>
              <a:rPr lang="pt-BR" dirty="0" smtClean="0"/>
              <a:t>catarse e as </a:t>
            </a:r>
            <a:r>
              <a:rPr lang="pt-BR" dirty="0" smtClean="0"/>
              <a:t>espirais da violência.</a:t>
            </a:r>
          </a:p>
          <a:p>
            <a:r>
              <a:rPr lang="pt-BR" dirty="0" smtClean="0"/>
              <a:t>A greve de fome, os maus tratos com as famílias, violações e a falta de apoio social e jurídico; </a:t>
            </a:r>
          </a:p>
          <a:p>
            <a:r>
              <a:rPr lang="pt-BR" dirty="0" smtClean="0"/>
              <a:t>O</a:t>
            </a:r>
            <a:r>
              <a:rPr lang="pt-BR" dirty="0" smtClean="0"/>
              <a:t> quadro anterior: seletividade policial e penal; falta de reconhecimento e o desejo de reconhecimento e a positividade da violência.     </a:t>
            </a: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232248" cy="10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Alcaçuz 2015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5"/>
            <a:ext cx="3384376" cy="280831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85899"/>
            <a:ext cx="4153644" cy="27690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8" y="4325899"/>
            <a:ext cx="3528392" cy="1944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84177"/>
            <a:ext cx="2952328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59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Alcaçuz 2015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672408" cy="3514725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52" y="383927"/>
            <a:ext cx="2734816" cy="35578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54" y="4221088"/>
            <a:ext cx="5905500" cy="22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PEP 2016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4500"/>
            <a:ext cx="3600400" cy="280831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2857500" cy="23785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87636"/>
            <a:ext cx="3960440" cy="26430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60" y="4149080"/>
            <a:ext cx="2847975" cy="223224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30724"/>
            <a:ext cx="258045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0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Alcaçuz 2017, </a:t>
            </a:r>
            <a:r>
              <a:rPr lang="pt-BR" dirty="0" err="1" smtClean="0"/>
              <a:t>raimundo</a:t>
            </a:r>
            <a:r>
              <a:rPr lang="pt-BR" dirty="0" smtClean="0"/>
              <a:t> nonato e </a:t>
            </a:r>
            <a:r>
              <a:rPr lang="pt-BR" dirty="0" err="1" smtClean="0"/>
              <a:t>pep</a:t>
            </a:r>
            <a:r>
              <a:rPr lang="pt-BR" dirty="0" smtClean="0"/>
              <a:t>. 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8374"/>
            <a:ext cx="4104456" cy="246267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2041959" cy="27226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46893"/>
            <a:ext cx="3168352" cy="27241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8"/>
            <a:ext cx="3024336" cy="23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7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2017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22366"/>
            <a:ext cx="2907506" cy="2208740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16" y="294555"/>
            <a:ext cx="2448272" cy="32643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43018"/>
            <a:ext cx="4009008" cy="26705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672408" cy="20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2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pensar esses fatos? Qual o sentido dessa reflexão? 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Qual a relação entre ordem social e crime? </a:t>
            </a:r>
          </a:p>
          <a:p>
            <a:r>
              <a:rPr lang="pt-BR" dirty="0" smtClean="0"/>
              <a:t>Qual a funcionalidade do crime? </a:t>
            </a:r>
          </a:p>
          <a:p>
            <a:r>
              <a:rPr lang="pt-BR" dirty="0" smtClean="0"/>
              <a:t>Qual a relação entre o crescimento da criminalidade urbana e os aparelhos de justiça criminal? </a:t>
            </a:r>
          </a:p>
          <a:p>
            <a:r>
              <a:rPr lang="pt-BR" dirty="0" smtClean="0"/>
              <a:t>Qual é o lugar da prisão? </a:t>
            </a:r>
          </a:p>
          <a:p>
            <a:r>
              <a:rPr lang="pt-BR" dirty="0" smtClean="0"/>
              <a:t>Qual a relação entre justiça e punição? </a:t>
            </a:r>
          </a:p>
          <a:p>
            <a:r>
              <a:rPr lang="pt-BR" dirty="0" smtClean="0"/>
              <a:t>Quem são os recrutados pelo crime e para a prisão? </a:t>
            </a:r>
          </a:p>
          <a:p>
            <a:r>
              <a:rPr lang="pt-BR" dirty="0" smtClean="0"/>
              <a:t>Da sujeição, da revolta e do desejo de reconhecimento. </a:t>
            </a:r>
          </a:p>
          <a:p>
            <a:r>
              <a:rPr lang="pt-BR" dirty="0" smtClean="0"/>
              <a:t>Qual o papel dos tráfico de drogas? </a:t>
            </a:r>
          </a:p>
          <a:p>
            <a:r>
              <a:rPr lang="pt-BR" dirty="0" smtClean="0"/>
              <a:t>Dos policiais? </a:t>
            </a:r>
          </a:p>
          <a:p>
            <a:r>
              <a:rPr lang="pt-BR" dirty="0" smtClean="0"/>
              <a:t>Do Direito e da seletividade penal?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56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Crime, ordem social e respostas possíveis.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crime tem sua funcionalidade; </a:t>
            </a:r>
            <a:endParaRPr lang="pt-BR" dirty="0" smtClean="0"/>
          </a:p>
          <a:p>
            <a:r>
              <a:rPr lang="pt-BR" dirty="0" smtClean="0"/>
              <a:t>Contexto </a:t>
            </a:r>
            <a:r>
              <a:rPr lang="pt-BR" dirty="0" smtClean="0"/>
              <a:t>histórico: 1980 - crescimento da violência urbana e </a:t>
            </a:r>
            <a:r>
              <a:rPr lang="pt-BR" dirty="0" err="1" smtClean="0"/>
              <a:t>hiperencarceramento</a:t>
            </a:r>
            <a:r>
              <a:rPr lang="pt-BR" dirty="0" smtClean="0"/>
              <a:t>; insegurança, medo e o ódio</a:t>
            </a:r>
            <a:r>
              <a:rPr lang="pt-BR" dirty="0" smtClean="0"/>
              <a:t>;</a:t>
            </a:r>
          </a:p>
          <a:p>
            <a:r>
              <a:rPr lang="pt-BR" dirty="0" smtClean="0"/>
              <a:t>Comando vermelho, PCC, alianças e </a:t>
            </a:r>
            <a:r>
              <a:rPr lang="pt-BR" dirty="0" err="1" smtClean="0"/>
              <a:t>faccionalismo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 talibã do crime e o sindicato. </a:t>
            </a:r>
          </a:p>
          <a:p>
            <a:r>
              <a:rPr lang="pt-BR" dirty="0" smtClean="0"/>
              <a:t>O que não se diz: sobre a “massa”; evangélicos e das disputas entre as famílias.   </a:t>
            </a:r>
            <a:endParaRPr lang="pt-BR" dirty="0" smtClean="0"/>
          </a:p>
          <a:p>
            <a:r>
              <a:rPr lang="pt-BR" dirty="0" smtClean="0"/>
              <a:t>A organização do crime em Natal e suas consequências: do “crime artesanal” ao empresarial; a disputa por mercados e a ideia de honra e virilidade; </a:t>
            </a:r>
          </a:p>
          <a:p>
            <a:r>
              <a:rPr lang="pt-BR" dirty="0" smtClean="0"/>
              <a:t>A segurança pública: “55 mortos e 5 kg de drogas apreendidos”; “são todos traficantes”; a lógica da punição e do “precisam sofrer para aprender”.  </a:t>
            </a:r>
          </a:p>
        </p:txBody>
      </p:sp>
    </p:spTree>
    <p:extLst>
      <p:ext uri="{BB962C8B-B14F-4D97-AF65-F5344CB8AC3E}">
        <p14:creationId xmlns:p14="http://schemas.microsoft.com/office/powerpoint/2010/main" val="1794569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1374</Words>
  <Application>Microsoft Office PowerPoint</Application>
  <PresentationFormat>Apresentação na tela (4:3)</PresentationFormat>
  <Paragraphs>102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Balcão Envidraçado</vt:lpstr>
      <vt:lpstr>Segurança pública e sistema prisional potiguar</vt:lpstr>
      <vt:lpstr>Os eventos </vt:lpstr>
      <vt:lpstr>Alcaçuz 2015 </vt:lpstr>
      <vt:lpstr>Alcaçuz 2015 </vt:lpstr>
      <vt:lpstr>PEP 2016</vt:lpstr>
      <vt:lpstr>Alcaçuz 2017, raimundo nonato e pep.  </vt:lpstr>
      <vt:lpstr>2017</vt:lpstr>
      <vt:lpstr>Como pensar esses fatos? Qual o sentido dessa reflexão?   </vt:lpstr>
      <vt:lpstr>Crime, ordem social e respostas possíveis.  </vt:lpstr>
      <vt:lpstr>Perfil social e representação social</vt:lpstr>
      <vt:lpstr>A oficina do diabo e sua complexidade.  </vt:lpstr>
      <vt:lpstr>Apresentação do PowerPoint</vt:lpstr>
      <vt:lpstr>“bandido bom é bandido morto”; “mulheres de bandidos são um monte de rapariga e ainda ficam atrapalhando o trânsito”.  </vt:lpstr>
      <vt:lpstr>Apresentação do PowerPoint</vt:lpstr>
      <vt:lpstr>Referenciais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espiral dos conflitos e o caldeirão do diabo: considerações sobre o sistema prisional local.</dc:title>
  <dc:creator>Dell</dc:creator>
  <cp:lastModifiedBy>Dell</cp:lastModifiedBy>
  <cp:revision>42</cp:revision>
  <dcterms:created xsi:type="dcterms:W3CDTF">2016-08-15T15:09:57Z</dcterms:created>
  <dcterms:modified xsi:type="dcterms:W3CDTF">2017-03-31T09:11:10Z</dcterms:modified>
</cp:coreProperties>
</file>