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notesSlides/notesSlide102.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5"/>
  </p:notesMasterIdLst>
  <p:sldIdLst>
    <p:sldId id="256" r:id="rId2"/>
    <p:sldId id="258" r:id="rId3"/>
    <p:sldId id="359" r:id="rId4"/>
    <p:sldId id="321" r:id="rId5"/>
    <p:sldId id="320" r:id="rId6"/>
    <p:sldId id="257" r:id="rId7"/>
    <p:sldId id="309" r:id="rId8"/>
    <p:sldId id="375" r:id="rId9"/>
    <p:sldId id="263" r:id="rId10"/>
    <p:sldId id="262" r:id="rId11"/>
    <p:sldId id="264" r:id="rId12"/>
    <p:sldId id="342" r:id="rId13"/>
    <p:sldId id="261" r:id="rId14"/>
    <p:sldId id="260" r:id="rId15"/>
    <p:sldId id="259" r:id="rId16"/>
    <p:sldId id="265" r:id="rId17"/>
    <p:sldId id="270" r:id="rId18"/>
    <p:sldId id="271" r:id="rId19"/>
    <p:sldId id="272" r:id="rId20"/>
    <p:sldId id="368" r:id="rId21"/>
    <p:sldId id="266" r:id="rId22"/>
    <p:sldId id="334" r:id="rId23"/>
    <p:sldId id="344" r:id="rId24"/>
    <p:sldId id="267" r:id="rId25"/>
    <p:sldId id="335" r:id="rId26"/>
    <p:sldId id="336" r:id="rId27"/>
    <p:sldId id="337" r:id="rId28"/>
    <p:sldId id="268" r:id="rId29"/>
    <p:sldId id="273" r:id="rId30"/>
    <p:sldId id="370" r:id="rId31"/>
    <p:sldId id="322" r:id="rId32"/>
    <p:sldId id="269" r:id="rId33"/>
    <p:sldId id="276" r:id="rId34"/>
    <p:sldId id="338" r:id="rId35"/>
    <p:sldId id="277" r:id="rId36"/>
    <p:sldId id="339" r:id="rId37"/>
    <p:sldId id="341" r:id="rId38"/>
    <p:sldId id="324" r:id="rId39"/>
    <p:sldId id="333" r:id="rId40"/>
    <p:sldId id="274" r:id="rId41"/>
    <p:sldId id="279" r:id="rId42"/>
    <p:sldId id="280" r:id="rId43"/>
    <p:sldId id="343" r:id="rId44"/>
    <p:sldId id="278" r:id="rId45"/>
    <p:sldId id="308" r:id="rId46"/>
    <p:sldId id="310" r:id="rId47"/>
    <p:sldId id="311" r:id="rId48"/>
    <p:sldId id="319" r:id="rId49"/>
    <p:sldId id="281" r:id="rId50"/>
    <p:sldId id="283" r:id="rId51"/>
    <p:sldId id="332" r:id="rId52"/>
    <p:sldId id="284" r:id="rId53"/>
    <p:sldId id="285" r:id="rId54"/>
    <p:sldId id="360" r:id="rId55"/>
    <p:sldId id="345" r:id="rId56"/>
    <p:sldId id="346" r:id="rId57"/>
    <p:sldId id="351" r:id="rId58"/>
    <p:sldId id="348" r:id="rId59"/>
    <p:sldId id="349" r:id="rId60"/>
    <p:sldId id="286" r:id="rId61"/>
    <p:sldId id="350" r:id="rId62"/>
    <p:sldId id="353" r:id="rId63"/>
    <p:sldId id="354" r:id="rId64"/>
    <p:sldId id="287" r:id="rId65"/>
    <p:sldId id="288" r:id="rId66"/>
    <p:sldId id="355" r:id="rId67"/>
    <p:sldId id="356" r:id="rId68"/>
    <p:sldId id="331" r:id="rId69"/>
    <p:sldId id="289" r:id="rId70"/>
    <p:sldId id="330" r:id="rId71"/>
    <p:sldId id="291" r:id="rId72"/>
    <p:sldId id="293" r:id="rId73"/>
    <p:sldId id="295" r:id="rId74"/>
    <p:sldId id="298" r:id="rId75"/>
    <p:sldId id="312" r:id="rId76"/>
    <p:sldId id="313" r:id="rId77"/>
    <p:sldId id="315" r:id="rId78"/>
    <p:sldId id="294" r:id="rId79"/>
    <p:sldId id="316" r:id="rId80"/>
    <p:sldId id="296" r:id="rId81"/>
    <p:sldId id="317" r:id="rId82"/>
    <p:sldId id="297" r:id="rId83"/>
    <p:sldId id="300" r:id="rId84"/>
    <p:sldId id="318" r:id="rId85"/>
    <p:sldId id="376" r:id="rId86"/>
    <p:sldId id="325" r:id="rId87"/>
    <p:sldId id="372" r:id="rId88"/>
    <p:sldId id="301" r:id="rId89"/>
    <p:sldId id="302" r:id="rId90"/>
    <p:sldId id="329" r:id="rId91"/>
    <p:sldId id="303" r:id="rId92"/>
    <p:sldId id="358" r:id="rId93"/>
    <p:sldId id="304" r:id="rId94"/>
    <p:sldId id="371" r:id="rId95"/>
    <p:sldId id="373" r:id="rId96"/>
    <p:sldId id="374" r:id="rId97"/>
    <p:sldId id="326" r:id="rId98"/>
    <p:sldId id="306" r:id="rId99"/>
    <p:sldId id="327" r:id="rId100"/>
    <p:sldId id="328" r:id="rId101"/>
    <p:sldId id="369" r:id="rId102"/>
    <p:sldId id="307" r:id="rId103"/>
    <p:sldId id="377" r:id="rId104"/>
  </p:sldIdLst>
  <p:sldSz cx="9144000" cy="5143500" type="screen16x9"/>
  <p:notesSz cx="6858000" cy="9144000"/>
  <p:embeddedFontLst>
    <p:embeddedFont>
      <p:font typeface="Montserrat" charset="0"/>
      <p:regular r:id="rId106"/>
      <p:bold r:id="rId107"/>
      <p:italic r:id="rId108"/>
      <p:boldItalic r:id="rId109"/>
    </p:embeddedFont>
    <p:embeddedFont>
      <p:font typeface="Arial Black" pitchFamily="34" charset="0"/>
      <p:bold r:id="rId1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47" d="100"/>
          <a:sy n="147" d="100"/>
        </p:scale>
        <p:origin x="-570"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fntdata"/><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4.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0979f1f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0979f1f1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1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525533" y="-1"/>
            <a:ext cx="11030252" cy="5143501"/>
          </a:xfrm>
          <a:prstGeom prst="rect">
            <a:avLst/>
          </a:prstGeom>
          <a:noFill/>
          <a:ln>
            <a:noFill/>
          </a:ln>
        </p:spPr>
      </p:pic>
      <p:sp>
        <p:nvSpPr>
          <p:cNvPr id="55" name="Google Shape;55;p13"/>
          <p:cNvSpPr txBox="1">
            <a:spLocks noGrp="1"/>
          </p:cNvSpPr>
          <p:nvPr>
            <p:ph type="ctrTitle"/>
          </p:nvPr>
        </p:nvSpPr>
        <p:spPr>
          <a:xfrm>
            <a:off x="79513" y="1678681"/>
            <a:ext cx="4575189" cy="1739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pt-BR" sz="3200" b="1" dirty="0" smtClean="0">
                <a:solidFill>
                  <a:schemeClr val="dk2"/>
                </a:solidFill>
                <a:latin typeface="Montserrat"/>
                <a:ea typeface="Montserrat"/>
                <a:cs typeface="Montserrat"/>
                <a:sym typeface="Montserrat"/>
              </a:rPr>
              <a:t>Planejamento </a:t>
            </a:r>
            <a:br>
              <a:rPr lang="pt-BR" sz="3200" b="1" dirty="0" smtClean="0">
                <a:solidFill>
                  <a:schemeClr val="dk2"/>
                </a:solidFill>
                <a:latin typeface="Montserrat"/>
                <a:ea typeface="Montserrat"/>
                <a:cs typeface="Montserrat"/>
                <a:sym typeface="Montserrat"/>
              </a:rPr>
            </a:br>
            <a:r>
              <a:rPr lang="pt-BR" sz="3200" b="1" dirty="0" smtClean="0">
                <a:solidFill>
                  <a:schemeClr val="dk2"/>
                </a:solidFill>
                <a:latin typeface="Montserrat"/>
                <a:ea typeface="Montserrat"/>
                <a:cs typeface="Montserrat"/>
                <a:sym typeface="Montserrat"/>
              </a:rPr>
              <a:t>das Contratações</a:t>
            </a:r>
            <a:endParaRPr sz="3200" b="1">
              <a:solidFill>
                <a:schemeClr val="dk2"/>
              </a:solidFill>
              <a:latin typeface="Montserrat"/>
              <a:ea typeface="Montserrat"/>
              <a:cs typeface="Montserrat"/>
              <a:sym typeface="Montserrat"/>
            </a:endParaRPr>
          </a:p>
        </p:txBody>
      </p:sp>
      <p:sp>
        <p:nvSpPr>
          <p:cNvPr id="56" name="Google Shape;56;p13"/>
          <p:cNvSpPr txBox="1">
            <a:spLocks noGrp="1"/>
          </p:cNvSpPr>
          <p:nvPr>
            <p:ph type="subTitle" idx="1"/>
          </p:nvPr>
        </p:nvSpPr>
        <p:spPr>
          <a:xfrm>
            <a:off x="533525" y="3930775"/>
            <a:ext cx="1943100" cy="3372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pt-BR" sz="2000" dirty="0" smtClean="0">
                <a:latin typeface="Montserrat"/>
                <a:ea typeface="Montserrat"/>
                <a:cs typeface="Montserrat"/>
                <a:sym typeface="Montserrat"/>
              </a:rPr>
              <a:t>Instrutora:</a:t>
            </a:r>
            <a:endParaRPr sz="2000">
              <a:latin typeface="Montserrat"/>
              <a:ea typeface="Montserrat"/>
              <a:cs typeface="Montserrat"/>
              <a:sym typeface="Montserrat"/>
            </a:endParaRPr>
          </a:p>
        </p:txBody>
      </p:sp>
      <p:sp>
        <p:nvSpPr>
          <p:cNvPr id="57" name="Google Shape;57;p13"/>
          <p:cNvSpPr txBox="1">
            <a:spLocks noGrp="1"/>
          </p:cNvSpPr>
          <p:nvPr>
            <p:ph type="subTitle" idx="1"/>
          </p:nvPr>
        </p:nvSpPr>
        <p:spPr>
          <a:xfrm>
            <a:off x="533525" y="4220200"/>
            <a:ext cx="2381400" cy="413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pt-BR" sz="2000" b="1" dirty="0" smtClean="0">
                <a:solidFill>
                  <a:srgbClr val="3C6D63"/>
                </a:solidFill>
                <a:latin typeface="Montserrat"/>
                <a:ea typeface="Montserrat"/>
                <a:cs typeface="Montserrat"/>
                <a:sym typeface="Montserrat"/>
              </a:rPr>
              <a:t>Vanessa Menezes</a:t>
            </a:r>
            <a:endParaRPr sz="2000" b="1">
              <a:solidFill>
                <a:srgbClr val="3C6D63"/>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533525" y="4492750"/>
            <a:ext cx="2309066" cy="337200"/>
          </a:xfrm>
          <a:prstGeom prst="rect">
            <a:avLst/>
          </a:prstGeom>
        </p:spPr>
        <p:txBody>
          <a:bodyPr spcFirstLastPara="1" wrap="square" lIns="91425" tIns="91425" rIns="91425" bIns="91425" anchor="t" anchorCtr="0">
            <a:normAutofit fontScale="70000" lnSpcReduction="20000"/>
          </a:bodyPr>
          <a:lstStyle/>
          <a:p>
            <a:pPr marL="0" lvl="0" indent="0" algn="l" rtl="0">
              <a:lnSpc>
                <a:spcPct val="80000"/>
              </a:lnSpc>
              <a:spcBef>
                <a:spcPts val="0"/>
              </a:spcBef>
              <a:spcAft>
                <a:spcPts val="0"/>
              </a:spcAft>
              <a:buSzPts val="688"/>
              <a:buNone/>
            </a:pPr>
            <a:r>
              <a:rPr lang="pt-BR" sz="1150" b="1" dirty="0" smtClean="0">
                <a:solidFill>
                  <a:srgbClr val="DCA42F"/>
                </a:solidFill>
                <a:latin typeface="Montserrat"/>
                <a:ea typeface="Montserrat"/>
                <a:cs typeface="Montserrat"/>
                <a:sym typeface="Montserrat"/>
              </a:rPr>
              <a:t>Analista de Controle Externo – TCE/RN</a:t>
            </a:r>
            <a:endParaRPr sz="1150" b="1">
              <a:solidFill>
                <a:srgbClr val="DCA42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Objetivos do Processo Licitatório</a:t>
            </a:r>
            <a:endParaRPr lang="pt-BR" sz="2200" b="1" dirty="0">
              <a:solidFill>
                <a:schemeClr val="lt1"/>
              </a:solidFill>
              <a:latin typeface="Montserrat"/>
              <a:ea typeface="Montserrat"/>
              <a:cs typeface="Montserrat"/>
              <a:sym typeface="Montserrat"/>
            </a:endParaRPr>
          </a:p>
        </p:txBody>
      </p:sp>
      <p:sp>
        <p:nvSpPr>
          <p:cNvPr id="4" name="Google Shape;64;p14"/>
          <p:cNvSpPr txBox="1"/>
          <p:nvPr/>
        </p:nvSpPr>
        <p:spPr>
          <a:xfrm>
            <a:off x="191310" y="864765"/>
            <a:ext cx="7973439" cy="2400627"/>
          </a:xfrm>
          <a:prstGeom prst="rect">
            <a:avLst/>
          </a:prstGeom>
          <a:noFill/>
          <a:ln>
            <a:noFill/>
          </a:ln>
        </p:spPr>
        <p:txBody>
          <a:bodyPr spcFirstLastPara="1" wrap="square" lIns="91425" tIns="91425" rIns="91425" bIns="91425" anchor="t" anchorCtr="0">
            <a:spAutoFit/>
          </a:bodyPr>
          <a:lstStyle/>
          <a:p>
            <a:pPr algn="just"/>
            <a:r>
              <a:rPr lang="pt-BR" sz="1800" b="1" u="sng" dirty="0" smtClean="0">
                <a:solidFill>
                  <a:schemeClr val="accent5">
                    <a:lumMod val="50000"/>
                  </a:schemeClr>
                </a:solidFill>
                <a:latin typeface="Montserrat" charset="0"/>
              </a:rPr>
              <a:t>CICLO DE VIDA DO OBJETO</a:t>
            </a:r>
            <a:r>
              <a:rPr lang="pt-BR" sz="1800" b="1" dirty="0" smtClean="0">
                <a:solidFill>
                  <a:schemeClr val="accent5">
                    <a:lumMod val="50000"/>
                  </a:schemeClr>
                </a:solidFill>
                <a:latin typeface="Montserrat" charset="0"/>
              </a:rPr>
              <a:t>:</a:t>
            </a:r>
          </a:p>
          <a:p>
            <a:pPr algn="just"/>
            <a:endParaRPr lang="pt-BR" sz="1800" b="1" u="sng"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É a “série de etapas que envolvem o desenvolvimento do produto, a obtenção de matérias-primas e insumos, o processo produtivo, o consumo e a disposição final” (lei nº 12.305/2010, art. 3º, IV). </a:t>
            </a:r>
          </a:p>
          <a:p>
            <a:pPr algn="just"/>
            <a:endParaRPr lang="pt-BR" sz="1800" b="1" dirty="0" smtClean="0">
              <a:solidFill>
                <a:schemeClr val="accent5">
                  <a:lumMod val="50000"/>
                </a:schemeClr>
              </a:solidFill>
              <a:latin typeface="Montserrat" charset="0"/>
            </a:endParaRPr>
          </a:p>
          <a:p>
            <a:pPr algn="just"/>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Edital</a:t>
            </a:r>
            <a:endParaRPr lang="pt-BR" sz="2200" b="1" dirty="0">
              <a:solidFill>
                <a:schemeClr val="lt1"/>
              </a:solidFill>
              <a:latin typeface="Montserrat"/>
              <a:ea typeface="Montserrat"/>
              <a:cs typeface="Montserrat"/>
              <a:sym typeface="Montserrat"/>
            </a:endParaRPr>
          </a:p>
        </p:txBody>
      </p:sp>
      <p:pic>
        <p:nvPicPr>
          <p:cNvPr id="143362" name="Picture 2"/>
          <p:cNvPicPr>
            <a:picLocks noChangeAspect="1" noChangeArrowheads="1"/>
          </p:cNvPicPr>
          <p:nvPr/>
        </p:nvPicPr>
        <p:blipFill>
          <a:blip r:embed="rId4"/>
          <a:srcRect/>
          <a:stretch>
            <a:fillRect/>
          </a:stretch>
        </p:blipFill>
        <p:spPr bwMode="auto">
          <a:xfrm>
            <a:off x="1429966" y="687420"/>
            <a:ext cx="6220980" cy="38140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Edital</a:t>
            </a:r>
            <a:endParaRPr lang="pt-BR" sz="2200" b="1" dirty="0">
              <a:solidFill>
                <a:schemeClr val="lt1"/>
              </a:solidFill>
              <a:latin typeface="Montserrat"/>
              <a:ea typeface="Montserrat"/>
              <a:cs typeface="Montserrat"/>
              <a:sym typeface="Montserrat"/>
            </a:endParaRPr>
          </a:p>
        </p:txBody>
      </p:sp>
      <p:sp>
        <p:nvSpPr>
          <p:cNvPr id="4" name="Google Shape;64;p14"/>
          <p:cNvSpPr txBox="1"/>
          <p:nvPr/>
        </p:nvSpPr>
        <p:spPr>
          <a:xfrm>
            <a:off x="567446" y="1150110"/>
            <a:ext cx="7973439" cy="1015632"/>
          </a:xfrm>
          <a:prstGeom prst="rect">
            <a:avLst/>
          </a:prstGeom>
          <a:solidFill>
            <a:schemeClr val="bg1"/>
          </a:solidFill>
          <a:ln w="28575">
            <a:solidFill>
              <a:schemeClr val="accent4">
                <a:lumMod val="75000"/>
              </a:schemeClr>
            </a:solidFill>
          </a:ln>
        </p:spPr>
        <p:txBody>
          <a:bodyPr spcFirstLastPara="1" wrap="square" lIns="91425" tIns="91425" rIns="91425" bIns="91425" anchor="t" anchorCtr="0">
            <a:spAutoFit/>
          </a:bodyPr>
          <a:lstStyle/>
          <a:p>
            <a:pPr algn="just">
              <a:lnSpc>
                <a:spcPct val="150000"/>
              </a:lnSpc>
            </a:pPr>
            <a:r>
              <a:rPr lang="pt-BR" sz="1200" dirty="0" smtClean="0">
                <a:solidFill>
                  <a:schemeClr val="accent5">
                    <a:lumMod val="50000"/>
                  </a:schemeClr>
                </a:solidFill>
                <a:latin typeface="Montserrat" charset="0"/>
              </a:rPr>
              <a:t>...Penaliza o assessor jurídico, além de outros agentes públicos, alega </a:t>
            </a:r>
            <a:r>
              <a:rPr lang="pt-BR" sz="1200" b="1" dirty="0" smtClean="0">
                <a:solidFill>
                  <a:schemeClr val="accent5">
                    <a:lumMod val="50000"/>
                  </a:schemeClr>
                </a:solidFill>
                <a:latin typeface="Montserrat" charset="0"/>
              </a:rPr>
              <a:t>falhas e irregularidades no edital</a:t>
            </a:r>
            <a:r>
              <a:rPr lang="pt-BR" sz="1200" dirty="0" smtClean="0">
                <a:solidFill>
                  <a:schemeClr val="accent5">
                    <a:lumMod val="50000"/>
                  </a:schemeClr>
                </a:solidFill>
                <a:latin typeface="Montserrat" charset="0"/>
              </a:rPr>
              <a:t>, como restrição de competitividade, decorrentes de requisitos de habilitação, e também de contratação direta inadequada... </a:t>
            </a:r>
            <a:r>
              <a:rPr lang="pt-BR" sz="1200" b="1" dirty="0" smtClean="0">
                <a:solidFill>
                  <a:schemeClr val="accent5">
                    <a:lumMod val="50000"/>
                  </a:schemeClr>
                </a:solidFill>
                <a:latin typeface="Montserrat" charset="0"/>
              </a:rPr>
              <a:t>(Acórdão 756/22 – Plenário TCU)</a:t>
            </a:r>
            <a:endParaRPr lang="pt-BR" sz="1200" b="1" dirty="0">
              <a:solidFill>
                <a:schemeClr val="accent5">
                  <a:lumMod val="50000"/>
                </a:schemeClr>
              </a:solidFill>
              <a:latin typeface="Montserrat" charset="0"/>
            </a:endParaRPr>
          </a:p>
        </p:txBody>
      </p:sp>
      <p:pic>
        <p:nvPicPr>
          <p:cNvPr id="5" name="Imagem 4" descr="kisspng-government-procurement-logo-computer-icons-product-caema-5be505a22bc0d1.7122949815417358421792.png"/>
          <p:cNvPicPr>
            <a:picLocks noChangeAspect="1"/>
          </p:cNvPicPr>
          <p:nvPr/>
        </p:nvPicPr>
        <p:blipFill>
          <a:blip r:embed="rId4">
            <a:duotone>
              <a:prstClr val="black"/>
              <a:schemeClr val="accent4">
                <a:tint val="45000"/>
                <a:satMod val="400000"/>
              </a:schemeClr>
            </a:duotone>
          </a:blip>
          <a:srcRect b="21692"/>
          <a:stretch>
            <a:fillRect/>
          </a:stretch>
        </p:blipFill>
        <p:spPr>
          <a:xfrm>
            <a:off x="182319" y="337225"/>
            <a:ext cx="660745" cy="700392"/>
          </a:xfrm>
          <a:prstGeom prst="rect">
            <a:avLst/>
          </a:prstGeom>
        </p:spPr>
      </p:pic>
      <p:sp>
        <p:nvSpPr>
          <p:cNvPr id="6" name="Google Shape;64;p14"/>
          <p:cNvSpPr txBox="1"/>
          <p:nvPr/>
        </p:nvSpPr>
        <p:spPr>
          <a:xfrm>
            <a:off x="570688" y="2379038"/>
            <a:ext cx="7973439" cy="1015632"/>
          </a:xfrm>
          <a:prstGeom prst="rect">
            <a:avLst/>
          </a:prstGeom>
          <a:solidFill>
            <a:schemeClr val="bg1"/>
          </a:solidFill>
          <a:ln w="28575">
            <a:solidFill>
              <a:schemeClr val="accent4">
                <a:lumMod val="75000"/>
              </a:schemeClr>
            </a:solidFill>
          </a:ln>
        </p:spPr>
        <p:txBody>
          <a:bodyPr spcFirstLastPara="1" wrap="square" lIns="91425" tIns="91425" rIns="91425" bIns="91425" anchor="t" anchorCtr="0">
            <a:spAutoFit/>
          </a:bodyPr>
          <a:lstStyle/>
          <a:p>
            <a:pPr algn="just">
              <a:lnSpc>
                <a:spcPct val="150000"/>
              </a:lnSpc>
            </a:pPr>
            <a:r>
              <a:rPr lang="pt-BR" sz="1200" dirty="0" smtClean="0">
                <a:solidFill>
                  <a:schemeClr val="accent5">
                    <a:lumMod val="50000"/>
                  </a:schemeClr>
                </a:solidFill>
                <a:latin typeface="Montserrat" charset="0"/>
              </a:rPr>
              <a:t>O atraso injustificado na execução de obras públicas é ocorrência grave, de maneira que o </a:t>
            </a:r>
            <a:r>
              <a:rPr lang="pt-BR" sz="1200" dirty="0" smtClean="0">
                <a:solidFill>
                  <a:schemeClr val="accent5">
                    <a:lumMod val="50000"/>
                  </a:schemeClr>
                </a:solidFill>
                <a:latin typeface="Montserrat" charset="0"/>
              </a:rPr>
              <a:t>órgão contratante tem o </a:t>
            </a:r>
            <a:r>
              <a:rPr lang="pt-BR" sz="1200" b="1" dirty="0" smtClean="0">
                <a:solidFill>
                  <a:schemeClr val="accent5">
                    <a:lumMod val="50000"/>
                  </a:schemeClr>
                </a:solidFill>
                <a:latin typeface="Montserrat" charset="0"/>
              </a:rPr>
              <a:t>dever de adotar as medidas cabíveis para aplicar as multas contratuais e demais penalidades previstas em lei</a:t>
            </a:r>
            <a:r>
              <a:rPr lang="pt-BR" sz="1200" dirty="0" smtClean="0">
                <a:solidFill>
                  <a:schemeClr val="accent5">
                    <a:lumMod val="50000"/>
                  </a:schemeClr>
                </a:solidFill>
                <a:latin typeface="Montserrat" charset="0"/>
              </a:rPr>
              <a:t>. </a:t>
            </a:r>
            <a:r>
              <a:rPr lang="pt-BR" sz="1200" b="1" dirty="0" smtClean="0">
                <a:solidFill>
                  <a:schemeClr val="accent5">
                    <a:lumMod val="50000"/>
                  </a:schemeClr>
                </a:solidFill>
                <a:latin typeface="Montserrat" charset="0"/>
              </a:rPr>
              <a:t>(Acórdão 675/22 </a:t>
            </a:r>
            <a:r>
              <a:rPr lang="pt-BR" sz="1200" b="1" dirty="0" smtClean="0">
                <a:solidFill>
                  <a:schemeClr val="accent5">
                    <a:lumMod val="50000"/>
                  </a:schemeClr>
                </a:solidFill>
                <a:latin typeface="Montserrat" charset="0"/>
              </a:rPr>
              <a:t>– Plenário TCU)</a:t>
            </a:r>
            <a:endParaRPr lang="pt-BR" sz="1200" b="1"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Edital</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356060" cy="3477875"/>
          </a:xfrm>
          <a:prstGeom prst="rect">
            <a:avLst/>
          </a:prstGeom>
        </p:spPr>
        <p:txBody>
          <a:bodyPr wrap="square">
            <a:spAutoFit/>
          </a:bodyPr>
          <a:lstStyle/>
          <a:p>
            <a:pPr algn="just"/>
            <a:r>
              <a:rPr lang="pt-BR" sz="1800" b="1" dirty="0" smtClean="0">
                <a:solidFill>
                  <a:schemeClr val="accent5">
                    <a:lumMod val="50000"/>
                  </a:schemeClr>
                </a:solidFill>
                <a:latin typeface="Montserrat" charset="0"/>
              </a:rPr>
              <a:t>- </a:t>
            </a:r>
            <a:r>
              <a:rPr lang="pt-BR" sz="1800" b="1" dirty="0" smtClean="0">
                <a:solidFill>
                  <a:schemeClr val="accent5">
                    <a:lumMod val="50000"/>
                  </a:schemeClr>
                </a:solidFill>
                <a:latin typeface="Montserrat" charset="0"/>
              </a:rPr>
              <a:t>CONTROLE PRÉVIO PELO ÓRGÃO DE ASSESSORAMENTO JURÍDICO (</a:t>
            </a:r>
            <a:r>
              <a:rPr lang="pt-BR" sz="1800" b="1" dirty="0" smtClean="0">
                <a:solidFill>
                  <a:schemeClr val="accent5">
                    <a:lumMod val="50000"/>
                  </a:schemeClr>
                </a:solidFill>
                <a:latin typeface="Montserrat" charset="0"/>
              </a:rPr>
              <a:t>Art. 53, NLLC)</a:t>
            </a:r>
          </a:p>
          <a:p>
            <a:pPr algn="just">
              <a:buFontTx/>
              <a:buChar char="-"/>
            </a:pP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a:t>
            </a:r>
            <a:r>
              <a:rPr lang="pt-BR" sz="1800" b="1" dirty="0" smtClean="0">
                <a:solidFill>
                  <a:schemeClr val="accent5">
                    <a:lumMod val="50000"/>
                  </a:schemeClr>
                </a:solidFill>
                <a:latin typeface="Montserrat" charset="0"/>
              </a:rPr>
              <a:t>PUBLICIDADE </a:t>
            </a:r>
            <a:r>
              <a:rPr lang="pt-BR" sz="1800" b="1" dirty="0" smtClean="0">
                <a:solidFill>
                  <a:schemeClr val="accent5">
                    <a:lumMod val="50000"/>
                  </a:schemeClr>
                </a:solidFill>
                <a:latin typeface="Montserrat" charset="0"/>
              </a:rPr>
              <a:t>(Art. 54, NLLC):</a:t>
            </a:r>
            <a:endParaRPr lang="pt-BR" sz="1800" dirty="0" smtClean="0">
              <a:solidFill>
                <a:schemeClr val="accent5">
                  <a:lumMod val="50000"/>
                </a:schemeClr>
              </a:solidFill>
              <a:latin typeface="Montserrat" charset="0"/>
            </a:endParaRPr>
          </a:p>
          <a:p>
            <a:pPr lvl="1" algn="just"/>
            <a:endParaRPr lang="pt-BR" sz="1600" b="1" dirty="0" smtClean="0">
              <a:solidFill>
                <a:schemeClr val="accent5">
                  <a:lumMod val="50000"/>
                </a:schemeClr>
              </a:solidFill>
              <a:latin typeface="Montserrat" charset="0"/>
            </a:endParaRPr>
          </a:p>
          <a:p>
            <a:pPr lvl="1" algn="just"/>
            <a:r>
              <a:rPr lang="pt-BR" sz="1600" b="1" dirty="0" smtClean="0">
                <a:solidFill>
                  <a:schemeClr val="accent5">
                    <a:lumMod val="50000"/>
                  </a:schemeClr>
                </a:solidFill>
                <a:latin typeface="Montserrat" charset="0"/>
              </a:rPr>
              <a:t>Obrigatório </a:t>
            </a:r>
            <a:endParaRPr lang="pt-BR" sz="1600" dirty="0" smtClean="0">
              <a:solidFill>
                <a:schemeClr val="accent5">
                  <a:lumMod val="50000"/>
                </a:schemeClr>
              </a:solidFill>
              <a:latin typeface="Montserrat" charset="0"/>
            </a:endParaRPr>
          </a:p>
          <a:p>
            <a:pPr lvl="3" algn="just"/>
            <a:r>
              <a:rPr lang="pt-BR" sz="1600" b="1" dirty="0" smtClean="0">
                <a:solidFill>
                  <a:schemeClr val="accent5">
                    <a:lumMod val="50000"/>
                  </a:schemeClr>
                </a:solidFill>
                <a:latin typeface="Montserrat" charset="0"/>
              </a:rPr>
              <a:t>     - Edital e seus anexos - Portal Nacional de Contratações Públicas (PNCP)</a:t>
            </a:r>
            <a:endParaRPr lang="pt-BR" sz="1600" dirty="0" smtClean="0">
              <a:solidFill>
                <a:schemeClr val="accent5">
                  <a:lumMod val="50000"/>
                </a:schemeClr>
              </a:solidFill>
              <a:latin typeface="Montserrat" charset="0"/>
            </a:endParaRPr>
          </a:p>
          <a:p>
            <a:pPr lvl="3" algn="just"/>
            <a:r>
              <a:rPr lang="pt-BR" sz="1600" b="1" dirty="0" smtClean="0">
                <a:solidFill>
                  <a:schemeClr val="accent5">
                    <a:lumMod val="50000"/>
                  </a:schemeClr>
                </a:solidFill>
                <a:latin typeface="Montserrat" charset="0"/>
              </a:rPr>
              <a:t>     - Extrato do Edital - Diário Oficial da União, do Estado, do Distrito Federal</a:t>
            </a:r>
          </a:p>
          <a:p>
            <a:pPr lvl="3" algn="just"/>
            <a:r>
              <a:rPr lang="pt-BR" sz="1600" b="1" dirty="0" smtClean="0">
                <a:solidFill>
                  <a:schemeClr val="accent5">
                    <a:lumMod val="50000"/>
                  </a:schemeClr>
                </a:solidFill>
                <a:latin typeface="Montserrat" charset="0"/>
              </a:rPr>
              <a:t>            ou do Município</a:t>
            </a:r>
            <a:endParaRPr lang="pt-BR" sz="1600" dirty="0" smtClean="0">
              <a:solidFill>
                <a:schemeClr val="accent5">
                  <a:lumMod val="50000"/>
                </a:schemeClr>
              </a:solidFill>
              <a:latin typeface="Montserrat" charset="0"/>
            </a:endParaRPr>
          </a:p>
          <a:p>
            <a:pPr lvl="1" algn="just"/>
            <a:r>
              <a:rPr lang="pt-BR" sz="1600" b="1" dirty="0" smtClean="0">
                <a:solidFill>
                  <a:schemeClr val="accent5">
                    <a:lumMod val="50000"/>
                  </a:schemeClr>
                </a:solidFill>
                <a:latin typeface="Montserrat" charset="0"/>
              </a:rPr>
              <a:t>Facultativo</a:t>
            </a:r>
            <a:endParaRPr lang="pt-BR" sz="1600" dirty="0" smtClean="0">
              <a:solidFill>
                <a:schemeClr val="accent5">
                  <a:lumMod val="50000"/>
                </a:schemeClr>
              </a:solidFill>
              <a:latin typeface="Montserrat" charset="0"/>
            </a:endParaRPr>
          </a:p>
          <a:p>
            <a:pPr lvl="2" algn="just"/>
            <a:r>
              <a:rPr lang="pt-BR" sz="1600" b="1" dirty="0" smtClean="0">
                <a:solidFill>
                  <a:schemeClr val="accent5">
                    <a:lumMod val="50000"/>
                  </a:schemeClr>
                </a:solidFill>
                <a:latin typeface="Montserrat" charset="0"/>
              </a:rPr>
              <a:t>    -  Edital e de seus anexos - Sítio eletrônico oficial do ente federativo do</a:t>
            </a:r>
          </a:p>
          <a:p>
            <a:pPr lvl="2" algn="just"/>
            <a:r>
              <a:rPr lang="pt-BR" sz="1600" b="1" dirty="0" smtClean="0">
                <a:solidFill>
                  <a:schemeClr val="accent5">
                    <a:lumMod val="50000"/>
                  </a:schemeClr>
                </a:solidFill>
                <a:latin typeface="Montserrat" charset="0"/>
              </a:rPr>
              <a:t>            órgão ou entidade responsável pela licitaçã</a:t>
            </a:r>
            <a:r>
              <a:rPr lang="pt-BR" sz="1800" b="1" dirty="0" smtClean="0">
                <a:solidFill>
                  <a:schemeClr val="accent5">
                    <a:lumMod val="50000"/>
                  </a:schemeClr>
                </a:solidFill>
                <a:latin typeface="Montserrat" charset="0"/>
              </a:rPr>
              <a:t>o</a:t>
            </a:r>
            <a:endParaRPr lang="pt-BR" sz="1800" dirty="0" smtClean="0">
              <a:solidFill>
                <a:schemeClr val="accent5">
                  <a:lumMod val="50000"/>
                </a:schemeClr>
              </a:solidFill>
              <a:latin typeface="Montserrat" charset="0"/>
            </a:endParaRPr>
          </a:p>
          <a:p>
            <a:pPr algn="just"/>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pic>
        <p:nvPicPr>
          <p:cNvPr id="6" name="Imagem 5" descr="Capturar.PNG"/>
          <p:cNvPicPr>
            <a:picLocks noChangeAspect="1"/>
          </p:cNvPicPr>
          <p:nvPr/>
        </p:nvPicPr>
        <p:blipFill>
          <a:blip r:embed="rId4"/>
          <a:stretch>
            <a:fillRect/>
          </a:stretch>
        </p:blipFill>
        <p:spPr>
          <a:xfrm>
            <a:off x="1123998" y="1750978"/>
            <a:ext cx="6310526" cy="1435442"/>
          </a:xfrm>
          <a:prstGeom prst="rect">
            <a:avLst/>
          </a:prstGeom>
        </p:spPr>
      </p:pic>
      <p:sp>
        <p:nvSpPr>
          <p:cNvPr id="64" name="Google Shape;64;p14"/>
          <p:cNvSpPr txBox="1"/>
          <p:nvPr/>
        </p:nvSpPr>
        <p:spPr>
          <a:xfrm>
            <a:off x="2782111" y="3793787"/>
            <a:ext cx="7250349" cy="677078"/>
          </a:xfrm>
          <a:prstGeom prst="rect">
            <a:avLst/>
          </a:prstGeom>
          <a:noFill/>
          <a:ln>
            <a:noFill/>
          </a:ln>
        </p:spPr>
        <p:txBody>
          <a:bodyPr spcFirstLastPara="1" wrap="square" lIns="91425" tIns="91425" rIns="91425" bIns="91425" anchor="t" anchorCtr="0">
            <a:spAutoFit/>
          </a:bodyPr>
          <a:lstStyle/>
          <a:p>
            <a:pPr lvl="0" algn="ctr"/>
            <a:r>
              <a:rPr lang="pt-BR" sz="3200" b="1" dirty="0" smtClean="0">
                <a:solidFill>
                  <a:schemeClr val="accent5">
                    <a:lumMod val="50000"/>
                  </a:schemeClr>
                </a:solidFill>
                <a:latin typeface="Montserrat"/>
                <a:ea typeface="Montserrat"/>
                <a:cs typeface="Montserrat"/>
                <a:sym typeface="Montserrat"/>
              </a:rPr>
              <a:t>Obrigada !</a:t>
            </a:r>
            <a:endParaRPr lang="pt-BR" sz="3200" b="1" dirty="0">
              <a:solidFill>
                <a:schemeClr val="accent5">
                  <a:lumMod val="50000"/>
                </a:schemeClr>
              </a:solidFill>
              <a:latin typeface="Montserrat"/>
              <a:ea typeface="Montserrat"/>
              <a:cs typeface="Montserrat"/>
              <a:sym typeface="Montserrat"/>
            </a:endParaRPr>
          </a:p>
        </p:txBody>
      </p:sp>
      <p:pic>
        <p:nvPicPr>
          <p:cNvPr id="2050" name="Picture 2" descr="Editais e Licitação PML | Observatório Social Lunardelli"/>
          <p:cNvPicPr>
            <a:picLocks noChangeAspect="1" noChangeArrowheads="1"/>
          </p:cNvPicPr>
          <p:nvPr/>
        </p:nvPicPr>
        <p:blipFill>
          <a:blip r:embed="rId5"/>
          <a:srcRect/>
          <a:stretch>
            <a:fillRect/>
          </a:stretch>
        </p:blipFill>
        <p:spPr bwMode="auto">
          <a:xfrm>
            <a:off x="1089498" y="1433209"/>
            <a:ext cx="2081720" cy="20817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Objetivos do Processo Licitatório</a:t>
            </a:r>
            <a:endParaRPr lang="pt-BR" sz="2200" b="1" dirty="0">
              <a:solidFill>
                <a:schemeClr val="lt1"/>
              </a:solidFill>
              <a:latin typeface="Montserrat"/>
              <a:ea typeface="Montserrat"/>
              <a:cs typeface="Montserrat"/>
              <a:sym typeface="Montserrat"/>
            </a:endParaRPr>
          </a:p>
        </p:txBody>
      </p:sp>
      <p:sp>
        <p:nvSpPr>
          <p:cNvPr id="4" name="Google Shape;64;p14"/>
          <p:cNvSpPr txBox="1"/>
          <p:nvPr/>
        </p:nvSpPr>
        <p:spPr>
          <a:xfrm>
            <a:off x="191310" y="864765"/>
            <a:ext cx="7973439" cy="3231624"/>
          </a:xfrm>
          <a:prstGeom prst="rect">
            <a:avLst/>
          </a:prstGeom>
          <a:noFill/>
          <a:ln>
            <a:noFill/>
          </a:ln>
        </p:spPr>
        <p:txBody>
          <a:bodyPr spcFirstLastPara="1" wrap="square" lIns="91425" tIns="91425" rIns="91425" bIns="91425" anchor="t" anchorCtr="0">
            <a:spAutoFit/>
          </a:bodyPr>
          <a:lstStyle/>
          <a:p>
            <a:pPr algn="just"/>
            <a:r>
              <a:rPr lang="pt-BR" sz="1800" b="1" u="sng" dirty="0" smtClean="0">
                <a:solidFill>
                  <a:schemeClr val="accent5">
                    <a:lumMod val="50000"/>
                  </a:schemeClr>
                </a:solidFill>
                <a:latin typeface="Montserrat" charset="0"/>
              </a:rPr>
              <a:t>CUSTOS ENVOLVIDOS</a:t>
            </a:r>
            <a:r>
              <a:rPr lang="pt-BR" sz="1800" b="1" dirty="0" smtClean="0">
                <a:solidFill>
                  <a:schemeClr val="accent5">
                    <a:lumMod val="50000"/>
                  </a:schemeClr>
                </a:solidFill>
                <a:latin typeface="Montserrat" charset="0"/>
              </a:rPr>
              <a:t>:</a:t>
            </a:r>
          </a:p>
          <a:p>
            <a:pPr algn="just"/>
            <a:endParaRPr lang="pt-BR" sz="1800" b="1" u="sng"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CUSTOS DE COMPRA: compra , instalação, </a:t>
            </a:r>
            <a:r>
              <a:rPr lang="pt-BR" sz="1800" b="1" dirty="0" err="1" smtClean="0">
                <a:solidFill>
                  <a:schemeClr val="accent5">
                    <a:lumMod val="50000"/>
                  </a:schemeClr>
                </a:solidFill>
                <a:latin typeface="Montserrat" charset="0"/>
              </a:rPr>
              <a:t>infraestrutura</a:t>
            </a:r>
            <a:r>
              <a:rPr lang="pt-BR" sz="1800" b="1" dirty="0" smtClean="0">
                <a:solidFill>
                  <a:schemeClr val="accent5">
                    <a:lumMod val="50000"/>
                  </a:schemeClr>
                </a:solidFill>
                <a:latin typeface="Montserrat" charset="0"/>
              </a:rPr>
              <a:t> e treinamento.</a:t>
            </a:r>
          </a:p>
          <a:p>
            <a:pPr algn="just"/>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CUSTOS FUNCIONAMENTO: consumo de água e energia, geração de resíduos, manutenção, reparo, substituição e outras despesas fixas.</a:t>
            </a:r>
          </a:p>
          <a:p>
            <a:pPr algn="just"/>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GESTÃO FINAL: desmontagem, retirada e custo de tratamento.</a:t>
            </a:r>
            <a:endParaRPr lang="pt-BR" sz="1800" dirty="0" smtClean="0">
              <a:solidFill>
                <a:schemeClr val="accent5">
                  <a:lumMod val="50000"/>
                </a:schemeClr>
              </a:solidFill>
              <a:latin typeface="Montserrat" charset="0"/>
            </a:endParaRPr>
          </a:p>
          <a:p>
            <a:pPr algn="just"/>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Objetivos do Processo Licitatório</a:t>
            </a:r>
            <a:endParaRPr lang="pt-BR" sz="2200" b="1" dirty="0">
              <a:solidFill>
                <a:schemeClr val="lt1"/>
              </a:solidFill>
              <a:latin typeface="Montserrat"/>
              <a:ea typeface="Montserrat"/>
              <a:cs typeface="Montserrat"/>
              <a:sym typeface="Montserrat"/>
            </a:endParaRPr>
          </a:p>
        </p:txBody>
      </p:sp>
      <p:pic>
        <p:nvPicPr>
          <p:cNvPr id="5" name="Imagem 4" descr="Capturar45.PNG"/>
          <p:cNvPicPr>
            <a:picLocks noChangeAspect="1"/>
          </p:cNvPicPr>
          <p:nvPr/>
        </p:nvPicPr>
        <p:blipFill>
          <a:blip r:embed="rId4"/>
          <a:stretch>
            <a:fillRect/>
          </a:stretch>
        </p:blipFill>
        <p:spPr>
          <a:xfrm>
            <a:off x="914138" y="1031131"/>
            <a:ext cx="7271207" cy="314430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Objetivos do Processo Licitatório</a:t>
            </a:r>
            <a:endParaRPr lang="pt-BR" sz="2200" b="1" dirty="0">
              <a:solidFill>
                <a:schemeClr val="lt1"/>
              </a:solidFill>
              <a:latin typeface="Montserrat"/>
              <a:ea typeface="Montserrat"/>
              <a:cs typeface="Montserrat"/>
              <a:sym typeface="Montserrat"/>
            </a:endParaRPr>
          </a:p>
        </p:txBody>
      </p:sp>
      <p:sp>
        <p:nvSpPr>
          <p:cNvPr id="4" name="Google Shape;64;p14"/>
          <p:cNvSpPr txBox="1"/>
          <p:nvPr/>
        </p:nvSpPr>
        <p:spPr>
          <a:xfrm>
            <a:off x="567446" y="1150110"/>
            <a:ext cx="7973439" cy="2954625"/>
          </a:xfrm>
          <a:prstGeom prst="rect">
            <a:avLst/>
          </a:prstGeom>
          <a:solidFill>
            <a:schemeClr val="bg1"/>
          </a:solidFill>
          <a:ln w="28575">
            <a:solidFill>
              <a:schemeClr val="accent4">
                <a:lumMod val="75000"/>
              </a:schemeClr>
            </a:solidFill>
          </a:ln>
        </p:spPr>
        <p:txBody>
          <a:bodyPr spcFirstLastPara="1" wrap="square" lIns="91425" tIns="91425" rIns="91425" bIns="91425" anchor="t" anchorCtr="0">
            <a:spAutoFit/>
          </a:bodyPr>
          <a:lstStyle/>
          <a:p>
            <a:pPr algn="just">
              <a:lnSpc>
                <a:spcPct val="150000"/>
              </a:lnSpc>
            </a:pPr>
            <a:r>
              <a:rPr lang="pt-BR" sz="1200" dirty="0" smtClean="0">
                <a:solidFill>
                  <a:schemeClr val="accent5">
                    <a:lumMod val="50000"/>
                  </a:schemeClr>
                </a:solidFill>
                <a:latin typeface="Montserrat" charset="0"/>
              </a:rPr>
              <a:t>...“não se faz a licitação que se quer, mas aquela indicada na lei como mais favorável ao interesse da sociedade, e que, a teor do ordenamento vigente, só pode ser a que propicie sustentabilidade também no serviço público, cabendo à </a:t>
            </a:r>
            <a:r>
              <a:rPr lang="pt-BR" sz="1200" b="1" dirty="0" smtClean="0">
                <a:solidFill>
                  <a:schemeClr val="accent5">
                    <a:lumMod val="50000"/>
                  </a:schemeClr>
                </a:solidFill>
                <a:latin typeface="Montserrat" charset="0"/>
              </a:rPr>
              <a:t>autoridade gestora estimar os </a:t>
            </a:r>
            <a:r>
              <a:rPr lang="pt-BR" sz="1200" b="1" u="sng" dirty="0" smtClean="0">
                <a:solidFill>
                  <a:schemeClr val="accent5">
                    <a:lumMod val="50000"/>
                  </a:schemeClr>
                </a:solidFill>
                <a:latin typeface="Montserrat" charset="0"/>
              </a:rPr>
              <a:t>custos direto e indireto</a:t>
            </a:r>
            <a:r>
              <a:rPr lang="pt-BR" sz="1200" b="1" dirty="0" smtClean="0">
                <a:solidFill>
                  <a:schemeClr val="accent5">
                    <a:lumMod val="50000"/>
                  </a:schemeClr>
                </a:solidFill>
                <a:latin typeface="Montserrat" charset="0"/>
              </a:rPr>
              <a:t> do bem ou atividade objeto do contrato; levar em consideração, por exemplo, a poluição ambiental por ele gerada; o consumo de energia por ele demandado; a despesa com a manutenção; a matéria prima por ele incorporada na linha de produção, que não deve ser perigosa ou nociva à saúde; os resíduos poluentes por ele gerados no decorrer de sua vida útil e no seu descarte; que não se utilize de mão de obra informal, escrava, infantil ou condições de trabalho legalmente indesejáveis; se incorpora tecnologia que reduz impacto ambiental</a:t>
            </a:r>
            <a:r>
              <a:rPr lang="pt-BR" sz="1200" dirty="0" smtClean="0">
                <a:solidFill>
                  <a:schemeClr val="accent5">
                    <a:lumMod val="50000"/>
                  </a:schemeClr>
                </a:solidFill>
                <a:latin typeface="Montserrat" charset="0"/>
              </a:rPr>
              <a:t> etc.” ... </a:t>
            </a:r>
            <a:r>
              <a:rPr lang="pt-BR" sz="1200" b="1" dirty="0" smtClean="0">
                <a:solidFill>
                  <a:schemeClr val="accent5">
                    <a:lumMod val="50000"/>
                  </a:schemeClr>
                </a:solidFill>
                <a:latin typeface="Montserrat" charset="0"/>
              </a:rPr>
              <a:t>(TCE/MG, Denúncia nº 924201, Rel. Cons. Hamilton Coelho, j. em 21.06.2016.)</a:t>
            </a:r>
            <a:endParaRPr lang="pt-BR" sz="1200" b="1" dirty="0">
              <a:solidFill>
                <a:schemeClr val="accent5">
                  <a:lumMod val="50000"/>
                </a:schemeClr>
              </a:solidFill>
              <a:latin typeface="Montserrat" charset="0"/>
            </a:endParaRPr>
          </a:p>
        </p:txBody>
      </p:sp>
      <p:pic>
        <p:nvPicPr>
          <p:cNvPr id="5" name="Imagem 4" descr="kisspng-government-procurement-logo-computer-icons-product-caema-5be505a22bc0d1.7122949815417358421792.png"/>
          <p:cNvPicPr>
            <a:picLocks noChangeAspect="1"/>
          </p:cNvPicPr>
          <p:nvPr/>
        </p:nvPicPr>
        <p:blipFill>
          <a:blip r:embed="rId4">
            <a:duotone>
              <a:prstClr val="black"/>
              <a:schemeClr val="accent4">
                <a:tint val="45000"/>
                <a:satMod val="400000"/>
              </a:schemeClr>
            </a:duotone>
          </a:blip>
          <a:srcRect b="21692"/>
          <a:stretch>
            <a:fillRect/>
          </a:stretch>
        </p:blipFill>
        <p:spPr>
          <a:xfrm>
            <a:off x="182319" y="337225"/>
            <a:ext cx="660745" cy="70039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Objetivos do Processo Licitatório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528536" y="1161931"/>
            <a:ext cx="8356060" cy="1477328"/>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Art.11, O processo licitatório tem por objetivos:</a:t>
            </a:r>
          </a:p>
          <a:p>
            <a:pPr algn="just"/>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II - assegurar </a:t>
            </a:r>
            <a:r>
              <a:rPr lang="pt-BR" sz="1800" b="1" u="sng" dirty="0" smtClean="0">
                <a:solidFill>
                  <a:schemeClr val="accent5">
                    <a:lumMod val="50000"/>
                  </a:schemeClr>
                </a:solidFill>
                <a:latin typeface="Montserrat" charset="0"/>
              </a:rPr>
              <a:t>tratamento isonômico</a:t>
            </a:r>
            <a:r>
              <a:rPr lang="pt-BR" sz="1800" b="1" dirty="0" smtClean="0">
                <a:solidFill>
                  <a:schemeClr val="accent5">
                    <a:lumMod val="50000"/>
                  </a:schemeClr>
                </a:solidFill>
                <a:latin typeface="Montserrat" charset="0"/>
              </a:rPr>
              <a:t> entre os licitantes, bem como a </a:t>
            </a:r>
            <a:r>
              <a:rPr lang="pt-BR" sz="1800" b="1" u="sng" dirty="0" smtClean="0">
                <a:solidFill>
                  <a:schemeClr val="accent5">
                    <a:lumMod val="50000"/>
                  </a:schemeClr>
                </a:solidFill>
                <a:latin typeface="Montserrat" charset="0"/>
              </a:rPr>
              <a:t>justa competição</a:t>
            </a:r>
            <a:r>
              <a:rPr lang="pt-BR" sz="1800" b="1" dirty="0" smtClean="0">
                <a:solidFill>
                  <a:schemeClr val="accent5">
                    <a:lumMod val="50000"/>
                  </a:schemeClr>
                </a:solidFill>
                <a:latin typeface="Montserrat" charset="0"/>
              </a:rPr>
              <a:t>;</a:t>
            </a:r>
          </a:p>
          <a:p>
            <a:pPr algn="just"/>
            <a:endParaRPr lang="pt-BR" sz="1800" b="1" dirty="0" smtClean="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Objetivos do Processo Licitatório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89625" y="1187871"/>
            <a:ext cx="8356060" cy="1477328"/>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Art.11, O processo licitatório tem por objetivos:</a:t>
            </a:r>
          </a:p>
          <a:p>
            <a:pPr algn="just"/>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III - evitar contratações com </a:t>
            </a:r>
            <a:r>
              <a:rPr lang="pt-BR" sz="1800" b="1" u="sng" dirty="0" err="1" smtClean="0">
                <a:solidFill>
                  <a:schemeClr val="accent5">
                    <a:lumMod val="50000"/>
                  </a:schemeClr>
                </a:solidFill>
                <a:latin typeface="Montserrat" charset="0"/>
              </a:rPr>
              <a:t>sobrepreço</a:t>
            </a:r>
            <a:r>
              <a:rPr lang="pt-BR" sz="1800" b="1" dirty="0" smtClean="0">
                <a:solidFill>
                  <a:schemeClr val="accent5">
                    <a:lumMod val="50000"/>
                  </a:schemeClr>
                </a:solidFill>
                <a:latin typeface="Montserrat" charset="0"/>
              </a:rPr>
              <a:t> ou com </a:t>
            </a:r>
            <a:r>
              <a:rPr lang="pt-BR" sz="1800" b="1" u="sng" dirty="0" smtClean="0">
                <a:solidFill>
                  <a:schemeClr val="accent5">
                    <a:lumMod val="50000"/>
                  </a:schemeClr>
                </a:solidFill>
                <a:latin typeface="Montserrat" charset="0"/>
              </a:rPr>
              <a:t>preços manifestamente </a:t>
            </a:r>
            <a:r>
              <a:rPr lang="pt-BR" sz="1800" b="1" u="sng" dirty="0" err="1" smtClean="0">
                <a:solidFill>
                  <a:schemeClr val="accent5">
                    <a:lumMod val="50000"/>
                  </a:schemeClr>
                </a:solidFill>
                <a:latin typeface="Montserrat" charset="0"/>
              </a:rPr>
              <a:t>inexequíveis</a:t>
            </a:r>
            <a:r>
              <a:rPr lang="pt-BR" sz="1800" b="1" dirty="0" smtClean="0">
                <a:solidFill>
                  <a:schemeClr val="accent5">
                    <a:lumMod val="50000"/>
                  </a:schemeClr>
                </a:solidFill>
                <a:latin typeface="Montserrat" charset="0"/>
              </a:rPr>
              <a:t> e </a:t>
            </a:r>
            <a:r>
              <a:rPr lang="pt-BR" sz="1800" b="1" u="sng" dirty="0" smtClean="0">
                <a:solidFill>
                  <a:schemeClr val="accent5">
                    <a:lumMod val="50000"/>
                  </a:schemeClr>
                </a:solidFill>
                <a:latin typeface="Montserrat" charset="0"/>
              </a:rPr>
              <a:t>superfaturamento</a:t>
            </a:r>
            <a:r>
              <a:rPr lang="pt-BR" sz="1800" b="1" dirty="0" smtClean="0">
                <a:solidFill>
                  <a:schemeClr val="accent5">
                    <a:lumMod val="50000"/>
                  </a:schemeClr>
                </a:solidFill>
                <a:latin typeface="Montserrat" charset="0"/>
              </a:rPr>
              <a:t> na execução dos contratos;</a:t>
            </a:r>
            <a:endParaRPr lang="pt-BR" sz="1800" dirty="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Objetivos do Processo Licitatório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356060" cy="2308324"/>
          </a:xfrm>
          <a:prstGeom prst="rect">
            <a:avLst/>
          </a:prstGeom>
        </p:spPr>
        <p:txBody>
          <a:bodyPr wrap="square">
            <a:spAutoFit/>
          </a:bodyPr>
          <a:lstStyle/>
          <a:p>
            <a:pPr algn="just"/>
            <a:r>
              <a:rPr lang="pt-BR" sz="1800" b="1" u="sng" dirty="0" smtClean="0">
                <a:solidFill>
                  <a:schemeClr val="accent5">
                    <a:lumMod val="50000"/>
                  </a:schemeClr>
                </a:solidFill>
                <a:latin typeface="Montserrat" charset="0"/>
              </a:rPr>
              <a:t>SOBREPREÇO </a:t>
            </a:r>
            <a:r>
              <a:rPr lang="pt-BR" sz="1800" b="1" dirty="0" smtClean="0">
                <a:solidFill>
                  <a:schemeClr val="accent5">
                    <a:lumMod val="50000"/>
                  </a:schemeClr>
                </a:solidFill>
                <a:latin typeface="Montserrat" charset="0"/>
              </a:rPr>
              <a:t>(Art.6º, </a:t>
            </a:r>
            <a:r>
              <a:rPr lang="pt-BR" sz="1800" b="1" dirty="0" smtClean="0">
                <a:solidFill>
                  <a:schemeClr val="accent5">
                    <a:lumMod val="50000"/>
                  </a:schemeClr>
                </a:solidFill>
              </a:rPr>
              <a:t>LVI</a:t>
            </a:r>
            <a:r>
              <a:rPr lang="pt-BR" sz="1800" b="1" dirty="0" smtClean="0">
                <a:solidFill>
                  <a:schemeClr val="accent5">
                    <a:lumMod val="50000"/>
                  </a:schemeClr>
                </a:solidFill>
              </a:rPr>
              <a:t>)</a:t>
            </a:r>
            <a:r>
              <a:rPr lang="pt-BR" sz="1800" b="1" dirty="0" smtClean="0">
                <a:solidFill>
                  <a:schemeClr val="accent5">
                    <a:lumMod val="50000"/>
                  </a:schemeClr>
                </a:solidFill>
                <a:latin typeface="Montserrat" charset="0"/>
              </a:rPr>
              <a:t>:</a:t>
            </a:r>
            <a:endParaRPr lang="pt-BR" sz="1800" b="1" dirty="0" smtClean="0">
              <a:solidFill>
                <a:schemeClr val="accent5">
                  <a:lumMod val="50000"/>
                </a:schemeClr>
              </a:solidFill>
              <a:latin typeface="Montserrat" charset="0"/>
            </a:endParaRPr>
          </a:p>
          <a:p>
            <a:pPr algn="just"/>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Preço orçado para licitação ou contratado em valor expressivamente superior aos preços referenciais de mercado, seja de apenas 1 (um) item, se a licitação ou a contratação for por preços unitários de serviço, seja do valor global do objeto, se a licitação ou a contratação for por tarefa, empreitada por preço global ou empreitada integral, semi-integrada ou </a:t>
            </a:r>
            <a:r>
              <a:rPr lang="pt-BR" sz="1800" b="1" dirty="0" smtClean="0">
                <a:solidFill>
                  <a:schemeClr val="accent5">
                    <a:lumMod val="50000"/>
                  </a:schemeClr>
                </a:solidFill>
                <a:latin typeface="Montserrat" charset="0"/>
              </a:rPr>
              <a:t>integrada. </a:t>
            </a:r>
            <a:endParaRPr lang="pt-BR" sz="1800" b="1"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Objetivos do Processo Licitatório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356060" cy="3693319"/>
          </a:xfrm>
          <a:prstGeom prst="rect">
            <a:avLst/>
          </a:prstGeom>
        </p:spPr>
        <p:txBody>
          <a:bodyPr wrap="square">
            <a:spAutoFit/>
          </a:bodyPr>
          <a:lstStyle/>
          <a:p>
            <a:pPr algn="just"/>
            <a:r>
              <a:rPr lang="pt-BR" sz="1800" b="1" u="sng" dirty="0" smtClean="0">
                <a:solidFill>
                  <a:schemeClr val="accent5">
                    <a:lumMod val="50000"/>
                  </a:schemeClr>
                </a:solidFill>
                <a:latin typeface="Montserrat" charset="0"/>
              </a:rPr>
              <a:t>SUPERFATURAMENTO </a:t>
            </a:r>
            <a:r>
              <a:rPr lang="pt-BR" sz="1800" b="1" dirty="0" smtClean="0">
                <a:solidFill>
                  <a:schemeClr val="accent5">
                    <a:lumMod val="50000"/>
                  </a:schemeClr>
                </a:solidFill>
                <a:latin typeface="Montserrat" charset="0"/>
              </a:rPr>
              <a:t>(Art.6º, </a:t>
            </a:r>
            <a:r>
              <a:rPr lang="pt-BR" sz="1800" b="1" dirty="0" smtClean="0">
                <a:solidFill>
                  <a:schemeClr val="accent5">
                    <a:lumMod val="50000"/>
                  </a:schemeClr>
                </a:solidFill>
              </a:rPr>
              <a:t>LVII</a:t>
            </a:r>
            <a:r>
              <a:rPr lang="pt-BR" sz="1800" b="1" dirty="0" smtClean="0">
                <a:solidFill>
                  <a:schemeClr val="accent5">
                    <a:lumMod val="50000"/>
                  </a:schemeClr>
                </a:solidFill>
              </a:rPr>
              <a:t>) </a:t>
            </a:r>
            <a:r>
              <a:rPr lang="pt-BR" sz="1800" b="1" dirty="0" smtClean="0">
                <a:solidFill>
                  <a:schemeClr val="accent5">
                    <a:lumMod val="50000"/>
                  </a:schemeClr>
                </a:solidFill>
                <a:latin typeface="Montserrat" charset="0"/>
              </a:rPr>
              <a:t>:</a:t>
            </a:r>
            <a:endParaRPr lang="pt-BR" sz="1800" b="1" dirty="0" smtClean="0">
              <a:solidFill>
                <a:schemeClr val="accent5">
                  <a:lumMod val="50000"/>
                </a:schemeClr>
              </a:solidFill>
              <a:latin typeface="Montserrat" charset="0"/>
            </a:endParaRPr>
          </a:p>
          <a:p>
            <a:pPr algn="just"/>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Dano provocado ao patrimônio da Administração, caracterizado, entre outras situações, por:</a:t>
            </a:r>
          </a:p>
          <a:p>
            <a:pPr algn="just"/>
            <a:endParaRPr lang="pt-BR" sz="1800" b="1" dirty="0" smtClean="0">
              <a:solidFill>
                <a:schemeClr val="accent5">
                  <a:lumMod val="50000"/>
                </a:schemeClr>
              </a:solidFill>
              <a:latin typeface="Montserrat" charset="0"/>
            </a:endParaRPr>
          </a:p>
          <a:p>
            <a:pPr algn="just"/>
            <a:r>
              <a:rPr lang="pt-BR" b="1" dirty="0" smtClean="0">
                <a:solidFill>
                  <a:schemeClr val="accent5">
                    <a:lumMod val="50000"/>
                  </a:schemeClr>
                </a:solidFill>
                <a:latin typeface="Montserrat" charset="0"/>
              </a:rPr>
              <a:t>a) medição de quantidades superiores às efetivamente executadas ou fornecidas;</a:t>
            </a:r>
            <a:endParaRPr lang="pt-BR" dirty="0" smtClean="0">
              <a:solidFill>
                <a:schemeClr val="accent5">
                  <a:lumMod val="50000"/>
                </a:schemeClr>
              </a:solidFill>
              <a:latin typeface="Montserrat" charset="0"/>
            </a:endParaRPr>
          </a:p>
          <a:p>
            <a:pPr algn="just"/>
            <a:r>
              <a:rPr lang="pt-BR" b="1" dirty="0" smtClean="0">
                <a:solidFill>
                  <a:schemeClr val="accent5">
                    <a:lumMod val="50000"/>
                  </a:schemeClr>
                </a:solidFill>
                <a:latin typeface="Montserrat" charset="0"/>
              </a:rPr>
              <a:t>b) deficiência na execução de obras e de serviços de engenharia que resulte em diminuição da sua qualidade, vida útil ou segurança;</a:t>
            </a:r>
            <a:endParaRPr lang="pt-BR" dirty="0" smtClean="0">
              <a:solidFill>
                <a:schemeClr val="accent5">
                  <a:lumMod val="50000"/>
                </a:schemeClr>
              </a:solidFill>
              <a:latin typeface="Montserrat" charset="0"/>
            </a:endParaRPr>
          </a:p>
          <a:p>
            <a:pPr algn="just"/>
            <a:r>
              <a:rPr lang="pt-BR" b="1" dirty="0" smtClean="0">
                <a:solidFill>
                  <a:schemeClr val="accent5">
                    <a:lumMod val="50000"/>
                  </a:schemeClr>
                </a:solidFill>
                <a:latin typeface="Montserrat" charset="0"/>
              </a:rPr>
              <a:t>c) alterações no orçamento de obras e de serviços de engenharia que causem desequilíbrio econômico-financeiro do contrato em favor do contratado;</a:t>
            </a:r>
            <a:endParaRPr lang="pt-BR" dirty="0" smtClean="0">
              <a:solidFill>
                <a:schemeClr val="accent5">
                  <a:lumMod val="50000"/>
                </a:schemeClr>
              </a:solidFill>
              <a:latin typeface="Montserrat" charset="0"/>
            </a:endParaRPr>
          </a:p>
          <a:p>
            <a:pPr algn="just"/>
            <a:r>
              <a:rPr lang="pt-BR" b="1" dirty="0" smtClean="0">
                <a:solidFill>
                  <a:schemeClr val="accent5">
                    <a:lumMod val="50000"/>
                  </a:schemeClr>
                </a:solidFill>
                <a:latin typeface="Montserrat" charset="0"/>
              </a:rPr>
              <a:t>d) outras alterações de cláusulas financeiras que gerem recebimentos contratuais antecipados, distorção do cronograma físico-financeiro, prorrogação injustificada do prazo contratual com custos adicionais para a Administração ou reajuste irregular de preços;</a:t>
            </a:r>
            <a:endParaRPr lang="pt-BR" dirty="0" smtClean="0">
              <a:solidFill>
                <a:schemeClr val="accent5">
                  <a:lumMod val="50000"/>
                </a:schemeClr>
              </a:solidFill>
              <a:latin typeface="Montserrat" charset="0"/>
            </a:endParaRPr>
          </a:p>
          <a:p>
            <a:pPr algn="just"/>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Objetivos do Processo Licitatório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805250"/>
            <a:ext cx="8356060" cy="4124206"/>
          </a:xfrm>
          <a:prstGeom prst="rect">
            <a:avLst/>
          </a:prstGeom>
        </p:spPr>
        <p:txBody>
          <a:bodyPr wrap="square">
            <a:spAutoFit/>
          </a:bodyPr>
          <a:lstStyle/>
          <a:p>
            <a:pPr algn="just"/>
            <a:r>
              <a:rPr lang="pt-BR" sz="1800" b="1" u="sng" dirty="0" smtClean="0">
                <a:solidFill>
                  <a:schemeClr val="accent5">
                    <a:lumMod val="50000"/>
                  </a:schemeClr>
                </a:solidFill>
                <a:latin typeface="Montserrat" charset="0"/>
              </a:rPr>
              <a:t>INEXEQUIBILIDADE DA PROPOSTA:</a:t>
            </a:r>
          </a:p>
          <a:p>
            <a:pPr algn="just"/>
            <a:r>
              <a:rPr lang="pt-BR" b="1" dirty="0" smtClean="0">
                <a:solidFill>
                  <a:schemeClr val="accent5">
                    <a:lumMod val="50000"/>
                  </a:schemeClr>
                </a:solidFill>
                <a:latin typeface="Montserrat" charset="0"/>
              </a:rPr>
              <a:t>INSTRUÇÃO NORMATIVA SEGES/ME Nº 73, DE 30 DE SETEMBRO DE 2022</a:t>
            </a:r>
          </a:p>
          <a:p>
            <a:pPr algn="just"/>
            <a:endParaRPr lang="pt-BR" b="1"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Art. 33. - Obras e serviços de engenharia: valores forem inferiores a 75% do valor orçado pela Administração.</a:t>
            </a:r>
          </a:p>
          <a:p>
            <a:pPr lvl="1" algn="just"/>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Art. 34. - Bens e serviços em geral: valores inferiores a 50% do valor orçado pela Administração.</a:t>
            </a:r>
          </a:p>
          <a:p>
            <a:pPr lvl="1" algn="just"/>
            <a:endParaRPr lang="pt-BR"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Parágrafo único. Após diligência do agente de contratação ou da comissão de contratação, quando o substituir, que comprove:</a:t>
            </a:r>
            <a:endParaRPr lang="pt-BR" sz="1800" dirty="0" smtClean="0">
              <a:solidFill>
                <a:schemeClr val="accent5">
                  <a:lumMod val="50000"/>
                </a:schemeClr>
              </a:solidFill>
              <a:latin typeface="Montserrat" charset="0"/>
            </a:endParaRPr>
          </a:p>
          <a:p>
            <a:pPr lvl="2" algn="just"/>
            <a:r>
              <a:rPr lang="pt-BR" sz="1800" b="1" dirty="0" smtClean="0">
                <a:solidFill>
                  <a:schemeClr val="accent5">
                    <a:lumMod val="50000"/>
                  </a:schemeClr>
                </a:solidFill>
                <a:latin typeface="Montserrat" charset="0"/>
              </a:rPr>
              <a:t>I - que o custo do licitante ultrapassa o valor da proposta; e</a:t>
            </a:r>
            <a:endParaRPr lang="pt-BR" sz="1800" dirty="0" smtClean="0">
              <a:solidFill>
                <a:schemeClr val="accent5">
                  <a:lumMod val="50000"/>
                </a:schemeClr>
              </a:solidFill>
              <a:latin typeface="Montserrat" charset="0"/>
            </a:endParaRPr>
          </a:p>
          <a:p>
            <a:pPr lvl="2" algn="just"/>
            <a:r>
              <a:rPr lang="pt-BR" sz="1800" b="1" dirty="0" smtClean="0">
                <a:solidFill>
                  <a:schemeClr val="accent5">
                    <a:lumMod val="50000"/>
                  </a:schemeClr>
                </a:solidFill>
                <a:latin typeface="Montserrat" charset="0"/>
              </a:rPr>
              <a:t>II - inexistirem custos de oportunidade capazes de justificar o vulto da oferta.</a:t>
            </a:r>
            <a:endParaRPr lang="pt-BR" sz="1800" dirty="0" smtClean="0">
              <a:solidFill>
                <a:schemeClr val="accent5">
                  <a:lumMod val="50000"/>
                </a:schemeClr>
              </a:solidFill>
              <a:latin typeface="Montserrat" charset="0"/>
            </a:endParaRPr>
          </a:p>
          <a:p>
            <a:pPr algn="just"/>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Objetivos do Processo Licitatório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70170" y="1200842"/>
            <a:ext cx="8356060" cy="267765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pt-BR" sz="1200" dirty="0" smtClean="0">
                <a:solidFill>
                  <a:schemeClr val="accent5">
                    <a:lumMod val="50000"/>
                  </a:schemeClr>
                </a:solidFill>
                <a:latin typeface="Montserrat" charset="0"/>
              </a:rPr>
              <a:t>O TCU julgou sobre a caracterização de </a:t>
            </a:r>
            <a:r>
              <a:rPr lang="pt-BR" sz="1200" b="1" dirty="0" smtClean="0">
                <a:solidFill>
                  <a:schemeClr val="accent5">
                    <a:lumMod val="50000"/>
                  </a:schemeClr>
                </a:solidFill>
                <a:latin typeface="Montserrat" charset="0"/>
              </a:rPr>
              <a:t>erro grosseiro diante da ocorrência de superfaturamento na execução de obras de pavimentação </a:t>
            </a:r>
            <a:r>
              <a:rPr lang="pt-BR" sz="1200" b="1" dirty="0" err="1" smtClean="0">
                <a:solidFill>
                  <a:schemeClr val="accent5">
                    <a:lumMod val="50000"/>
                  </a:schemeClr>
                </a:solidFill>
                <a:latin typeface="Montserrat" charset="0"/>
              </a:rPr>
              <a:t>asfáltica</a:t>
            </a:r>
            <a:r>
              <a:rPr lang="pt-BR" sz="1200" dirty="0" smtClean="0">
                <a:solidFill>
                  <a:schemeClr val="accent5">
                    <a:lumMod val="50000"/>
                  </a:schemeClr>
                </a:solidFill>
                <a:latin typeface="Montserrat" charset="0"/>
              </a:rPr>
              <a:t>. Segundo o julgador, sobre as determinações do art. 28 do Decreto-Lei nº 4.657/42, a Corte de Contas “tem entendimento firmado no sentido de que a grave inobservância do dever de cuidado configura erro grosseiro”. Ainda, conforme Acórdão nº 3.327/2019, da 1ª Câmara, “para fins de responsabilização perante o TCU, considera-se erro grosseiro aquele que pode ser percebido por pessoa com diligência abaixo do normal ou que pode ser evitado por pessoa com nível de atenção aquém do ordinário, </a:t>
            </a:r>
            <a:r>
              <a:rPr lang="pt-BR" sz="1200" b="1" dirty="0" smtClean="0">
                <a:solidFill>
                  <a:schemeClr val="accent5">
                    <a:lumMod val="50000"/>
                  </a:schemeClr>
                </a:solidFill>
                <a:latin typeface="Montserrat" charset="0"/>
              </a:rPr>
              <a:t>decorrente de grave inobservância de dever de cuidado</a:t>
            </a:r>
            <a:r>
              <a:rPr lang="pt-BR" sz="1200" dirty="0" smtClean="0">
                <a:solidFill>
                  <a:schemeClr val="accent5">
                    <a:lumMod val="50000"/>
                  </a:schemeClr>
                </a:solidFill>
                <a:latin typeface="Montserrat" charset="0"/>
              </a:rPr>
              <a:t>”. Nesse sentido, apontou que “</a:t>
            </a:r>
            <a:r>
              <a:rPr lang="pt-BR" sz="1200" b="1" dirty="0" smtClean="0">
                <a:solidFill>
                  <a:schemeClr val="accent5">
                    <a:lumMod val="50000"/>
                  </a:schemeClr>
                </a:solidFill>
                <a:latin typeface="Montserrat" charset="0"/>
              </a:rPr>
              <a:t>cabia aos responsáveis, ao fazer o ateste das medições, conferir se os serviços executados estavam em estrita conformidade com os documentos que assinaram, uma vez que estes foram utilizados como lastro para autorizar respectivos pagamentos. Ao deixar de cumprir com suas próprias atribuições, contribuíram com culpa grave para o superfaturamento identificado</a:t>
            </a:r>
            <a:r>
              <a:rPr lang="pt-BR" sz="1200" dirty="0" smtClean="0">
                <a:solidFill>
                  <a:schemeClr val="accent5">
                    <a:lumMod val="50000"/>
                  </a:schemeClr>
                </a:solidFill>
                <a:latin typeface="Montserrat" charset="0"/>
              </a:rPr>
              <a:t>”. Diante da caracterização de erro grosseiro pela ocorrência de medições em quantidades a maior do que as efetivamente executadas, o tribunal julgou irregulares as contas dos responsáveis. </a:t>
            </a:r>
            <a:r>
              <a:rPr lang="pt-BR" sz="1200" b="1" dirty="0" smtClean="0">
                <a:solidFill>
                  <a:schemeClr val="accent5">
                    <a:lumMod val="50000"/>
                  </a:schemeClr>
                </a:solidFill>
                <a:latin typeface="Montserrat" charset="0"/>
              </a:rPr>
              <a:t>(</a:t>
            </a:r>
            <a:r>
              <a:rPr lang="pt-BR" sz="1200" b="1" dirty="0" smtClean="0">
                <a:solidFill>
                  <a:schemeClr val="accent5">
                    <a:lumMod val="50000"/>
                  </a:schemeClr>
                </a:solidFill>
                <a:latin typeface="Montserrat" charset="0"/>
              </a:rPr>
              <a:t>TCU, Acórdão nº 3.768/2022, da 2ª Câmara, j. em 26.07.2022.)</a:t>
            </a:r>
          </a:p>
        </p:txBody>
      </p:sp>
      <p:pic>
        <p:nvPicPr>
          <p:cNvPr id="5" name="Imagem 4" descr="kisspng-government-procurement-logo-computer-icons-product-caema-5be505a22bc0d1.7122949815417358421792.png"/>
          <p:cNvPicPr>
            <a:picLocks noChangeAspect="1"/>
          </p:cNvPicPr>
          <p:nvPr/>
        </p:nvPicPr>
        <p:blipFill>
          <a:blip r:embed="rId4">
            <a:duotone>
              <a:prstClr val="black"/>
              <a:schemeClr val="accent4">
                <a:tint val="45000"/>
                <a:satMod val="400000"/>
              </a:schemeClr>
            </a:duotone>
          </a:blip>
          <a:srcRect b="21692"/>
          <a:stretch>
            <a:fillRect/>
          </a:stretch>
        </p:blipFill>
        <p:spPr>
          <a:xfrm>
            <a:off x="182319" y="337225"/>
            <a:ext cx="660745" cy="70039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Planejamento das Contratações</a:t>
            </a:r>
            <a:endParaRPr lang="pt-BR" sz="2200" b="1" dirty="0">
              <a:solidFill>
                <a:schemeClr val="lt1"/>
              </a:solidFill>
              <a:latin typeface="Montserrat"/>
              <a:ea typeface="Montserrat"/>
              <a:cs typeface="Montserrat"/>
              <a:sym typeface="Montserrat"/>
            </a:endParaRPr>
          </a:p>
        </p:txBody>
      </p:sp>
      <p:sp>
        <p:nvSpPr>
          <p:cNvPr id="12" name="CaixaDeTexto 11"/>
          <p:cNvSpPr txBox="1"/>
          <p:nvPr/>
        </p:nvSpPr>
        <p:spPr>
          <a:xfrm>
            <a:off x="4922196" y="4507149"/>
            <a:ext cx="4221804" cy="184666"/>
          </a:xfrm>
          <a:prstGeom prst="rect">
            <a:avLst/>
          </a:prstGeom>
          <a:noFill/>
        </p:spPr>
        <p:txBody>
          <a:bodyPr wrap="square" rtlCol="0">
            <a:spAutoFit/>
          </a:bodyPr>
          <a:lstStyle/>
          <a:p>
            <a:r>
              <a:rPr lang="pt-BR" sz="600" dirty="0" smtClean="0">
                <a:solidFill>
                  <a:schemeClr val="bg2">
                    <a:lumMod val="60000"/>
                    <a:lumOff val="40000"/>
                  </a:schemeClr>
                </a:solidFill>
              </a:rPr>
              <a:t>Fonte: https://guiadafarmacia.com.br/laboratorio-cria-remedio-com-resultado-semelhante-ao-da-cirurgia-bariatrica/</a:t>
            </a:r>
            <a:endParaRPr lang="pt-BR" sz="600" dirty="0">
              <a:solidFill>
                <a:schemeClr val="bg2">
                  <a:lumMod val="60000"/>
                  <a:lumOff val="40000"/>
                </a:schemeClr>
              </a:solidFill>
            </a:endParaRPr>
          </a:p>
        </p:txBody>
      </p:sp>
      <p:sp>
        <p:nvSpPr>
          <p:cNvPr id="13" name="Google Shape;64;p14"/>
          <p:cNvSpPr txBox="1"/>
          <p:nvPr/>
        </p:nvSpPr>
        <p:spPr>
          <a:xfrm>
            <a:off x="1728280" y="11436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accent5">
                    <a:lumMod val="50000"/>
                  </a:schemeClr>
                </a:solidFill>
                <a:latin typeface="Montserrat"/>
                <a:ea typeface="Montserrat"/>
                <a:cs typeface="Montserrat"/>
                <a:sym typeface="Montserrat"/>
              </a:rPr>
              <a:t>Como iremos </a:t>
            </a:r>
            <a:r>
              <a:rPr lang="pt-BR" sz="2200" b="1" dirty="0" smtClean="0">
                <a:solidFill>
                  <a:schemeClr val="accent5">
                    <a:lumMod val="50000"/>
                  </a:schemeClr>
                </a:solidFill>
                <a:latin typeface="Montserrat"/>
                <a:ea typeface="Montserrat"/>
                <a:cs typeface="Montserrat"/>
                <a:sym typeface="Montserrat"/>
              </a:rPr>
              <a:t>implementar </a:t>
            </a:r>
            <a:r>
              <a:rPr lang="pt-BR" sz="2200" b="1" dirty="0" smtClean="0">
                <a:solidFill>
                  <a:schemeClr val="accent5">
                    <a:lumMod val="50000"/>
                  </a:schemeClr>
                </a:solidFill>
                <a:latin typeface="Montserrat"/>
                <a:ea typeface="Montserrat"/>
                <a:cs typeface="Montserrat"/>
                <a:sym typeface="Montserrat"/>
              </a:rPr>
              <a:t>a NLLC?</a:t>
            </a:r>
            <a:endParaRPr lang="pt-BR" sz="2200" b="1" dirty="0">
              <a:solidFill>
                <a:schemeClr val="accent5">
                  <a:lumMod val="50000"/>
                </a:schemeClr>
              </a:solidFill>
              <a:latin typeface="Montserrat"/>
              <a:ea typeface="Montserrat"/>
              <a:cs typeface="Montserrat"/>
              <a:sym typeface="Montserrat"/>
            </a:endParaRPr>
          </a:p>
        </p:txBody>
      </p:sp>
      <p:pic>
        <p:nvPicPr>
          <p:cNvPr id="17" name="Imagem 16" descr="2-CAMINHOS.jpg"/>
          <p:cNvPicPr>
            <a:picLocks noChangeAspect="1"/>
          </p:cNvPicPr>
          <p:nvPr/>
        </p:nvPicPr>
        <p:blipFill>
          <a:blip r:embed="rId4"/>
          <a:srcRect l="1489" t="28621" r="2340" b="17163"/>
          <a:stretch>
            <a:fillRect/>
          </a:stretch>
        </p:blipFill>
        <p:spPr>
          <a:xfrm>
            <a:off x="1264595" y="1699098"/>
            <a:ext cx="6595354" cy="278859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Objetivos do Processo Licitatório</a:t>
            </a:r>
            <a:endParaRPr lang="pt-BR" sz="2200" b="1" dirty="0">
              <a:solidFill>
                <a:schemeClr val="lt1"/>
              </a:solidFill>
              <a:latin typeface="Montserrat"/>
              <a:ea typeface="Montserrat"/>
              <a:cs typeface="Montserrat"/>
              <a:sym typeface="Montserrat"/>
            </a:endParaRPr>
          </a:p>
        </p:txBody>
      </p:sp>
      <p:sp>
        <p:nvSpPr>
          <p:cNvPr id="4" name="Google Shape;64;p14"/>
          <p:cNvSpPr txBox="1"/>
          <p:nvPr/>
        </p:nvSpPr>
        <p:spPr>
          <a:xfrm>
            <a:off x="567446" y="1150110"/>
            <a:ext cx="7973439" cy="1846629"/>
          </a:xfrm>
          <a:prstGeom prst="rect">
            <a:avLst/>
          </a:prstGeom>
          <a:solidFill>
            <a:schemeClr val="bg1"/>
          </a:solidFill>
          <a:ln w="28575">
            <a:solidFill>
              <a:schemeClr val="accent4">
                <a:lumMod val="75000"/>
              </a:schemeClr>
            </a:solidFill>
          </a:ln>
        </p:spPr>
        <p:txBody>
          <a:bodyPr spcFirstLastPara="1" wrap="square" lIns="91425" tIns="91425" rIns="91425" bIns="91425" anchor="t" anchorCtr="0">
            <a:spAutoFit/>
          </a:bodyPr>
          <a:lstStyle/>
          <a:p>
            <a:pPr algn="just">
              <a:lnSpc>
                <a:spcPct val="150000"/>
              </a:lnSpc>
            </a:pPr>
            <a:r>
              <a:rPr lang="pt-BR" sz="1200" dirty="0" smtClean="0">
                <a:solidFill>
                  <a:schemeClr val="accent5">
                    <a:lumMod val="50000"/>
                  </a:schemeClr>
                </a:solidFill>
                <a:latin typeface="Montserrat" charset="0"/>
              </a:rPr>
              <a:t>...O juízo do pregoeiro acerca da </a:t>
            </a:r>
            <a:r>
              <a:rPr lang="pt-BR" sz="1200" b="1" dirty="0" smtClean="0">
                <a:solidFill>
                  <a:schemeClr val="accent5">
                    <a:lumMod val="50000"/>
                  </a:schemeClr>
                </a:solidFill>
                <a:latin typeface="Montserrat" charset="0"/>
              </a:rPr>
              <a:t>aceitabilidade da proposta </a:t>
            </a:r>
            <a:r>
              <a:rPr lang="pt-BR" sz="1200" dirty="0" smtClean="0">
                <a:solidFill>
                  <a:schemeClr val="accent5">
                    <a:lumMod val="50000"/>
                  </a:schemeClr>
                </a:solidFill>
                <a:latin typeface="Montserrat" charset="0"/>
              </a:rPr>
              <a:t>deve ser feito </a:t>
            </a:r>
            <a:r>
              <a:rPr lang="pt-BR" sz="1200" b="1" dirty="0" smtClean="0">
                <a:solidFill>
                  <a:schemeClr val="accent5">
                    <a:lumMod val="50000"/>
                  </a:schemeClr>
                </a:solidFill>
                <a:latin typeface="Montserrat" charset="0"/>
              </a:rPr>
              <a:t>após a etapa competitiva do certame (fase de lances)</a:t>
            </a:r>
            <a:r>
              <a:rPr lang="pt-BR" sz="1200" dirty="0" smtClean="0">
                <a:solidFill>
                  <a:schemeClr val="accent5">
                    <a:lumMod val="50000"/>
                  </a:schemeClr>
                </a:solidFill>
                <a:latin typeface="Montserrat" charset="0"/>
              </a:rPr>
              <a:t>, devendo o licitante ser convocado para comprovar a </a:t>
            </a:r>
            <a:r>
              <a:rPr lang="pt-BR" sz="1200" dirty="0" err="1" smtClean="0">
                <a:solidFill>
                  <a:schemeClr val="accent5">
                    <a:lumMod val="50000"/>
                  </a:schemeClr>
                </a:solidFill>
                <a:latin typeface="Montserrat" charset="0"/>
              </a:rPr>
              <a:t>exequibilidade</a:t>
            </a:r>
            <a:r>
              <a:rPr lang="pt-BR" sz="1200" dirty="0" smtClean="0">
                <a:solidFill>
                  <a:schemeClr val="accent5">
                    <a:lumMod val="50000"/>
                  </a:schemeClr>
                </a:solidFill>
                <a:latin typeface="Montserrat" charset="0"/>
              </a:rPr>
              <a:t> da sua proposta antes de eventual desclassificação. Apenas em </a:t>
            </a:r>
            <a:r>
              <a:rPr lang="pt-BR" sz="1200" b="1" dirty="0" smtClean="0">
                <a:solidFill>
                  <a:schemeClr val="accent5">
                    <a:lumMod val="50000"/>
                  </a:schemeClr>
                </a:solidFill>
                <a:latin typeface="Montserrat" charset="0"/>
              </a:rPr>
              <a:t>situações extremas</a:t>
            </a:r>
            <a:r>
              <a:rPr lang="pt-BR" sz="1200" dirty="0" smtClean="0">
                <a:solidFill>
                  <a:schemeClr val="accent5">
                    <a:lumMod val="50000"/>
                  </a:schemeClr>
                </a:solidFill>
                <a:latin typeface="Montserrat" charset="0"/>
              </a:rPr>
              <a:t>, quando os lances ofertados configurarem preços simbólicos, irrisórios ou de valor zero, gerando presunção absoluta de </a:t>
            </a:r>
            <a:r>
              <a:rPr lang="pt-BR" sz="1200" dirty="0" err="1" smtClean="0">
                <a:solidFill>
                  <a:schemeClr val="accent5">
                    <a:lumMod val="50000"/>
                  </a:schemeClr>
                </a:solidFill>
                <a:latin typeface="Montserrat" charset="0"/>
              </a:rPr>
              <a:t>inexequibilidade</a:t>
            </a:r>
            <a:r>
              <a:rPr lang="pt-BR" sz="1200" dirty="0" smtClean="0">
                <a:solidFill>
                  <a:schemeClr val="accent5">
                    <a:lumMod val="50000"/>
                  </a:schemeClr>
                </a:solidFill>
                <a:latin typeface="Montserrat" charset="0"/>
              </a:rPr>
              <a:t>, admite-se a exclusão de lance durante a etapa competitiva do pregão... </a:t>
            </a:r>
            <a:r>
              <a:rPr lang="pt-BR" sz="1200" b="1" dirty="0" smtClean="0">
                <a:solidFill>
                  <a:schemeClr val="accent5">
                    <a:lumMod val="50000"/>
                  </a:schemeClr>
                </a:solidFill>
                <a:latin typeface="Montserrat" charset="0"/>
              </a:rPr>
              <a:t>(Acórdão 674/2020 – Plenário TCU)</a:t>
            </a:r>
            <a:endParaRPr lang="pt-BR" sz="1200" b="1" dirty="0">
              <a:solidFill>
                <a:schemeClr val="accent5">
                  <a:lumMod val="50000"/>
                </a:schemeClr>
              </a:solidFill>
              <a:latin typeface="Montserrat" charset="0"/>
            </a:endParaRPr>
          </a:p>
        </p:txBody>
      </p:sp>
      <p:pic>
        <p:nvPicPr>
          <p:cNvPr id="5" name="Imagem 4" descr="kisspng-government-procurement-logo-computer-icons-product-caema-5be505a22bc0d1.7122949815417358421792.png"/>
          <p:cNvPicPr>
            <a:picLocks noChangeAspect="1"/>
          </p:cNvPicPr>
          <p:nvPr/>
        </p:nvPicPr>
        <p:blipFill>
          <a:blip r:embed="rId4">
            <a:duotone>
              <a:prstClr val="black"/>
              <a:schemeClr val="accent4">
                <a:tint val="45000"/>
                <a:satMod val="400000"/>
              </a:schemeClr>
            </a:duotone>
          </a:blip>
          <a:srcRect b="21692"/>
          <a:stretch>
            <a:fillRect/>
          </a:stretch>
        </p:blipFill>
        <p:spPr>
          <a:xfrm>
            <a:off x="182319" y="337225"/>
            <a:ext cx="660745" cy="70039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Objetivos do Processo Licitatório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83140" y="1220297"/>
            <a:ext cx="8356060" cy="1200329"/>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Art.11, O processo licitatório tem por objetivos:</a:t>
            </a:r>
          </a:p>
          <a:p>
            <a:pPr algn="just"/>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IV - incentivar a </a:t>
            </a:r>
            <a:r>
              <a:rPr lang="pt-BR" sz="1800" b="1" u="sng" dirty="0" smtClean="0">
                <a:solidFill>
                  <a:schemeClr val="accent5">
                    <a:lumMod val="50000"/>
                  </a:schemeClr>
                </a:solidFill>
                <a:latin typeface="Montserrat" charset="0"/>
              </a:rPr>
              <a:t>inovação</a:t>
            </a:r>
            <a:r>
              <a:rPr lang="pt-BR" sz="1800" b="1" dirty="0" smtClean="0">
                <a:solidFill>
                  <a:schemeClr val="accent5">
                    <a:lumMod val="50000"/>
                  </a:schemeClr>
                </a:solidFill>
                <a:latin typeface="Montserrat" charset="0"/>
              </a:rPr>
              <a:t> e o </a:t>
            </a:r>
            <a:r>
              <a:rPr lang="pt-BR" sz="1800" b="1" u="sng" dirty="0" smtClean="0">
                <a:solidFill>
                  <a:schemeClr val="accent5">
                    <a:lumMod val="50000"/>
                  </a:schemeClr>
                </a:solidFill>
                <a:latin typeface="Montserrat" charset="0"/>
              </a:rPr>
              <a:t>desenvolvimento nacional sustentável</a:t>
            </a:r>
            <a:r>
              <a:rPr lang="pt-BR" sz="1800" b="1" dirty="0" smtClean="0">
                <a:solidFill>
                  <a:schemeClr val="accent5">
                    <a:lumMod val="50000"/>
                  </a:schemeClr>
                </a:solidFill>
                <a:latin typeface="Montserrat" charset="0"/>
              </a:rPr>
              <a:t>.</a:t>
            </a:r>
            <a:endParaRPr lang="pt-BR" sz="1800" dirty="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duotone>
              <a:schemeClr val="accent3">
                <a:shade val="45000"/>
                <a:satMod val="135000"/>
              </a:schemeClr>
              <a:prstClr val="white"/>
            </a:duotone>
          </a:blip>
          <a:srcRect l="59171"/>
          <a:stretch>
            <a:fillRect/>
          </a:stretch>
        </p:blipFill>
        <p:spPr>
          <a:xfrm>
            <a:off x="7036904" y="0"/>
            <a:ext cx="4503556" cy="5143501"/>
          </a:xfrm>
          <a:prstGeom prst="rect">
            <a:avLst/>
          </a:prstGeom>
          <a:noFill/>
          <a:ln>
            <a:noFill/>
          </a:ln>
        </p:spPr>
      </p:pic>
      <p:sp>
        <p:nvSpPr>
          <p:cNvPr id="55" name="Google Shape;55;p13"/>
          <p:cNvSpPr txBox="1">
            <a:spLocks noGrp="1"/>
          </p:cNvSpPr>
          <p:nvPr>
            <p:ph type="ctrTitle"/>
          </p:nvPr>
        </p:nvSpPr>
        <p:spPr>
          <a:xfrm>
            <a:off x="271670" y="1033670"/>
            <a:ext cx="6619461" cy="1739400"/>
          </a:xfrm>
          <a:prstGeom prst="rect">
            <a:avLst/>
          </a:prstGeom>
        </p:spPr>
        <p:txBody>
          <a:bodyPr spcFirstLastPara="1" wrap="square" lIns="91425" tIns="91425" rIns="91425" bIns="91425" anchor="ctr" anchorCtr="0">
            <a:normAutofit/>
          </a:bodyPr>
          <a:lstStyle/>
          <a:p>
            <a:pPr marL="0" lvl="0" indent="0" rtl="0">
              <a:spcBef>
                <a:spcPts val="0"/>
              </a:spcBef>
              <a:spcAft>
                <a:spcPts val="0"/>
              </a:spcAft>
              <a:buNone/>
            </a:pPr>
            <a:r>
              <a:rPr lang="pt-BR" sz="2700" b="1" dirty="0" smtClean="0">
                <a:solidFill>
                  <a:schemeClr val="accent5">
                    <a:lumMod val="75000"/>
                  </a:schemeClr>
                </a:solidFill>
                <a:latin typeface="Montserrat"/>
                <a:ea typeface="Montserrat"/>
                <a:cs typeface="Montserrat"/>
                <a:sym typeface="Montserrat"/>
              </a:rPr>
              <a:t>GOVERNANÇA</a:t>
            </a:r>
            <a:endParaRPr sz="2800" b="1">
              <a:solidFill>
                <a:schemeClr val="accent5">
                  <a:lumMod val="75000"/>
                </a:schemeClr>
              </a:solidFill>
              <a:latin typeface="Montserrat"/>
              <a:ea typeface="Montserrat"/>
              <a:cs typeface="Montserrat"/>
              <a:sym typeface="Montserrat"/>
            </a:endParaRPr>
          </a:p>
        </p:txBody>
      </p:sp>
      <p:cxnSp>
        <p:nvCxnSpPr>
          <p:cNvPr id="8" name="Conector reto 7"/>
          <p:cNvCxnSpPr/>
          <p:nvPr/>
        </p:nvCxnSpPr>
        <p:spPr>
          <a:xfrm>
            <a:off x="2743201" y="2544417"/>
            <a:ext cx="1643270" cy="1588"/>
          </a:xfrm>
          <a:prstGeom prst="line">
            <a:avLst/>
          </a:prstGeom>
          <a:ln w="38100">
            <a:solidFill>
              <a:schemeClr val="accent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Google Shape;55;p13"/>
          <p:cNvSpPr txBox="1">
            <a:spLocks/>
          </p:cNvSpPr>
          <p:nvPr/>
        </p:nvSpPr>
        <p:spPr>
          <a:xfrm>
            <a:off x="675862" y="3617844"/>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DFD</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7" name="Google Shape;55;p13"/>
          <p:cNvSpPr txBox="1">
            <a:spLocks/>
          </p:cNvSpPr>
          <p:nvPr/>
        </p:nvSpPr>
        <p:spPr>
          <a:xfrm>
            <a:off x="1808924" y="3591339"/>
            <a:ext cx="954156" cy="420808"/>
          </a:xfrm>
          <a:prstGeom prst="rect">
            <a:avLst/>
          </a:prstGeom>
          <a:noFill/>
          <a:ln>
            <a:noFill/>
          </a:ln>
        </p:spPr>
        <p:txBody>
          <a:bodyPr spcFirstLastPara="1" wrap="square" lIns="91425" tIns="91425" rIns="91425" bIns="91425" anchor="ctr" anchorCtr="0">
            <a:normAutofit/>
          </a:bodyPr>
          <a:lstStyle/>
          <a:p>
            <a:pPr lvl="0" algn="ctr">
              <a:buClr>
                <a:schemeClr val="dk1"/>
              </a:buClr>
              <a:buSzPts val="5200"/>
              <a:defRPr/>
            </a:pPr>
            <a:r>
              <a:rPr lang="pt-BR" b="1" dirty="0" smtClean="0">
                <a:solidFill>
                  <a:schemeClr val="bg1"/>
                </a:solidFill>
                <a:latin typeface="Montserrat"/>
                <a:ea typeface="Montserrat"/>
                <a:cs typeface="Montserrat"/>
                <a:sym typeface="Montserrat"/>
              </a:rPr>
              <a:t>ETP</a:t>
            </a:r>
            <a:endParaRPr lang="pt-BR" b="1" dirty="0">
              <a:solidFill>
                <a:schemeClr val="bg1"/>
              </a:solidFill>
              <a:latin typeface="Montserrat"/>
              <a:ea typeface="Montserrat"/>
              <a:cs typeface="Montserrat"/>
              <a:sym typeface="Montserrat"/>
            </a:endParaRPr>
          </a:p>
        </p:txBody>
      </p:sp>
      <p:sp>
        <p:nvSpPr>
          <p:cNvPr id="19" name="Google Shape;55;p13"/>
          <p:cNvSpPr txBox="1">
            <a:spLocks/>
          </p:cNvSpPr>
          <p:nvPr/>
        </p:nvSpPr>
        <p:spPr>
          <a:xfrm>
            <a:off x="5724941" y="3624469"/>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EDITAL</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8" name="Google Shape;55;p13"/>
          <p:cNvSpPr txBox="1">
            <a:spLocks/>
          </p:cNvSpPr>
          <p:nvPr/>
        </p:nvSpPr>
        <p:spPr>
          <a:xfrm>
            <a:off x="4631636" y="3617843"/>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TDR</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27" name="Google Shape;55;p13"/>
          <p:cNvSpPr txBox="1">
            <a:spLocks/>
          </p:cNvSpPr>
          <p:nvPr/>
        </p:nvSpPr>
        <p:spPr>
          <a:xfrm>
            <a:off x="2968489" y="3617843"/>
            <a:ext cx="1497494" cy="420808"/>
          </a:xfrm>
          <a:prstGeom prst="rect">
            <a:avLst/>
          </a:prstGeom>
          <a:noFill/>
          <a:ln>
            <a:noFill/>
          </a:ln>
        </p:spPr>
        <p:txBody>
          <a:bodyPr spcFirstLastPara="1" wrap="square" lIns="91425" tIns="91425" rIns="91425" bIns="91425" anchor="ctr" anchorCtr="0">
            <a:normAutofit fontScale="70000" lnSpcReduction="20000"/>
          </a:bodyPr>
          <a:lstStyle/>
          <a:p>
            <a:pPr lvl="0" algn="ctr">
              <a:buClr>
                <a:schemeClr val="dk1"/>
              </a:buClr>
              <a:buSzPts val="5200"/>
              <a:defRPr/>
            </a:pPr>
            <a:r>
              <a:rPr lang="pt-BR" b="1" dirty="0" smtClean="0">
                <a:solidFill>
                  <a:schemeClr val="bg1"/>
                </a:solidFill>
                <a:latin typeface="Montserrat"/>
                <a:ea typeface="Montserrat"/>
                <a:cs typeface="Montserrat"/>
                <a:sym typeface="Montserrat"/>
              </a:rPr>
              <a:t>GESTÃO DE RISCOS</a:t>
            </a:r>
            <a:endParaRPr lang="pt-BR" b="1" dirty="0">
              <a:solidFill>
                <a:schemeClr val="bg1"/>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53968"/>
          </a:xfrm>
          <a:prstGeom prst="rect">
            <a:avLst/>
          </a:prstGeom>
          <a:noFill/>
          <a:ln>
            <a:noFill/>
          </a:ln>
        </p:spPr>
        <p:txBody>
          <a:bodyPr spcFirstLastPara="1" wrap="square" lIns="91425" tIns="91425" rIns="91425" bIns="91425" anchor="t" anchorCtr="0">
            <a:spAutoFit/>
          </a:bodyPr>
          <a:lstStyle/>
          <a:p>
            <a:pPr lvl="0" algn="ctr"/>
            <a:r>
              <a:rPr lang="pt-BR" sz="2400" b="1" dirty="0" smtClean="0">
                <a:solidFill>
                  <a:schemeClr val="bg1"/>
                </a:solidFill>
                <a:latin typeface="Montserrat" charset="0"/>
                <a:ea typeface="Montserrat"/>
                <a:cs typeface="Montserrat"/>
                <a:sym typeface="Montserrat"/>
              </a:rPr>
              <a:t>Governança das Contratações</a:t>
            </a:r>
            <a:endParaRPr lang="pt-BR" sz="2200" b="1" dirty="0">
              <a:solidFill>
                <a:schemeClr val="bg1"/>
              </a:solidFill>
              <a:latin typeface="Montserrat"/>
              <a:ea typeface="Montserrat"/>
              <a:cs typeface="Montserrat"/>
              <a:sym typeface="Montserrat"/>
            </a:endParaRPr>
          </a:p>
        </p:txBody>
      </p:sp>
      <p:sp>
        <p:nvSpPr>
          <p:cNvPr id="4" name="Retângulo 3"/>
          <p:cNvSpPr/>
          <p:nvPr/>
        </p:nvSpPr>
        <p:spPr>
          <a:xfrm>
            <a:off x="528536" y="1161931"/>
            <a:ext cx="8356060" cy="2585323"/>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Art.11, parágrafo único - A </a:t>
            </a:r>
            <a:r>
              <a:rPr lang="pt-BR" sz="1800" b="1" u="sng" dirty="0" smtClean="0">
                <a:solidFill>
                  <a:schemeClr val="accent5">
                    <a:lumMod val="50000"/>
                  </a:schemeClr>
                </a:solidFill>
                <a:latin typeface="Montserrat" charset="0"/>
              </a:rPr>
              <a:t>alta administração do órgão ou entidade</a:t>
            </a:r>
            <a:r>
              <a:rPr lang="pt-BR" sz="1800" b="1" dirty="0" smtClean="0">
                <a:solidFill>
                  <a:schemeClr val="accent5">
                    <a:lumMod val="50000"/>
                  </a:schemeClr>
                </a:solidFill>
                <a:latin typeface="Montserrat" charset="0"/>
              </a:rPr>
              <a:t> é responsável pela </a:t>
            </a:r>
            <a:r>
              <a:rPr lang="pt-BR" sz="1800" b="1" u="sng" dirty="0" smtClean="0">
                <a:solidFill>
                  <a:schemeClr val="accent5">
                    <a:lumMod val="50000"/>
                  </a:schemeClr>
                </a:solidFill>
                <a:latin typeface="Montserrat" charset="0"/>
              </a:rPr>
              <a:t>governança das contratações</a:t>
            </a:r>
            <a:r>
              <a:rPr lang="pt-BR" sz="1800" b="1" dirty="0" smtClean="0">
                <a:solidFill>
                  <a:schemeClr val="accent5">
                    <a:lumMod val="50000"/>
                  </a:schemeClr>
                </a:solidFill>
                <a:latin typeface="Montserrat" charset="0"/>
              </a:rPr>
              <a:t> e deve implementar processos e estruturas, inclusive de gestão de riscos e controles internos, para avaliar, direcionar e monitorar os processos licitatórios e os respectivos contratos, com o intuito de alcançar os objetivos estabelecidos no caput deste artigo, promover um ambiente íntegro e confiável, assegurar o alinhamento das contratações ao planejamento estratégico e às leis orçamentárias e promover eficiência, efetividade e eficácia em suas contratações.</a:t>
            </a: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Governança das Contratações</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356060" cy="2739211"/>
          </a:xfrm>
          <a:prstGeom prst="rect">
            <a:avLst/>
          </a:prstGeom>
        </p:spPr>
        <p:txBody>
          <a:bodyPr wrap="square">
            <a:spAutoFit/>
          </a:bodyPr>
          <a:lstStyle/>
          <a:p>
            <a:pPr algn="just"/>
            <a:r>
              <a:rPr lang="pt-BR" sz="1800" b="1" u="sng" dirty="0" smtClean="0">
                <a:solidFill>
                  <a:schemeClr val="accent5">
                    <a:lumMod val="50000"/>
                  </a:schemeClr>
                </a:solidFill>
                <a:latin typeface="Montserrat" charset="0"/>
              </a:rPr>
              <a:t>GOVERNANÇA PÚBLICA</a:t>
            </a:r>
            <a:r>
              <a:rPr lang="pt-BR" sz="1800" b="1" dirty="0" smtClean="0">
                <a:solidFill>
                  <a:schemeClr val="accent5">
                    <a:lumMod val="50000"/>
                  </a:schemeClr>
                </a:solidFill>
                <a:latin typeface="Montserrat" charset="0"/>
              </a:rPr>
              <a:t>: </a:t>
            </a:r>
          </a:p>
          <a:p>
            <a:pPr algn="just"/>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Compreende essencialmente os mecanismos de </a:t>
            </a:r>
            <a:r>
              <a:rPr lang="pt-BR" sz="1800" b="1" u="sng" dirty="0" smtClean="0">
                <a:solidFill>
                  <a:schemeClr val="accent5">
                    <a:lumMod val="50000"/>
                  </a:schemeClr>
                </a:solidFill>
                <a:latin typeface="Montserrat" charset="0"/>
              </a:rPr>
              <a:t>liderança, estratégia e controle</a:t>
            </a:r>
            <a:r>
              <a:rPr lang="pt-BR" sz="1800" b="1" dirty="0" smtClean="0">
                <a:solidFill>
                  <a:schemeClr val="accent5">
                    <a:lumMod val="50000"/>
                  </a:schemeClr>
                </a:solidFill>
                <a:latin typeface="Montserrat" charset="0"/>
              </a:rPr>
              <a:t> postos em prática para avaliar, direcionar e monitorar a atuação da gestão, com vistas à condução de políticas públicas e à prestação de serviços de interesse da sociedade.</a:t>
            </a:r>
          </a:p>
          <a:p>
            <a:pPr algn="just"/>
            <a:endParaRPr lang="pt-BR" sz="1800" b="1" dirty="0" smtClean="0">
              <a:solidFill>
                <a:schemeClr val="accent5">
                  <a:lumMod val="50000"/>
                </a:schemeClr>
              </a:solidFill>
              <a:latin typeface="Montserrat" charset="0"/>
            </a:endParaRPr>
          </a:p>
          <a:p>
            <a:r>
              <a:rPr lang="pt-BR" b="1" dirty="0" smtClean="0">
                <a:solidFill>
                  <a:schemeClr val="accent5">
                    <a:lumMod val="50000"/>
                  </a:schemeClr>
                </a:solidFill>
                <a:latin typeface="Montserrat" charset="0"/>
              </a:rPr>
              <a:t>Referencial Básico de governança Organizacional - TCU</a:t>
            </a:r>
            <a:endParaRPr lang="pt-BR" dirty="0" smtClean="0">
              <a:solidFill>
                <a:schemeClr val="accent5">
                  <a:lumMod val="50000"/>
                </a:schemeClr>
              </a:solidFill>
              <a:latin typeface="Montserrat" charset="0"/>
            </a:endParaRPr>
          </a:p>
          <a:p>
            <a:r>
              <a:rPr lang="pt-BR" b="1" dirty="0" smtClean="0">
                <a:solidFill>
                  <a:schemeClr val="accent5">
                    <a:lumMod val="50000"/>
                  </a:schemeClr>
                </a:solidFill>
                <a:latin typeface="Montserrat" charset="0"/>
              </a:rPr>
              <a:t>Decreto Federal n° 9.203/2017</a:t>
            </a:r>
            <a:endParaRPr lang="pt-BR" dirty="0" smtClean="0">
              <a:solidFill>
                <a:schemeClr val="accent5">
                  <a:lumMod val="50000"/>
                </a:schemeClr>
              </a:solidFill>
              <a:latin typeface="Montserrat" charset="0"/>
            </a:endParaRPr>
          </a:p>
          <a:p>
            <a:pPr algn="just"/>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Governança das Contratações</a:t>
            </a:r>
            <a:endParaRPr lang="pt-BR" sz="2200" b="1" dirty="0">
              <a:solidFill>
                <a:schemeClr val="lt1"/>
              </a:solidFill>
              <a:latin typeface="Montserrat"/>
              <a:ea typeface="Montserrat"/>
              <a:cs typeface="Montserrat"/>
              <a:sym typeface="Montserrat"/>
            </a:endParaRPr>
          </a:p>
        </p:txBody>
      </p:sp>
      <p:pic>
        <p:nvPicPr>
          <p:cNvPr id="144386" name="Picture 2"/>
          <p:cNvPicPr>
            <a:picLocks noChangeAspect="1" noChangeArrowheads="1"/>
          </p:cNvPicPr>
          <p:nvPr/>
        </p:nvPicPr>
        <p:blipFill>
          <a:blip r:embed="rId4"/>
          <a:srcRect/>
          <a:stretch>
            <a:fillRect/>
          </a:stretch>
        </p:blipFill>
        <p:spPr bwMode="auto">
          <a:xfrm>
            <a:off x="1642861" y="840618"/>
            <a:ext cx="5698280" cy="36044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Governança das Contratações</a:t>
            </a:r>
            <a:endParaRPr lang="pt-BR" sz="2200" b="1" dirty="0">
              <a:solidFill>
                <a:schemeClr val="lt1"/>
              </a:solidFill>
              <a:latin typeface="Montserrat"/>
              <a:ea typeface="Montserrat"/>
              <a:cs typeface="Montserrat"/>
              <a:sym typeface="Montserrat"/>
            </a:endParaRPr>
          </a:p>
        </p:txBody>
      </p:sp>
      <p:pic>
        <p:nvPicPr>
          <p:cNvPr id="5" name="Imagem 4" descr="Capturar6.PNG"/>
          <p:cNvPicPr>
            <a:picLocks noChangeAspect="1"/>
          </p:cNvPicPr>
          <p:nvPr/>
        </p:nvPicPr>
        <p:blipFill>
          <a:blip r:embed="rId4"/>
          <a:stretch>
            <a:fillRect/>
          </a:stretch>
        </p:blipFill>
        <p:spPr>
          <a:xfrm>
            <a:off x="1646389" y="817123"/>
            <a:ext cx="5750343" cy="359848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Governança das Contratações</a:t>
            </a:r>
            <a:endParaRPr lang="pt-BR" sz="2200" b="1" dirty="0">
              <a:solidFill>
                <a:schemeClr val="lt1"/>
              </a:solidFill>
              <a:latin typeface="Montserrat"/>
              <a:ea typeface="Montserrat"/>
              <a:cs typeface="Montserrat"/>
              <a:sym typeface="Montserrat"/>
            </a:endParaRPr>
          </a:p>
        </p:txBody>
      </p:sp>
      <p:pic>
        <p:nvPicPr>
          <p:cNvPr id="6" name="Imagem 5" descr="Capturar2.PNG"/>
          <p:cNvPicPr>
            <a:picLocks noChangeAspect="1"/>
          </p:cNvPicPr>
          <p:nvPr/>
        </p:nvPicPr>
        <p:blipFill>
          <a:blip r:embed="rId4"/>
          <a:stretch>
            <a:fillRect/>
          </a:stretch>
        </p:blipFill>
        <p:spPr>
          <a:xfrm>
            <a:off x="2501399" y="819989"/>
            <a:ext cx="3393564" cy="3538813"/>
          </a:xfrm>
          <a:prstGeom prst="rect">
            <a:avLst/>
          </a:prstGeom>
        </p:spPr>
      </p:pic>
      <p:sp>
        <p:nvSpPr>
          <p:cNvPr id="7" name="Retângulo 6"/>
          <p:cNvSpPr/>
          <p:nvPr/>
        </p:nvSpPr>
        <p:spPr>
          <a:xfrm>
            <a:off x="3239311" y="4346463"/>
            <a:ext cx="2856690" cy="215444"/>
          </a:xfrm>
          <a:prstGeom prst="rect">
            <a:avLst/>
          </a:prstGeom>
        </p:spPr>
        <p:txBody>
          <a:bodyPr wrap="square">
            <a:spAutoFit/>
          </a:bodyPr>
          <a:lstStyle/>
          <a:p>
            <a:r>
              <a:rPr lang="pt-BR" sz="750" dirty="0" smtClean="0">
                <a:solidFill>
                  <a:schemeClr val="bg2">
                    <a:lumMod val="60000"/>
                    <a:lumOff val="40000"/>
                  </a:schemeClr>
                </a:solidFill>
              </a:rPr>
              <a:t>Fig.: Referencial básico de governança organizacional, 2020.</a:t>
            </a:r>
            <a:endParaRPr lang="pt-BR" sz="750" dirty="0">
              <a:solidFill>
                <a:schemeClr val="bg2">
                  <a:lumMod val="60000"/>
                  <a:lumOff val="40000"/>
                </a:schemeClr>
              </a:solidFill>
            </a:endParaRPr>
          </a:p>
        </p:txBody>
      </p:sp>
      <p:sp>
        <p:nvSpPr>
          <p:cNvPr id="9" name="Seta para baixo 8"/>
          <p:cNvSpPr/>
          <p:nvPr/>
        </p:nvSpPr>
        <p:spPr>
          <a:xfrm rot="2890566">
            <a:off x="5627293" y="2822371"/>
            <a:ext cx="225635" cy="65231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Governança das Contratações</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544128" cy="1754326"/>
          </a:xfrm>
          <a:prstGeom prst="rect">
            <a:avLst/>
          </a:prstGeom>
        </p:spPr>
        <p:txBody>
          <a:bodyPr wrap="square">
            <a:spAutoFit/>
          </a:bodyPr>
          <a:lstStyle/>
          <a:p>
            <a:r>
              <a:rPr lang="pt-BR" sz="1800" b="1" u="sng" dirty="0" smtClean="0">
                <a:solidFill>
                  <a:schemeClr val="accent5">
                    <a:lumMod val="50000"/>
                  </a:schemeClr>
                </a:solidFill>
                <a:latin typeface="Montserrat" charset="0"/>
              </a:rPr>
              <a:t>INSTRUMENTOS DA POLÍTICA DE GOVERNANÇA DE CONTRATAÇÕES</a:t>
            </a:r>
            <a:r>
              <a:rPr lang="pt-BR" sz="1800" b="1" dirty="0" smtClean="0">
                <a:solidFill>
                  <a:schemeClr val="accent5">
                    <a:lumMod val="50000"/>
                  </a:schemeClr>
                </a:solidFill>
                <a:latin typeface="Montserrat" charset="0"/>
              </a:rPr>
              <a:t>:</a:t>
            </a:r>
            <a:endParaRPr lang="pt-BR" sz="1800" dirty="0" smtClean="0">
              <a:solidFill>
                <a:schemeClr val="accent5">
                  <a:lumMod val="50000"/>
                </a:schemeClr>
              </a:solidFill>
              <a:latin typeface="Montserrat" charset="0"/>
            </a:endParaRPr>
          </a:p>
          <a:p>
            <a:endParaRPr lang="pt-BR" sz="1800" b="1" dirty="0" smtClean="0">
              <a:solidFill>
                <a:schemeClr val="accent5">
                  <a:lumMod val="50000"/>
                </a:schemeClr>
              </a:solidFill>
              <a:latin typeface="Montserrat" charset="0"/>
            </a:endParaRPr>
          </a:p>
          <a:p>
            <a:r>
              <a:rPr lang="pt-BR" sz="1800" b="1" dirty="0" smtClean="0">
                <a:solidFill>
                  <a:schemeClr val="accent5">
                    <a:lumMod val="50000"/>
                  </a:schemeClr>
                </a:solidFill>
                <a:latin typeface="Montserrat" charset="0"/>
              </a:rPr>
              <a:t>- Plano de logística sustentável </a:t>
            </a:r>
            <a:endParaRPr lang="pt-BR" sz="1800" dirty="0" smtClean="0">
              <a:solidFill>
                <a:schemeClr val="accent5">
                  <a:lumMod val="50000"/>
                </a:schemeClr>
              </a:solidFill>
              <a:latin typeface="Montserrat" charset="0"/>
            </a:endParaRPr>
          </a:p>
          <a:p>
            <a:r>
              <a:rPr lang="pt-BR" sz="1800" b="1" dirty="0" smtClean="0">
                <a:solidFill>
                  <a:schemeClr val="accent5">
                    <a:lumMod val="50000"/>
                  </a:schemeClr>
                </a:solidFill>
                <a:latin typeface="Montserrat" charset="0"/>
              </a:rPr>
              <a:t>- Plano anual de contratações </a:t>
            </a:r>
            <a:endParaRPr lang="pt-BR" sz="1800" dirty="0" smtClean="0">
              <a:solidFill>
                <a:schemeClr val="accent5">
                  <a:lumMod val="50000"/>
                </a:schemeClr>
              </a:solidFill>
              <a:latin typeface="Montserrat" charset="0"/>
            </a:endParaRPr>
          </a:p>
          <a:p>
            <a:r>
              <a:rPr lang="pt-BR" sz="1800" b="1" dirty="0" smtClean="0">
                <a:solidFill>
                  <a:schemeClr val="accent5">
                    <a:lumMod val="50000"/>
                  </a:schemeClr>
                </a:solidFill>
                <a:latin typeface="Montserrat" charset="0"/>
              </a:rPr>
              <a:t>- Plano anual de capacitação</a:t>
            </a:r>
            <a:endParaRPr lang="pt-BR" sz="1800" dirty="0" smtClean="0">
              <a:solidFill>
                <a:schemeClr val="accent5">
                  <a:lumMod val="50000"/>
                </a:schemeClr>
              </a:solidFill>
              <a:latin typeface="Montserrat" charset="0"/>
            </a:endParaRPr>
          </a:p>
          <a:p>
            <a:r>
              <a:rPr lang="pt-BR" sz="1800" b="1" dirty="0" smtClean="0">
                <a:solidFill>
                  <a:schemeClr val="accent5">
                    <a:lumMod val="50000"/>
                  </a:schemeClr>
                </a:solidFill>
                <a:latin typeface="Montserrat" charset="0"/>
              </a:rPr>
              <a:t>- Plano de tratamento de riscos do </a:t>
            </a:r>
            <a:r>
              <a:rPr lang="pt-BR" sz="1800" b="1" dirty="0" err="1" smtClean="0">
                <a:solidFill>
                  <a:schemeClr val="accent5">
                    <a:lumMod val="50000"/>
                  </a:schemeClr>
                </a:solidFill>
                <a:latin typeface="Montserrat" charset="0"/>
              </a:rPr>
              <a:t>macroprocesso</a:t>
            </a:r>
            <a:r>
              <a:rPr lang="pt-BR" sz="1800" b="1" dirty="0" smtClean="0">
                <a:solidFill>
                  <a:schemeClr val="accent5">
                    <a:lumMod val="50000"/>
                  </a:schemeClr>
                </a:solidFill>
                <a:latin typeface="Montserrat" charset="0"/>
              </a:rPr>
              <a:t> de contratações</a:t>
            </a:r>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Governança das Contratações</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570068" cy="2031325"/>
          </a:xfrm>
          <a:prstGeom prst="rect">
            <a:avLst/>
          </a:prstGeom>
        </p:spPr>
        <p:txBody>
          <a:bodyPr wrap="square">
            <a:spAutoFit/>
          </a:bodyPr>
          <a:lstStyle/>
          <a:p>
            <a:r>
              <a:rPr lang="pt-BR" sz="1800" b="1" u="sng" dirty="0" smtClean="0">
                <a:solidFill>
                  <a:schemeClr val="accent5">
                    <a:lumMod val="50000"/>
                  </a:schemeClr>
                </a:solidFill>
                <a:latin typeface="Montserrat" charset="0"/>
              </a:rPr>
              <a:t>ALGUNS DESDOBRAMENTOS DA GOVERNANÇA DE CONTRATAÇÕES</a:t>
            </a:r>
            <a:r>
              <a:rPr lang="pt-BR" sz="1800" b="1" dirty="0" smtClean="0">
                <a:solidFill>
                  <a:schemeClr val="accent5">
                    <a:lumMod val="50000"/>
                  </a:schemeClr>
                </a:solidFill>
                <a:latin typeface="Montserrat" charset="0"/>
              </a:rPr>
              <a:t>:</a:t>
            </a:r>
            <a:endParaRPr lang="pt-BR" sz="1800" dirty="0" smtClean="0">
              <a:solidFill>
                <a:schemeClr val="accent5">
                  <a:lumMod val="50000"/>
                </a:schemeClr>
              </a:solidFill>
              <a:latin typeface="Montserrat" charset="0"/>
            </a:endParaRPr>
          </a:p>
          <a:p>
            <a:endParaRPr lang="pt-BR" sz="1800" b="1" dirty="0" smtClean="0">
              <a:solidFill>
                <a:schemeClr val="accent5">
                  <a:lumMod val="50000"/>
                </a:schemeClr>
              </a:solidFill>
              <a:latin typeface="Montserrat" charset="0"/>
            </a:endParaRPr>
          </a:p>
          <a:p>
            <a:r>
              <a:rPr lang="pt-BR" sz="1800" b="1" dirty="0" smtClean="0">
                <a:solidFill>
                  <a:schemeClr val="accent5">
                    <a:lumMod val="50000"/>
                  </a:schemeClr>
                </a:solidFill>
                <a:latin typeface="Montserrat" charset="0"/>
              </a:rPr>
              <a:t>- Sustentabilidade em contratações;</a:t>
            </a:r>
            <a:endParaRPr lang="pt-BR" sz="1800" dirty="0" smtClean="0">
              <a:solidFill>
                <a:schemeClr val="accent5">
                  <a:lumMod val="50000"/>
                </a:schemeClr>
              </a:solidFill>
              <a:latin typeface="Montserrat" charset="0"/>
            </a:endParaRPr>
          </a:p>
          <a:p>
            <a:r>
              <a:rPr lang="pt-BR" sz="1800" b="1" dirty="0" smtClean="0">
                <a:solidFill>
                  <a:schemeClr val="accent5">
                    <a:lumMod val="50000"/>
                  </a:schemeClr>
                </a:solidFill>
                <a:latin typeface="Montserrat" charset="0"/>
              </a:rPr>
              <a:t>- Gestão de pessoas por competências;</a:t>
            </a:r>
            <a:endParaRPr lang="pt-BR" sz="1800" dirty="0" smtClean="0">
              <a:solidFill>
                <a:schemeClr val="accent5">
                  <a:lumMod val="50000"/>
                </a:schemeClr>
              </a:solidFill>
              <a:latin typeface="Montserrat" charset="0"/>
            </a:endParaRPr>
          </a:p>
          <a:p>
            <a:r>
              <a:rPr lang="pt-BR" sz="1800" b="1" dirty="0" smtClean="0">
                <a:solidFill>
                  <a:schemeClr val="accent5">
                    <a:lumMod val="50000"/>
                  </a:schemeClr>
                </a:solidFill>
                <a:latin typeface="Montserrat" charset="0"/>
              </a:rPr>
              <a:t>- Gestão de riscos em contratações;</a:t>
            </a:r>
            <a:endParaRPr lang="pt-BR" sz="1800" dirty="0" smtClean="0">
              <a:solidFill>
                <a:schemeClr val="accent5">
                  <a:lumMod val="50000"/>
                </a:schemeClr>
              </a:solidFill>
              <a:latin typeface="Montserrat" charset="0"/>
            </a:endParaRPr>
          </a:p>
          <a:p>
            <a:r>
              <a:rPr lang="pt-BR" sz="1800" b="1" dirty="0" smtClean="0">
                <a:solidFill>
                  <a:schemeClr val="accent5">
                    <a:lumMod val="50000"/>
                  </a:schemeClr>
                </a:solidFill>
                <a:latin typeface="Montserrat" charset="0"/>
              </a:rPr>
              <a:t>- Integridade em contratações;</a:t>
            </a:r>
            <a:endParaRPr lang="pt-BR" sz="1800" dirty="0" smtClean="0">
              <a:solidFill>
                <a:schemeClr val="accent5">
                  <a:lumMod val="50000"/>
                </a:schemeClr>
              </a:solidFill>
              <a:latin typeface="Montserrat" charset="0"/>
            </a:endParaRPr>
          </a:p>
          <a:p>
            <a:r>
              <a:rPr lang="pt-BR" sz="1800" b="1" dirty="0" smtClean="0">
                <a:solidFill>
                  <a:schemeClr val="accent5">
                    <a:lumMod val="50000"/>
                  </a:schemeClr>
                </a:solidFill>
                <a:latin typeface="Montserrat" charset="0"/>
              </a:rPr>
              <a:t>- Mapeamento dos fluxos do processo de contratações;</a:t>
            </a:r>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Planejamento das Contratações</a:t>
            </a:r>
            <a:endParaRPr lang="pt-BR" sz="2200" b="1" dirty="0">
              <a:solidFill>
                <a:schemeClr val="lt1"/>
              </a:solidFill>
              <a:latin typeface="Montserrat"/>
              <a:ea typeface="Montserrat"/>
              <a:cs typeface="Montserrat"/>
              <a:sym typeface="Montserrat"/>
            </a:endParaRPr>
          </a:p>
        </p:txBody>
      </p:sp>
      <p:sp>
        <p:nvSpPr>
          <p:cNvPr id="12" name="CaixaDeTexto 11"/>
          <p:cNvSpPr txBox="1"/>
          <p:nvPr/>
        </p:nvSpPr>
        <p:spPr>
          <a:xfrm>
            <a:off x="4922196" y="4507149"/>
            <a:ext cx="4221804" cy="184666"/>
          </a:xfrm>
          <a:prstGeom prst="rect">
            <a:avLst/>
          </a:prstGeom>
          <a:noFill/>
        </p:spPr>
        <p:txBody>
          <a:bodyPr wrap="square" rtlCol="0">
            <a:spAutoFit/>
          </a:bodyPr>
          <a:lstStyle/>
          <a:p>
            <a:r>
              <a:rPr lang="pt-BR" sz="600" dirty="0" smtClean="0">
                <a:solidFill>
                  <a:schemeClr val="bg2">
                    <a:lumMod val="60000"/>
                    <a:lumOff val="40000"/>
                  </a:schemeClr>
                </a:solidFill>
              </a:rPr>
              <a:t>Fonte: https://www.infomoney.com.br/consumo/estudo-mostra-os-supermercados-mais-baratos-e-caros-de-sp/ </a:t>
            </a:r>
            <a:endParaRPr lang="pt-BR" sz="600" dirty="0">
              <a:solidFill>
                <a:schemeClr val="bg2">
                  <a:lumMod val="60000"/>
                  <a:lumOff val="40000"/>
                </a:schemeClr>
              </a:solidFill>
            </a:endParaRPr>
          </a:p>
        </p:txBody>
      </p:sp>
      <p:sp>
        <p:nvSpPr>
          <p:cNvPr id="6" name="Google Shape;64;p14"/>
          <p:cNvSpPr txBox="1"/>
          <p:nvPr/>
        </p:nvSpPr>
        <p:spPr>
          <a:xfrm>
            <a:off x="790959" y="999834"/>
            <a:ext cx="7407109" cy="2339072"/>
          </a:xfrm>
          <a:prstGeom prst="rect">
            <a:avLst/>
          </a:prstGeom>
          <a:noFill/>
          <a:ln>
            <a:noFill/>
          </a:ln>
        </p:spPr>
        <p:txBody>
          <a:bodyPr spcFirstLastPara="1" wrap="square" lIns="91425" tIns="91425" rIns="91425" bIns="91425" anchor="t" anchorCtr="0">
            <a:spAutoFit/>
          </a:bodyPr>
          <a:lstStyle/>
          <a:p>
            <a:pPr lvl="0" algn="ctr"/>
            <a:r>
              <a:rPr lang="pt-BR" sz="2000" b="1" dirty="0" smtClean="0">
                <a:solidFill>
                  <a:schemeClr val="accent5">
                    <a:lumMod val="50000"/>
                  </a:schemeClr>
                </a:solidFill>
                <a:latin typeface="Montserrat"/>
                <a:ea typeface="Montserrat"/>
                <a:cs typeface="Montserrat"/>
                <a:sym typeface="Montserrat"/>
              </a:rPr>
              <a:t>“ Grande parte das dificuldades e quase totalidades dos problemas enfrentados pela Administração ao longo da licitação e durante a execução do contrato podem ser evitados por meio de atuação cuidadosa e diligente nessa etapa interna” </a:t>
            </a:r>
          </a:p>
          <a:p>
            <a:pPr lvl="0" algn="ctr"/>
            <a:endParaRPr lang="pt-BR" sz="2000" b="1" dirty="0" smtClean="0">
              <a:solidFill>
                <a:schemeClr val="accent5">
                  <a:lumMod val="50000"/>
                </a:schemeClr>
              </a:solidFill>
              <a:latin typeface="Montserrat"/>
              <a:ea typeface="Montserrat"/>
              <a:cs typeface="Montserrat"/>
              <a:sym typeface="Montserrat"/>
            </a:endParaRPr>
          </a:p>
          <a:p>
            <a:pPr lvl="0" algn="ctr"/>
            <a:r>
              <a:rPr lang="pt-BR" sz="2000" b="1" dirty="0" smtClean="0">
                <a:solidFill>
                  <a:schemeClr val="accent5">
                    <a:lumMod val="50000"/>
                  </a:schemeClr>
                </a:solidFill>
                <a:latin typeface="Montserrat"/>
                <a:ea typeface="Montserrat"/>
                <a:cs typeface="Montserrat"/>
                <a:sym typeface="Montserrat"/>
              </a:rPr>
              <a:t>MARÇAL JUSTEN FILHO (2009)</a:t>
            </a:r>
            <a:endParaRPr lang="pt-BR" sz="2000" b="1" dirty="0">
              <a:solidFill>
                <a:schemeClr val="accent5">
                  <a:lumMod val="50000"/>
                </a:schemeClr>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Governança das Contratações</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1135991"/>
            <a:ext cx="8356060" cy="101566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pt-BR" sz="1200" dirty="0" smtClean="0">
                <a:solidFill>
                  <a:schemeClr val="accent5">
                    <a:lumMod val="50000"/>
                  </a:schemeClr>
                </a:solidFill>
                <a:latin typeface="Montserrat" charset="0"/>
              </a:rPr>
              <a:t>(...) </a:t>
            </a:r>
            <a:r>
              <a:rPr lang="pt-BR" sz="1200" b="1" dirty="0" smtClean="0">
                <a:solidFill>
                  <a:schemeClr val="accent5">
                    <a:lumMod val="50000"/>
                  </a:schemeClr>
                </a:solidFill>
                <a:latin typeface="Montserrat" charset="0"/>
              </a:rPr>
              <a:t>A governança e a implementação de controles internos e gestão de riscos na organizações é responsabilidade da alta administração.</a:t>
            </a:r>
            <a:r>
              <a:rPr lang="pt-BR" sz="1200" dirty="0" smtClean="0">
                <a:solidFill>
                  <a:schemeClr val="accent5">
                    <a:lumMod val="50000"/>
                  </a:schemeClr>
                </a:solidFill>
                <a:latin typeface="Montserrat" charset="0"/>
              </a:rPr>
              <a:t> Irregularidades numerosas em contratos e transferências voluntárias , decorrentes de falhas sistêmicas nos processos de trabalho identificadas em sede de </a:t>
            </a:r>
            <a:r>
              <a:rPr lang="pt-BR" sz="1200" dirty="0" err="1" smtClean="0">
                <a:solidFill>
                  <a:schemeClr val="accent5">
                    <a:lumMod val="50000"/>
                  </a:schemeClr>
                </a:solidFill>
                <a:latin typeface="Montserrat" charset="0"/>
              </a:rPr>
              <a:t>pretação</a:t>
            </a:r>
            <a:r>
              <a:rPr lang="pt-BR" sz="1200" dirty="0" smtClean="0">
                <a:solidFill>
                  <a:schemeClr val="accent5">
                    <a:lumMod val="50000"/>
                  </a:schemeClr>
                </a:solidFill>
                <a:latin typeface="Montserrat" charset="0"/>
              </a:rPr>
              <a:t> de contas ordinárias, podem levar ao julgamento pela irregularidade das respectivas contas dos administradores. </a:t>
            </a:r>
            <a:r>
              <a:rPr lang="pt-BR" sz="1200" b="1" dirty="0" smtClean="0">
                <a:solidFill>
                  <a:schemeClr val="accent5">
                    <a:lumMod val="50000"/>
                  </a:schemeClr>
                </a:solidFill>
                <a:latin typeface="Montserrat" charset="0"/>
              </a:rPr>
              <a:t>(Acórdão </a:t>
            </a:r>
            <a:r>
              <a:rPr lang="pt-BR" sz="1200" b="1" dirty="0" smtClean="0">
                <a:solidFill>
                  <a:schemeClr val="accent5">
                    <a:lumMod val="50000"/>
                  </a:schemeClr>
                </a:solidFill>
                <a:latin typeface="Montserrat" charset="0"/>
              </a:rPr>
              <a:t>1299/2022 – TCU – Primeira Câmara) </a:t>
            </a:r>
          </a:p>
        </p:txBody>
      </p:sp>
      <p:pic>
        <p:nvPicPr>
          <p:cNvPr id="5" name="Imagem 4" descr="kisspng-government-procurement-logo-computer-icons-product-caema-5be505a22bc0d1.7122949815417358421792.png"/>
          <p:cNvPicPr>
            <a:picLocks noChangeAspect="1"/>
          </p:cNvPicPr>
          <p:nvPr/>
        </p:nvPicPr>
        <p:blipFill>
          <a:blip r:embed="rId4">
            <a:duotone>
              <a:prstClr val="black"/>
              <a:schemeClr val="accent4">
                <a:tint val="45000"/>
                <a:satMod val="400000"/>
              </a:schemeClr>
            </a:duotone>
          </a:blip>
          <a:srcRect b="21692"/>
          <a:stretch>
            <a:fillRect/>
          </a:stretch>
        </p:blipFill>
        <p:spPr>
          <a:xfrm>
            <a:off x="182319" y="337225"/>
            <a:ext cx="660745" cy="700392"/>
          </a:xfrm>
          <a:prstGeom prst="rect">
            <a:avLst/>
          </a:prstGeom>
        </p:spPr>
      </p:pic>
      <p:sp>
        <p:nvSpPr>
          <p:cNvPr id="6" name="Retângulo 5"/>
          <p:cNvSpPr/>
          <p:nvPr/>
        </p:nvSpPr>
        <p:spPr>
          <a:xfrm>
            <a:off x="356680" y="2494621"/>
            <a:ext cx="8356060"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pt-BR" sz="1200" b="1" dirty="0" smtClean="0">
                <a:solidFill>
                  <a:schemeClr val="accent5">
                    <a:lumMod val="50000"/>
                  </a:schemeClr>
                </a:solidFill>
                <a:latin typeface="Montserrat" charset="0"/>
              </a:rPr>
              <a:t>O dirigente máximo de órgão</a:t>
            </a:r>
            <a:r>
              <a:rPr lang="pt-BR" sz="1200" dirty="0" smtClean="0">
                <a:solidFill>
                  <a:schemeClr val="accent5">
                    <a:lumMod val="50000"/>
                  </a:schemeClr>
                </a:solidFill>
                <a:latin typeface="Montserrat" charset="0"/>
              </a:rPr>
              <a:t> ou entidade da administração pública deve ser responsabilizado quando comprovada a omissão grave no seu </a:t>
            </a:r>
            <a:r>
              <a:rPr lang="pt-BR" sz="1200" b="1" dirty="0" smtClean="0">
                <a:solidFill>
                  <a:schemeClr val="accent5">
                    <a:lumMod val="50000"/>
                  </a:schemeClr>
                </a:solidFill>
                <a:latin typeface="Montserrat" charset="0"/>
              </a:rPr>
              <a:t>dever de regulamentação e supervisão dos subordinados</a:t>
            </a:r>
            <a:r>
              <a:rPr lang="pt-BR" sz="1200" dirty="0" smtClean="0">
                <a:solidFill>
                  <a:schemeClr val="accent5">
                    <a:lumMod val="50000"/>
                  </a:schemeClr>
                </a:solidFill>
                <a:latin typeface="Montserrat" charset="0"/>
              </a:rPr>
              <a:t>, não podendo se abster dessa função.</a:t>
            </a:r>
            <a:r>
              <a:rPr lang="pt-BR" sz="1200" dirty="0" smtClean="0">
                <a:solidFill>
                  <a:schemeClr val="accent5">
                    <a:lumMod val="50000"/>
                  </a:schemeClr>
                </a:solidFill>
                <a:latin typeface="Montserrat" charset="0"/>
              </a:rPr>
              <a:t> </a:t>
            </a:r>
            <a:r>
              <a:rPr lang="pt-BR" sz="1200" b="1" dirty="0" smtClean="0">
                <a:solidFill>
                  <a:schemeClr val="accent5">
                    <a:lumMod val="50000"/>
                  </a:schemeClr>
                </a:solidFill>
                <a:latin typeface="Montserrat" charset="0"/>
              </a:rPr>
              <a:t>(</a:t>
            </a:r>
            <a:r>
              <a:rPr lang="pt-BR" sz="1200" b="1" dirty="0" smtClean="0">
                <a:solidFill>
                  <a:schemeClr val="accent5">
                    <a:lumMod val="50000"/>
                  </a:schemeClr>
                </a:solidFill>
                <a:latin typeface="Montserrat" charset="0"/>
              </a:rPr>
              <a:t>Acórdão 10434/2021 </a:t>
            </a:r>
            <a:r>
              <a:rPr lang="pt-BR" sz="1200" b="1" dirty="0" smtClean="0">
                <a:solidFill>
                  <a:schemeClr val="accent5">
                    <a:lumMod val="50000"/>
                  </a:schemeClr>
                </a:solidFill>
                <a:latin typeface="Montserrat" charset="0"/>
              </a:rPr>
              <a:t>– TCU – </a:t>
            </a:r>
            <a:r>
              <a:rPr lang="pt-BR" sz="1200" b="1" dirty="0" smtClean="0">
                <a:solidFill>
                  <a:schemeClr val="accent5">
                    <a:lumMod val="50000"/>
                  </a:schemeClr>
                </a:solidFill>
                <a:latin typeface="Montserrat" charset="0"/>
              </a:rPr>
              <a:t>Segunda </a:t>
            </a:r>
            <a:r>
              <a:rPr lang="pt-BR" sz="1200" b="1" dirty="0" smtClean="0">
                <a:solidFill>
                  <a:schemeClr val="accent5">
                    <a:lumMod val="50000"/>
                  </a:schemeClr>
                </a:solidFill>
                <a:latin typeface="Montserrat" charset="0"/>
              </a:rPr>
              <a:t>Câmara)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duotone>
              <a:schemeClr val="accent3">
                <a:shade val="45000"/>
                <a:satMod val="135000"/>
              </a:schemeClr>
              <a:prstClr val="white"/>
            </a:duotone>
          </a:blip>
          <a:srcRect l="59171"/>
          <a:stretch>
            <a:fillRect/>
          </a:stretch>
        </p:blipFill>
        <p:spPr>
          <a:xfrm>
            <a:off x="7036904" y="0"/>
            <a:ext cx="4503556" cy="5143501"/>
          </a:xfrm>
          <a:prstGeom prst="rect">
            <a:avLst/>
          </a:prstGeom>
          <a:noFill/>
          <a:ln>
            <a:noFill/>
          </a:ln>
        </p:spPr>
      </p:pic>
      <p:sp>
        <p:nvSpPr>
          <p:cNvPr id="55" name="Google Shape;55;p13"/>
          <p:cNvSpPr txBox="1">
            <a:spLocks noGrp="1"/>
          </p:cNvSpPr>
          <p:nvPr>
            <p:ph type="ctrTitle"/>
          </p:nvPr>
        </p:nvSpPr>
        <p:spPr>
          <a:xfrm>
            <a:off x="238539" y="870298"/>
            <a:ext cx="6619461" cy="1739400"/>
          </a:xfrm>
          <a:prstGeom prst="rect">
            <a:avLst/>
          </a:prstGeom>
        </p:spPr>
        <p:txBody>
          <a:bodyPr spcFirstLastPara="1" wrap="square" lIns="91425" tIns="91425" rIns="91425" bIns="91425" anchor="ctr" anchorCtr="0">
            <a:normAutofit/>
          </a:bodyPr>
          <a:lstStyle/>
          <a:p>
            <a:pPr marL="0" lvl="0" indent="0" rtl="0">
              <a:spcBef>
                <a:spcPts val="0"/>
              </a:spcBef>
              <a:spcAft>
                <a:spcPts val="0"/>
              </a:spcAft>
              <a:buNone/>
            </a:pPr>
            <a:r>
              <a:rPr lang="pt-BR" sz="2700" b="1" dirty="0" smtClean="0">
                <a:solidFill>
                  <a:schemeClr val="accent5">
                    <a:lumMod val="75000"/>
                  </a:schemeClr>
                </a:solidFill>
                <a:latin typeface="Montserrat"/>
                <a:ea typeface="Montserrat"/>
                <a:cs typeface="Montserrat"/>
                <a:sym typeface="Montserrat"/>
              </a:rPr>
              <a:t>GESTÃO POR COMPETÊNCIAS</a:t>
            </a:r>
            <a:endParaRPr sz="2800" b="1">
              <a:solidFill>
                <a:schemeClr val="accent5">
                  <a:lumMod val="75000"/>
                </a:schemeClr>
              </a:solidFill>
              <a:latin typeface="Montserrat"/>
              <a:ea typeface="Montserrat"/>
              <a:cs typeface="Montserrat"/>
              <a:sym typeface="Montserrat"/>
            </a:endParaRPr>
          </a:p>
        </p:txBody>
      </p:sp>
      <p:cxnSp>
        <p:nvCxnSpPr>
          <p:cNvPr id="8" name="Conector reto 7"/>
          <p:cNvCxnSpPr/>
          <p:nvPr/>
        </p:nvCxnSpPr>
        <p:spPr>
          <a:xfrm>
            <a:off x="2690192" y="2067340"/>
            <a:ext cx="1643270" cy="1588"/>
          </a:xfrm>
          <a:prstGeom prst="line">
            <a:avLst/>
          </a:prstGeom>
          <a:ln w="38100">
            <a:solidFill>
              <a:schemeClr val="accent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Google Shape;55;p13"/>
          <p:cNvSpPr txBox="1">
            <a:spLocks/>
          </p:cNvSpPr>
          <p:nvPr/>
        </p:nvSpPr>
        <p:spPr>
          <a:xfrm>
            <a:off x="675862" y="3617844"/>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DFD</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8" name="Google Shape;55;p13"/>
          <p:cNvSpPr txBox="1">
            <a:spLocks/>
          </p:cNvSpPr>
          <p:nvPr/>
        </p:nvSpPr>
        <p:spPr>
          <a:xfrm>
            <a:off x="1808924" y="3591339"/>
            <a:ext cx="954156" cy="420808"/>
          </a:xfrm>
          <a:prstGeom prst="rect">
            <a:avLst/>
          </a:prstGeom>
          <a:noFill/>
          <a:ln>
            <a:noFill/>
          </a:ln>
        </p:spPr>
        <p:txBody>
          <a:bodyPr spcFirstLastPara="1" wrap="square" lIns="91425" tIns="91425" rIns="91425" bIns="91425" anchor="ctr" anchorCtr="0">
            <a:normAutofit/>
          </a:bodyPr>
          <a:lstStyle/>
          <a:p>
            <a:pPr lvl="0" algn="ctr">
              <a:buClr>
                <a:schemeClr val="dk1"/>
              </a:buClr>
              <a:buSzPts val="5200"/>
              <a:defRPr/>
            </a:pPr>
            <a:r>
              <a:rPr lang="pt-BR" b="1" dirty="0" smtClean="0">
                <a:solidFill>
                  <a:schemeClr val="bg1"/>
                </a:solidFill>
                <a:latin typeface="Montserrat"/>
                <a:ea typeface="Montserrat"/>
                <a:cs typeface="Montserrat"/>
                <a:sym typeface="Montserrat"/>
              </a:rPr>
              <a:t>ETP</a:t>
            </a:r>
            <a:endParaRPr lang="pt-BR" b="1" dirty="0">
              <a:solidFill>
                <a:schemeClr val="bg1"/>
              </a:solidFill>
              <a:latin typeface="Montserrat"/>
              <a:ea typeface="Montserrat"/>
              <a:cs typeface="Montserrat"/>
              <a:sym typeface="Montserrat"/>
            </a:endParaRPr>
          </a:p>
        </p:txBody>
      </p:sp>
      <p:sp>
        <p:nvSpPr>
          <p:cNvPr id="19" name="Google Shape;55;p13"/>
          <p:cNvSpPr txBox="1">
            <a:spLocks/>
          </p:cNvSpPr>
          <p:nvPr/>
        </p:nvSpPr>
        <p:spPr>
          <a:xfrm>
            <a:off x="5724941" y="3624469"/>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EDITAL</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21" name="Google Shape;55;p13"/>
          <p:cNvSpPr txBox="1">
            <a:spLocks/>
          </p:cNvSpPr>
          <p:nvPr/>
        </p:nvSpPr>
        <p:spPr>
          <a:xfrm>
            <a:off x="4631636" y="3617843"/>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TDR</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Gestão por Competências</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528536" y="1233267"/>
            <a:ext cx="8356060" cy="1477328"/>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7º Caberá à </a:t>
            </a:r>
            <a:r>
              <a:rPr lang="pt-BR" sz="1800" b="1" u="sng" dirty="0" smtClean="0">
                <a:solidFill>
                  <a:schemeClr val="accent5">
                    <a:lumMod val="50000"/>
                  </a:schemeClr>
                </a:solidFill>
                <a:latin typeface="Montserrat" charset="0"/>
              </a:rPr>
              <a:t>autoridade máxima do órgão ou da entidade</a:t>
            </a:r>
            <a:r>
              <a:rPr lang="pt-BR" sz="1800" b="1" dirty="0" smtClean="0">
                <a:solidFill>
                  <a:schemeClr val="accent5">
                    <a:lumMod val="50000"/>
                  </a:schemeClr>
                </a:solidFill>
                <a:latin typeface="Montserrat" charset="0"/>
              </a:rPr>
              <a:t>, ou a quem as normas de organização administrativa indicarem, promover </a:t>
            </a:r>
            <a:r>
              <a:rPr lang="pt-BR" sz="1800" b="1" u="sng" dirty="0" smtClean="0">
                <a:solidFill>
                  <a:schemeClr val="accent5">
                    <a:lumMod val="50000"/>
                  </a:schemeClr>
                </a:solidFill>
                <a:latin typeface="Montserrat" charset="0"/>
              </a:rPr>
              <a:t>gestão por competências</a:t>
            </a:r>
            <a:r>
              <a:rPr lang="pt-BR" sz="1800" b="1" dirty="0" smtClean="0">
                <a:solidFill>
                  <a:schemeClr val="accent5">
                    <a:lumMod val="50000"/>
                  </a:schemeClr>
                </a:solidFill>
                <a:latin typeface="Montserrat" charset="0"/>
              </a:rPr>
              <a:t> e </a:t>
            </a:r>
            <a:r>
              <a:rPr lang="pt-BR" sz="1800" b="1" u="sng" dirty="0" smtClean="0">
                <a:solidFill>
                  <a:schemeClr val="accent5">
                    <a:lumMod val="50000"/>
                  </a:schemeClr>
                </a:solidFill>
                <a:latin typeface="Montserrat" charset="0"/>
              </a:rPr>
              <a:t>designar agentes públicos</a:t>
            </a:r>
            <a:r>
              <a:rPr lang="pt-BR" sz="1800" b="1" dirty="0" smtClean="0">
                <a:solidFill>
                  <a:schemeClr val="accent5">
                    <a:lumMod val="50000"/>
                  </a:schemeClr>
                </a:solidFill>
                <a:latin typeface="Montserrat" charset="0"/>
              </a:rPr>
              <a:t> para o desempenho das funções essenciais à execução desta Lei que preencham os seguintes requisitos: [...]</a:t>
            </a:r>
            <a:endParaRPr lang="pt-BR" sz="1800" dirty="0">
              <a:solidFill>
                <a:schemeClr val="accent5">
                  <a:lumMod val="50000"/>
                </a:schemeClr>
              </a:solidFill>
              <a:latin typeface="Montserrat" charset="0"/>
            </a:endParaRPr>
          </a:p>
        </p:txBody>
      </p:sp>
      <p:pic>
        <p:nvPicPr>
          <p:cNvPr id="106498"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Gestão por Competências</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356060" cy="2031325"/>
          </a:xfrm>
          <a:prstGeom prst="rect">
            <a:avLst/>
          </a:prstGeom>
        </p:spPr>
        <p:txBody>
          <a:bodyPr wrap="square">
            <a:spAutoFit/>
          </a:bodyPr>
          <a:lstStyle/>
          <a:p>
            <a:pPr algn="just"/>
            <a:r>
              <a:rPr lang="pt-BR" sz="1800" b="1" u="sng" dirty="0" smtClean="0">
                <a:solidFill>
                  <a:schemeClr val="accent5">
                    <a:lumMod val="50000"/>
                  </a:schemeClr>
                </a:solidFill>
                <a:latin typeface="Montserrat" charset="0"/>
              </a:rPr>
              <a:t>GESTÃO POR COMPETÊNCIAS:</a:t>
            </a:r>
            <a:r>
              <a:rPr lang="pt-BR" sz="1800" b="1" dirty="0" smtClean="0">
                <a:solidFill>
                  <a:schemeClr val="accent5">
                    <a:lumMod val="50000"/>
                  </a:schemeClr>
                </a:solidFill>
                <a:latin typeface="Montserrat" charset="0"/>
              </a:rPr>
              <a:t> </a:t>
            </a:r>
          </a:p>
          <a:p>
            <a:pPr algn="just"/>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Trata-se de um modelo gerencial com o propósito de orientar esforços para planejar, captar, desenvolver e avaliar, nos diferentes níveis da organização e das pessoas que dela participam, as competências necessárias à obtenção dos objetivos organizacionais.</a:t>
            </a:r>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Gestão por Competências</a:t>
            </a:r>
            <a:endParaRPr lang="pt-BR" sz="2200" b="1" dirty="0">
              <a:solidFill>
                <a:schemeClr val="lt1"/>
              </a:solidFill>
              <a:latin typeface="Montserrat"/>
              <a:ea typeface="Montserrat"/>
              <a:cs typeface="Montserrat"/>
              <a:sym typeface="Montserrat"/>
            </a:endParaRPr>
          </a:p>
        </p:txBody>
      </p:sp>
      <p:pic>
        <p:nvPicPr>
          <p:cNvPr id="6" name="Imagem 5" descr="Imagem-1-100.jpg"/>
          <p:cNvPicPr>
            <a:picLocks noChangeAspect="1"/>
          </p:cNvPicPr>
          <p:nvPr/>
        </p:nvPicPr>
        <p:blipFill>
          <a:blip r:embed="rId4"/>
          <a:srcRect l="8430" t="7016" r="7171" b="15480"/>
          <a:stretch>
            <a:fillRect/>
          </a:stretch>
        </p:blipFill>
        <p:spPr>
          <a:xfrm>
            <a:off x="2302213" y="740022"/>
            <a:ext cx="4001311" cy="3674407"/>
          </a:xfrm>
          <a:prstGeom prst="rect">
            <a:avLst/>
          </a:prstGeom>
        </p:spPr>
      </p:pic>
      <p:sp>
        <p:nvSpPr>
          <p:cNvPr id="7" name="CaixaDeTexto 6"/>
          <p:cNvSpPr txBox="1"/>
          <p:nvPr/>
        </p:nvSpPr>
        <p:spPr>
          <a:xfrm>
            <a:off x="2302212" y="4507149"/>
            <a:ext cx="5771745" cy="207749"/>
          </a:xfrm>
          <a:prstGeom prst="rect">
            <a:avLst/>
          </a:prstGeom>
          <a:noFill/>
        </p:spPr>
        <p:txBody>
          <a:bodyPr wrap="square" rtlCol="0">
            <a:spAutoFit/>
          </a:bodyPr>
          <a:lstStyle/>
          <a:p>
            <a:r>
              <a:rPr lang="pt-BR" sz="750" dirty="0" smtClean="0">
                <a:solidFill>
                  <a:schemeClr val="bg2">
                    <a:lumMod val="40000"/>
                    <a:lumOff val="60000"/>
                  </a:schemeClr>
                </a:solidFill>
              </a:rPr>
              <a:t>Fonte : https://carreira.com.br/explicamos-os-3-grupos-de-competencias-que-usamos-para-descrever-cargos/</a:t>
            </a:r>
            <a:endParaRPr lang="pt-BR" sz="750" dirty="0">
              <a:solidFill>
                <a:schemeClr val="bg2">
                  <a:lumMod val="40000"/>
                  <a:lumOff val="6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Gestão por Competências</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356060" cy="3323987"/>
          </a:xfrm>
          <a:prstGeom prst="rect">
            <a:avLst/>
          </a:prstGeom>
        </p:spPr>
        <p:txBody>
          <a:bodyPr wrap="square">
            <a:spAutoFit/>
          </a:bodyPr>
          <a:lstStyle/>
          <a:p>
            <a:pPr algn="just"/>
            <a:r>
              <a:rPr lang="pt-BR" sz="1800" b="1" u="sng" dirty="0" smtClean="0">
                <a:solidFill>
                  <a:schemeClr val="accent5">
                    <a:lumMod val="50000"/>
                  </a:schemeClr>
                </a:solidFill>
                <a:latin typeface="Montserrat" charset="0"/>
              </a:rPr>
              <a:t>ETAPAS DA GESTÃO POR COMPETÊNCIA: </a:t>
            </a:r>
            <a:endParaRPr lang="pt-BR" sz="1800" u="sng" dirty="0" smtClean="0">
              <a:solidFill>
                <a:schemeClr val="accent5">
                  <a:lumMod val="50000"/>
                </a:schemeClr>
              </a:solidFill>
              <a:latin typeface="Montserrat" charset="0"/>
            </a:endParaRPr>
          </a:p>
          <a:p>
            <a:pPr lvl="1" algn="just"/>
            <a:endParaRPr lang="pt-BR" sz="1800" b="1"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Implantação</a:t>
            </a:r>
          </a:p>
          <a:p>
            <a:pPr lvl="2" algn="just"/>
            <a:r>
              <a:rPr lang="pt-BR" b="1" dirty="0" smtClean="0">
                <a:solidFill>
                  <a:schemeClr val="accent5">
                    <a:lumMod val="50000"/>
                  </a:schemeClr>
                </a:solidFill>
                <a:latin typeface="Montserrat" charset="0"/>
              </a:rPr>
              <a:t>   Quais os setores envolvidos no processo licitatório? </a:t>
            </a:r>
          </a:p>
          <a:p>
            <a:pPr lvl="3" algn="just"/>
            <a:r>
              <a:rPr lang="pt-BR" b="1" dirty="0" smtClean="0">
                <a:solidFill>
                  <a:schemeClr val="accent5">
                    <a:lumMod val="50000"/>
                  </a:schemeClr>
                </a:solidFill>
                <a:latin typeface="Montserrat" charset="0"/>
              </a:rPr>
              <a:t>   Quantitativo de pessoal necessário para atuação de cada setor?</a:t>
            </a:r>
          </a:p>
          <a:p>
            <a:pPr lvl="3" algn="just"/>
            <a:r>
              <a:rPr lang="pt-BR" b="1" dirty="0" smtClean="0">
                <a:solidFill>
                  <a:schemeClr val="accent5">
                    <a:lumMod val="50000"/>
                  </a:schemeClr>
                </a:solidFill>
                <a:latin typeface="Montserrat" charset="0"/>
              </a:rPr>
              <a:t>   Quais as atribuições e atuações dos agentes públicos para o desempenho da Lei nº 14.133/21?</a:t>
            </a:r>
          </a:p>
          <a:p>
            <a:pPr lvl="3" algn="just"/>
            <a:endParaRPr lang="pt-BR" b="1" dirty="0" smtClean="0">
              <a:solidFill>
                <a:schemeClr val="accent5">
                  <a:lumMod val="50000"/>
                </a:schemeClr>
              </a:solidFill>
              <a:latin typeface="Montserrat" charset="0"/>
            </a:endParaRPr>
          </a:p>
          <a:p>
            <a:pPr lvl="3" algn="just"/>
            <a:r>
              <a:rPr lang="pt-BR" sz="1800" b="1" dirty="0" smtClean="0">
                <a:solidFill>
                  <a:schemeClr val="accent5">
                    <a:lumMod val="50000"/>
                  </a:schemeClr>
                </a:solidFill>
                <a:latin typeface="Montserrat" charset="0"/>
              </a:rPr>
              <a:t>- Seleção</a:t>
            </a:r>
          </a:p>
          <a:p>
            <a:pPr lvl="3" algn="just"/>
            <a:r>
              <a:rPr lang="pt-BR" sz="1800" b="1" dirty="0" smtClean="0">
                <a:solidFill>
                  <a:schemeClr val="accent5">
                    <a:lumMod val="50000"/>
                  </a:schemeClr>
                </a:solidFill>
                <a:latin typeface="Montserrat" charset="0"/>
              </a:rPr>
              <a:t>- Carreiras, cargos e renumeração</a:t>
            </a:r>
          </a:p>
          <a:p>
            <a:pPr lvl="3" algn="just"/>
            <a:r>
              <a:rPr lang="pt-BR" sz="1800" b="1" dirty="0" smtClean="0">
                <a:solidFill>
                  <a:schemeClr val="accent5">
                    <a:lumMod val="50000"/>
                  </a:schemeClr>
                </a:solidFill>
                <a:latin typeface="Montserrat" charset="0"/>
              </a:rPr>
              <a:t>- Desenvolvimento e treinamento</a:t>
            </a:r>
          </a:p>
          <a:p>
            <a:pPr lvl="3" algn="just"/>
            <a:r>
              <a:rPr lang="pt-BR" sz="1800" b="1" dirty="0" smtClean="0">
                <a:solidFill>
                  <a:schemeClr val="accent5">
                    <a:lumMod val="50000"/>
                  </a:schemeClr>
                </a:solidFill>
                <a:latin typeface="Montserrat" charset="0"/>
              </a:rPr>
              <a:t>- Avaliação</a:t>
            </a:r>
            <a:endParaRPr lang="pt-BR" sz="1800" dirty="0" smtClean="0">
              <a:solidFill>
                <a:schemeClr val="accent5">
                  <a:lumMod val="50000"/>
                </a:schemeClr>
              </a:solidFill>
              <a:latin typeface="Montserrat" charset="0"/>
            </a:endParaRPr>
          </a:p>
          <a:p>
            <a:pPr lvl="3" algn="just"/>
            <a:endParaRPr lang="pt-BR" dirty="0" smtClean="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Gestão por Competências</a:t>
            </a:r>
            <a:endParaRPr lang="pt-BR" sz="2200" b="1" dirty="0">
              <a:solidFill>
                <a:schemeClr val="lt1"/>
              </a:solidFill>
              <a:latin typeface="Montserrat"/>
              <a:ea typeface="Montserrat"/>
              <a:cs typeface="Montserrat"/>
              <a:sym typeface="Montserrat"/>
            </a:endParaRPr>
          </a:p>
        </p:txBody>
      </p:sp>
      <p:sp>
        <p:nvSpPr>
          <p:cNvPr id="12" name="CaixaDeTexto 11"/>
          <p:cNvSpPr txBox="1"/>
          <p:nvPr/>
        </p:nvSpPr>
        <p:spPr>
          <a:xfrm>
            <a:off x="570689" y="1199745"/>
            <a:ext cx="8274995" cy="2585323"/>
          </a:xfrm>
          <a:prstGeom prst="rect">
            <a:avLst/>
          </a:prstGeom>
          <a:solidFill>
            <a:schemeClr val="bg1"/>
          </a:solidFill>
        </p:spPr>
        <p:txBody>
          <a:bodyPr wrap="square" rtlCol="0">
            <a:spAutoFit/>
          </a:bodyPr>
          <a:lstStyle/>
          <a:p>
            <a:pPr algn="just"/>
            <a:r>
              <a:rPr lang="pt-BR" sz="1800" b="1" dirty="0" smtClean="0">
                <a:solidFill>
                  <a:schemeClr val="accent5">
                    <a:lumMod val="50000"/>
                  </a:schemeClr>
                </a:solidFill>
                <a:latin typeface="Montserrat" charset="0"/>
              </a:rPr>
              <a:t>Art. 8º A licitação será conduzida por agente de contratação, (...)</a:t>
            </a:r>
          </a:p>
          <a:p>
            <a:pPr algn="just"/>
            <a:r>
              <a:rPr lang="pt-BR" sz="1800" b="1" dirty="0" smtClean="0">
                <a:solidFill>
                  <a:schemeClr val="accent5">
                    <a:lumMod val="50000"/>
                  </a:schemeClr>
                </a:solidFill>
                <a:latin typeface="Montserrat" charset="0"/>
              </a:rPr>
              <a:t>(...)</a:t>
            </a:r>
          </a:p>
          <a:p>
            <a:pPr algn="just"/>
            <a:r>
              <a:rPr lang="pt-BR" sz="1800" b="1" dirty="0" smtClean="0">
                <a:solidFill>
                  <a:schemeClr val="accent5">
                    <a:lumMod val="50000"/>
                  </a:schemeClr>
                </a:solidFill>
                <a:latin typeface="Montserrat" charset="0"/>
              </a:rPr>
              <a:t>§ 3º As </a:t>
            </a:r>
            <a:r>
              <a:rPr lang="pt-BR" sz="1800" b="1" u="sng" dirty="0" smtClean="0">
                <a:solidFill>
                  <a:schemeClr val="accent5">
                    <a:lumMod val="50000"/>
                  </a:schemeClr>
                </a:solidFill>
                <a:latin typeface="Montserrat" charset="0"/>
              </a:rPr>
              <a:t>regras relativas à atuação do agente de contratação e da equipe de apoio</a:t>
            </a:r>
            <a:r>
              <a:rPr lang="pt-BR" sz="1800" b="1" dirty="0" smtClean="0">
                <a:solidFill>
                  <a:schemeClr val="accent5">
                    <a:lumMod val="50000"/>
                  </a:schemeClr>
                </a:solidFill>
                <a:latin typeface="Montserrat" charset="0"/>
              </a:rPr>
              <a:t>, ao funcionamento da </a:t>
            </a:r>
            <a:r>
              <a:rPr lang="pt-BR" sz="1800" b="1" u="sng" dirty="0" smtClean="0">
                <a:solidFill>
                  <a:schemeClr val="accent5">
                    <a:lumMod val="50000"/>
                  </a:schemeClr>
                </a:solidFill>
                <a:latin typeface="Montserrat" charset="0"/>
              </a:rPr>
              <a:t>comissão de contratação</a:t>
            </a:r>
            <a:r>
              <a:rPr lang="pt-BR" sz="1800" b="1" dirty="0" smtClean="0">
                <a:solidFill>
                  <a:schemeClr val="accent5">
                    <a:lumMod val="50000"/>
                  </a:schemeClr>
                </a:solidFill>
                <a:latin typeface="Montserrat" charset="0"/>
              </a:rPr>
              <a:t> e à atuação de </a:t>
            </a:r>
            <a:r>
              <a:rPr lang="pt-BR" sz="1800" b="1" u="sng" dirty="0" smtClean="0">
                <a:solidFill>
                  <a:schemeClr val="accent5">
                    <a:lumMod val="50000"/>
                  </a:schemeClr>
                </a:solidFill>
                <a:latin typeface="Montserrat" charset="0"/>
              </a:rPr>
              <a:t>fiscais e gestores de contratos</a:t>
            </a:r>
            <a:r>
              <a:rPr lang="pt-BR" sz="1800" b="1" dirty="0" smtClean="0">
                <a:solidFill>
                  <a:schemeClr val="accent5">
                    <a:lumMod val="50000"/>
                  </a:schemeClr>
                </a:solidFill>
                <a:latin typeface="Montserrat" charset="0"/>
              </a:rPr>
              <a:t> de que trata esta Lei serão </a:t>
            </a:r>
            <a:r>
              <a:rPr lang="pt-BR" sz="1800" b="1" u="sng" dirty="0" smtClean="0">
                <a:solidFill>
                  <a:schemeClr val="accent5">
                    <a:lumMod val="50000"/>
                  </a:schemeClr>
                </a:solidFill>
                <a:latin typeface="Montserrat" charset="0"/>
              </a:rPr>
              <a:t>estabelecidas em regulamento</a:t>
            </a:r>
            <a:r>
              <a:rPr lang="pt-BR" sz="1800" b="1" dirty="0" smtClean="0">
                <a:solidFill>
                  <a:schemeClr val="accent5">
                    <a:lumMod val="50000"/>
                  </a:schemeClr>
                </a:solidFill>
                <a:latin typeface="Montserrat" charset="0"/>
              </a:rPr>
              <a:t>, e deverá ser prevista a possibilidade de eles contarem com o apoio dos órgãos de assessoramento jurídico e de controle interno para o desempenho das funções essenciais à execução do disposto nesta Lei.</a:t>
            </a:r>
            <a:endParaRPr lang="pt-BR" sz="1800" b="1" dirty="0">
              <a:solidFill>
                <a:schemeClr val="accent5">
                  <a:lumMod val="50000"/>
                </a:schemeClr>
              </a:solidFill>
              <a:latin typeface="Montserrat" charset="0"/>
            </a:endParaRPr>
          </a:p>
        </p:txBody>
      </p:sp>
      <p:pic>
        <p:nvPicPr>
          <p:cNvPr id="106498"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Gestão por Competências</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356060" cy="144655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pt-BR" sz="1800" b="1" cap="all" dirty="0" smtClean="0">
                <a:solidFill>
                  <a:schemeClr val="accent5">
                    <a:lumMod val="50000"/>
                  </a:schemeClr>
                </a:solidFill>
                <a:latin typeface="Montserrat" charset="0"/>
              </a:rPr>
              <a:t>DECRETO Nº 11.246, DE 27 DE OUTUBRO DE 2022</a:t>
            </a:r>
          </a:p>
          <a:p>
            <a:pPr algn="just"/>
            <a:r>
              <a:rPr lang="pt-BR" dirty="0" smtClean="0">
                <a:solidFill>
                  <a:schemeClr val="accent5">
                    <a:lumMod val="50000"/>
                  </a:schemeClr>
                </a:solidFill>
                <a:latin typeface="Montserrat" charset="0"/>
              </a:rPr>
              <a:t>Regulamenta o disposto no § 3º do art. 8º da Lei nº 14.133, de 1º de abril de 2021, para dispor sobre as regras para a atuação do agente de contratação e da equipe de apoio, o funcionamento da comissão de contratação e a atuação dos gestores e fiscais de contratos, no âmbito da administração pública federal direta, autárquica e </a:t>
            </a:r>
            <a:r>
              <a:rPr lang="pt-BR" dirty="0" err="1" smtClean="0">
                <a:solidFill>
                  <a:schemeClr val="accent5">
                    <a:lumMod val="50000"/>
                  </a:schemeClr>
                </a:solidFill>
                <a:latin typeface="Montserrat" charset="0"/>
              </a:rPr>
              <a:t>fundacional</a:t>
            </a:r>
            <a:r>
              <a:rPr lang="pt-BR" dirty="0" smtClean="0">
                <a:solidFill>
                  <a:schemeClr val="accent5">
                    <a:lumMod val="50000"/>
                  </a:schemeClr>
                </a:solidFill>
                <a:latin typeface="Montserrat" charset="0"/>
              </a:rPr>
              <a:t>.</a:t>
            </a:r>
          </a:p>
          <a:p>
            <a:pPr lvl="3" algn="just"/>
            <a:endParaRPr lang="pt-BR" dirty="0" smtClean="0">
              <a:solidFill>
                <a:schemeClr val="accent5">
                  <a:lumMod val="50000"/>
                </a:schemeClr>
              </a:solidFill>
              <a:latin typeface="Montserrat" charset="0"/>
            </a:endParaRPr>
          </a:p>
        </p:txBody>
      </p:sp>
      <p:sp>
        <p:nvSpPr>
          <p:cNvPr id="5" name="Fluxograma: Somador 4"/>
          <p:cNvSpPr/>
          <p:nvPr/>
        </p:nvSpPr>
        <p:spPr>
          <a:xfrm rot="2708873">
            <a:off x="830607" y="2213346"/>
            <a:ext cx="2128780" cy="2139907"/>
          </a:xfrm>
          <a:prstGeom prst="flowChartSummingJunction">
            <a:avLst/>
          </a:prstGeom>
          <a:ln>
            <a:solidFill>
              <a:schemeClr val="accent5">
                <a:lumMod val="50000"/>
              </a:schemeClr>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6" name="CaixaDeTexto 5"/>
          <p:cNvSpPr txBox="1"/>
          <p:nvPr/>
        </p:nvSpPr>
        <p:spPr>
          <a:xfrm>
            <a:off x="875490" y="2619982"/>
            <a:ext cx="1083013" cy="461665"/>
          </a:xfrm>
          <a:prstGeom prst="rect">
            <a:avLst/>
          </a:prstGeom>
          <a:noFill/>
        </p:spPr>
        <p:txBody>
          <a:bodyPr wrap="square" rtlCol="0">
            <a:spAutoFit/>
          </a:bodyPr>
          <a:lstStyle/>
          <a:p>
            <a:pPr algn="ctr"/>
            <a:r>
              <a:rPr lang="pt-BR" sz="800" b="1" dirty="0" smtClean="0">
                <a:solidFill>
                  <a:schemeClr val="bg1"/>
                </a:solidFill>
                <a:latin typeface="Arial Black" pitchFamily="34" charset="0"/>
              </a:rPr>
              <a:t>AGENTE</a:t>
            </a:r>
          </a:p>
          <a:p>
            <a:pPr algn="ctr"/>
            <a:r>
              <a:rPr lang="pt-BR" sz="800" b="1" dirty="0" smtClean="0">
                <a:solidFill>
                  <a:schemeClr val="bg1"/>
                </a:solidFill>
                <a:latin typeface="Arial Black" pitchFamily="34" charset="0"/>
              </a:rPr>
              <a:t>DE CONTRATAÇÃO</a:t>
            </a:r>
            <a:endParaRPr lang="pt-BR" sz="800" b="1" dirty="0">
              <a:solidFill>
                <a:schemeClr val="bg1"/>
              </a:solidFill>
              <a:latin typeface="Arial Black" pitchFamily="34" charset="0"/>
            </a:endParaRPr>
          </a:p>
        </p:txBody>
      </p:sp>
      <p:sp>
        <p:nvSpPr>
          <p:cNvPr id="7" name="CaixaDeTexto 6"/>
          <p:cNvSpPr txBox="1"/>
          <p:nvPr/>
        </p:nvSpPr>
        <p:spPr>
          <a:xfrm>
            <a:off x="1832044" y="2701046"/>
            <a:ext cx="1083013" cy="338554"/>
          </a:xfrm>
          <a:prstGeom prst="rect">
            <a:avLst/>
          </a:prstGeom>
          <a:noFill/>
        </p:spPr>
        <p:txBody>
          <a:bodyPr wrap="square" rtlCol="0">
            <a:spAutoFit/>
          </a:bodyPr>
          <a:lstStyle/>
          <a:p>
            <a:pPr algn="ctr"/>
            <a:r>
              <a:rPr lang="pt-BR" sz="800" b="1" dirty="0" smtClean="0">
                <a:solidFill>
                  <a:schemeClr val="bg1"/>
                </a:solidFill>
                <a:latin typeface="Arial Black" pitchFamily="34" charset="0"/>
              </a:rPr>
              <a:t>EQUIPE </a:t>
            </a:r>
          </a:p>
          <a:p>
            <a:pPr algn="ctr"/>
            <a:r>
              <a:rPr lang="pt-BR" sz="800" b="1" dirty="0" smtClean="0">
                <a:solidFill>
                  <a:schemeClr val="bg1"/>
                </a:solidFill>
                <a:latin typeface="Arial Black" pitchFamily="34" charset="0"/>
              </a:rPr>
              <a:t>DE APOIO</a:t>
            </a:r>
            <a:endParaRPr lang="pt-BR" sz="800" b="1" dirty="0">
              <a:solidFill>
                <a:schemeClr val="bg1"/>
              </a:solidFill>
              <a:latin typeface="Arial Black" pitchFamily="34" charset="0"/>
            </a:endParaRPr>
          </a:p>
        </p:txBody>
      </p:sp>
      <p:sp>
        <p:nvSpPr>
          <p:cNvPr id="8" name="CaixaDeTexto 7"/>
          <p:cNvSpPr txBox="1"/>
          <p:nvPr/>
        </p:nvSpPr>
        <p:spPr>
          <a:xfrm>
            <a:off x="797666" y="3372255"/>
            <a:ext cx="1245141" cy="461665"/>
          </a:xfrm>
          <a:prstGeom prst="rect">
            <a:avLst/>
          </a:prstGeom>
          <a:noFill/>
        </p:spPr>
        <p:txBody>
          <a:bodyPr wrap="square" rtlCol="0">
            <a:spAutoFit/>
          </a:bodyPr>
          <a:lstStyle/>
          <a:p>
            <a:pPr algn="ctr"/>
            <a:r>
              <a:rPr lang="pt-BR" sz="800" dirty="0" smtClean="0">
                <a:solidFill>
                  <a:schemeClr val="bg1"/>
                </a:solidFill>
                <a:latin typeface="Arial Black" pitchFamily="34" charset="0"/>
              </a:rPr>
              <a:t>COMISSÃO </a:t>
            </a:r>
          </a:p>
          <a:p>
            <a:pPr algn="ctr"/>
            <a:r>
              <a:rPr lang="pt-BR" sz="800" dirty="0" smtClean="0">
                <a:solidFill>
                  <a:schemeClr val="bg1"/>
                </a:solidFill>
                <a:latin typeface="Arial Black" pitchFamily="34" charset="0"/>
              </a:rPr>
              <a:t>DE </a:t>
            </a:r>
          </a:p>
          <a:p>
            <a:pPr algn="ctr"/>
            <a:r>
              <a:rPr lang="pt-BR" sz="800" dirty="0" smtClean="0">
                <a:solidFill>
                  <a:schemeClr val="bg1"/>
                </a:solidFill>
                <a:latin typeface="Arial Black" pitchFamily="34" charset="0"/>
              </a:rPr>
              <a:t>CONTRATAÇÃO</a:t>
            </a:r>
            <a:endParaRPr lang="pt-BR" sz="800" dirty="0">
              <a:solidFill>
                <a:schemeClr val="bg1"/>
              </a:solidFill>
              <a:latin typeface="Arial Black" pitchFamily="34" charset="0"/>
            </a:endParaRPr>
          </a:p>
        </p:txBody>
      </p:sp>
      <p:sp>
        <p:nvSpPr>
          <p:cNvPr id="9" name="CaixaDeTexto 8"/>
          <p:cNvSpPr txBox="1"/>
          <p:nvPr/>
        </p:nvSpPr>
        <p:spPr>
          <a:xfrm>
            <a:off x="1754218" y="3369012"/>
            <a:ext cx="1245141" cy="461665"/>
          </a:xfrm>
          <a:prstGeom prst="rect">
            <a:avLst/>
          </a:prstGeom>
          <a:noFill/>
        </p:spPr>
        <p:txBody>
          <a:bodyPr wrap="square" rtlCol="0">
            <a:spAutoFit/>
          </a:bodyPr>
          <a:lstStyle/>
          <a:p>
            <a:pPr algn="ctr"/>
            <a:r>
              <a:rPr lang="pt-BR" sz="800" dirty="0" smtClean="0">
                <a:solidFill>
                  <a:schemeClr val="bg1"/>
                </a:solidFill>
                <a:latin typeface="Arial Black" pitchFamily="34" charset="0"/>
              </a:rPr>
              <a:t>GESTORES E</a:t>
            </a:r>
          </a:p>
          <a:p>
            <a:pPr algn="ctr"/>
            <a:r>
              <a:rPr lang="pt-BR" sz="800" dirty="0" smtClean="0">
                <a:solidFill>
                  <a:schemeClr val="bg1"/>
                </a:solidFill>
                <a:latin typeface="Arial Black" pitchFamily="34" charset="0"/>
              </a:rPr>
              <a:t>FISCAIS DE CONTRATOS</a:t>
            </a:r>
            <a:endParaRPr lang="pt-BR" sz="800" dirty="0">
              <a:solidFill>
                <a:schemeClr val="bg1"/>
              </a:solidFill>
              <a:latin typeface="Arial Black" pitchFamily="34" charset="0"/>
            </a:endParaRPr>
          </a:p>
        </p:txBody>
      </p:sp>
      <p:sp>
        <p:nvSpPr>
          <p:cNvPr id="12" name="CaixaDeTexto 11"/>
          <p:cNvSpPr txBox="1"/>
          <p:nvPr/>
        </p:nvSpPr>
        <p:spPr>
          <a:xfrm>
            <a:off x="3197157" y="3048000"/>
            <a:ext cx="3009091" cy="523220"/>
          </a:xfrm>
          <a:prstGeom prst="rect">
            <a:avLst/>
          </a:prstGeom>
          <a:ln>
            <a:solidFill>
              <a:schemeClr val="accent5">
                <a:lumMod val="50000"/>
              </a:schemeClr>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r>
              <a:rPr lang="pt-BR" dirty="0" smtClean="0">
                <a:solidFill>
                  <a:schemeClr val="accent5">
                    <a:lumMod val="50000"/>
                  </a:schemeClr>
                </a:solidFill>
                <a:latin typeface="Arial Black" pitchFamily="34" charset="0"/>
              </a:rPr>
              <a:t>Designação</a:t>
            </a:r>
          </a:p>
          <a:p>
            <a:r>
              <a:rPr lang="pt-BR" dirty="0" smtClean="0">
                <a:solidFill>
                  <a:schemeClr val="accent5">
                    <a:lumMod val="50000"/>
                  </a:schemeClr>
                </a:solidFill>
                <a:latin typeface="Arial Black" pitchFamily="34" charset="0"/>
              </a:rPr>
              <a:t>Atuação e do funcionamento</a:t>
            </a:r>
            <a:endParaRPr lang="pt-BR" dirty="0">
              <a:solidFill>
                <a:schemeClr val="accent5">
                  <a:lumMod val="50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Gestão por Competência</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1135991"/>
            <a:ext cx="8356060"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pt-BR" sz="1200" dirty="0" smtClean="0">
                <a:solidFill>
                  <a:schemeClr val="accent5">
                    <a:lumMod val="50000"/>
                  </a:schemeClr>
                </a:solidFill>
                <a:latin typeface="Montserrat" charset="0"/>
              </a:rPr>
              <a:t>(...) a </a:t>
            </a:r>
            <a:r>
              <a:rPr lang="pt-BR" sz="1200" b="1" dirty="0" smtClean="0">
                <a:solidFill>
                  <a:schemeClr val="accent5">
                    <a:lumMod val="50000"/>
                  </a:schemeClr>
                </a:solidFill>
                <a:latin typeface="Montserrat" charset="0"/>
              </a:rPr>
              <a:t>segregação de funções</a:t>
            </a:r>
            <a:r>
              <a:rPr lang="pt-BR" sz="1200" dirty="0" smtClean="0">
                <a:solidFill>
                  <a:schemeClr val="accent5">
                    <a:lumMod val="50000"/>
                  </a:schemeClr>
                </a:solidFill>
                <a:latin typeface="Montserrat" charset="0"/>
              </a:rPr>
              <a:t>, princípio básico de controle interno que consiste na separação de atribuições ou responsabilidades entre diferentes pessoas, deve possibilitar o controle das etapas do processo de pregão por setores distintos e </a:t>
            </a:r>
            <a:r>
              <a:rPr lang="pt-BR" sz="1200" b="1" dirty="0" smtClean="0">
                <a:solidFill>
                  <a:schemeClr val="accent5">
                    <a:lumMod val="50000"/>
                  </a:schemeClr>
                </a:solidFill>
                <a:latin typeface="Montserrat" charset="0"/>
              </a:rPr>
              <a:t>impedir que a mesma pessoa seja responsável por mais de uma atividade sensível ao mesmo tempo.</a:t>
            </a:r>
            <a:r>
              <a:rPr lang="pt-BR" sz="1200" dirty="0" smtClean="0">
                <a:solidFill>
                  <a:schemeClr val="accent5">
                    <a:lumMod val="50000"/>
                  </a:schemeClr>
                </a:solidFill>
                <a:latin typeface="Montserrat" charset="0"/>
              </a:rPr>
              <a:t> (Grifamos, Acórdão 2.829/2015 – TCU – Plenário) </a:t>
            </a:r>
          </a:p>
        </p:txBody>
      </p:sp>
      <p:pic>
        <p:nvPicPr>
          <p:cNvPr id="5" name="Imagem 4" descr="kisspng-government-procurement-logo-computer-icons-product-caema-5be505a22bc0d1.7122949815417358421792.png"/>
          <p:cNvPicPr>
            <a:picLocks noChangeAspect="1"/>
          </p:cNvPicPr>
          <p:nvPr/>
        </p:nvPicPr>
        <p:blipFill>
          <a:blip r:embed="rId4">
            <a:duotone>
              <a:prstClr val="black"/>
              <a:schemeClr val="accent4">
                <a:tint val="45000"/>
                <a:satMod val="400000"/>
              </a:schemeClr>
            </a:duotone>
          </a:blip>
          <a:srcRect b="21692"/>
          <a:stretch>
            <a:fillRect/>
          </a:stretch>
        </p:blipFill>
        <p:spPr>
          <a:xfrm>
            <a:off x="182319" y="337225"/>
            <a:ext cx="660745" cy="700392"/>
          </a:xfrm>
          <a:prstGeom prst="rect">
            <a:avLst/>
          </a:prstGeom>
        </p:spPr>
      </p:pic>
      <p:sp>
        <p:nvSpPr>
          <p:cNvPr id="6" name="Retângulo 5"/>
          <p:cNvSpPr/>
          <p:nvPr/>
        </p:nvSpPr>
        <p:spPr>
          <a:xfrm>
            <a:off x="366408" y="2147666"/>
            <a:ext cx="8356060" cy="230832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pt-BR" sz="1200" dirty="0" smtClean="0">
                <a:solidFill>
                  <a:schemeClr val="accent5">
                    <a:lumMod val="50000"/>
                  </a:schemeClr>
                </a:solidFill>
                <a:latin typeface="Montserrat" charset="0"/>
              </a:rPr>
              <a:t>A </a:t>
            </a:r>
            <a:r>
              <a:rPr lang="pt-BR" sz="1200" b="1" dirty="0" smtClean="0">
                <a:solidFill>
                  <a:schemeClr val="accent5">
                    <a:lumMod val="50000"/>
                  </a:schemeClr>
                </a:solidFill>
                <a:latin typeface="Montserrat" charset="0"/>
              </a:rPr>
              <a:t>Administração Pública tem o dever de promover a capacitação dos agentes públicos para atuar nos processos de licitação</a:t>
            </a:r>
            <a:r>
              <a:rPr lang="pt-BR" sz="1200" dirty="0" smtClean="0">
                <a:solidFill>
                  <a:schemeClr val="accent5">
                    <a:lumMod val="50000"/>
                  </a:schemeClr>
                </a:solidFill>
                <a:latin typeface="Montserrat" charset="0"/>
              </a:rPr>
              <a:t>, e os agentes públicos têm o direito de receber a formação e a capacitação necessárias para o desempenho de suas atribuições. O Tribunal de Contas da União tem precedente deliberando que “de ciências de experiência e de capacitação para o exercício de suas atribuições não são causas excludentes de culpabilidade de membros de comissões de licitação, os quais podem ser responsabilizados solidariamente quando não agem com os devidos zelo e diligência e ocasionam grave ofensa ao ordenamento jurídico". (Grifamos, Acórdão 1.844/2019 – TCU – Plenário). Ainda segundo o Tribunal de Contas da União </a:t>
            </a:r>
            <a:r>
              <a:rPr lang="pt-BR" sz="1200" b="1" dirty="0" smtClean="0">
                <a:solidFill>
                  <a:schemeClr val="accent5">
                    <a:lumMod val="50000"/>
                  </a:schemeClr>
                </a:solidFill>
                <a:latin typeface="Montserrat" charset="0"/>
              </a:rPr>
              <a:t>“a falta de capacitação do agente público para a realização de tarefa específica a ele atribuída não impede sua responsabilização por eventual prejuízo causado ao erário. Ciente de sua falta de capacidade para o exercício da tarefa, deve o agente reportar a situação aos seus superiores para se liberar da atividade, uma vez que, ao executá-la, assume os riscos inerentes aos resultados produzidos"</a:t>
            </a:r>
            <a:r>
              <a:rPr lang="pt-BR" sz="1200" dirty="0" smtClean="0">
                <a:solidFill>
                  <a:schemeClr val="accent5">
                    <a:lumMod val="50000"/>
                  </a:schemeClr>
                </a:solidFill>
                <a:latin typeface="Montserrat" charset="0"/>
              </a:rPr>
              <a:t>. (Grifamos, Acórdão 2.449/2018 – TCU – Plenário).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duotone>
              <a:schemeClr val="accent3">
                <a:shade val="45000"/>
                <a:satMod val="135000"/>
              </a:schemeClr>
              <a:prstClr val="white"/>
            </a:duotone>
          </a:blip>
          <a:srcRect l="59171"/>
          <a:stretch>
            <a:fillRect/>
          </a:stretch>
        </p:blipFill>
        <p:spPr>
          <a:xfrm>
            <a:off x="7036904" y="0"/>
            <a:ext cx="4503556" cy="5143501"/>
          </a:xfrm>
          <a:prstGeom prst="rect">
            <a:avLst/>
          </a:prstGeom>
          <a:noFill/>
          <a:ln>
            <a:noFill/>
          </a:ln>
        </p:spPr>
      </p:pic>
      <p:sp>
        <p:nvSpPr>
          <p:cNvPr id="55" name="Google Shape;55;p13"/>
          <p:cNvSpPr txBox="1">
            <a:spLocks noGrp="1"/>
          </p:cNvSpPr>
          <p:nvPr>
            <p:ph type="ctrTitle"/>
          </p:nvPr>
        </p:nvSpPr>
        <p:spPr>
          <a:xfrm>
            <a:off x="238539" y="1035951"/>
            <a:ext cx="6619461" cy="1739400"/>
          </a:xfrm>
          <a:prstGeom prst="rect">
            <a:avLst/>
          </a:prstGeom>
        </p:spPr>
        <p:txBody>
          <a:bodyPr spcFirstLastPara="1" wrap="square" lIns="91425" tIns="91425" rIns="91425" bIns="91425" anchor="ctr" anchorCtr="0">
            <a:normAutofit/>
          </a:bodyPr>
          <a:lstStyle/>
          <a:p>
            <a:pPr marL="0" lvl="0" indent="0" rtl="0">
              <a:spcBef>
                <a:spcPts val="0"/>
              </a:spcBef>
              <a:spcAft>
                <a:spcPts val="0"/>
              </a:spcAft>
              <a:buNone/>
            </a:pPr>
            <a:r>
              <a:rPr lang="pt-BR" sz="2700" b="1" dirty="0" smtClean="0">
                <a:solidFill>
                  <a:schemeClr val="accent5">
                    <a:lumMod val="75000"/>
                  </a:schemeClr>
                </a:solidFill>
                <a:latin typeface="Montserrat"/>
                <a:ea typeface="Montserrat"/>
                <a:cs typeface="Montserrat"/>
                <a:sym typeface="Montserrat"/>
              </a:rPr>
              <a:t>PLANO DE CONTRATAÇÕES ANUAL</a:t>
            </a:r>
            <a:endParaRPr sz="2800" b="1">
              <a:solidFill>
                <a:schemeClr val="accent5">
                  <a:lumMod val="75000"/>
                </a:schemeClr>
              </a:solidFill>
              <a:latin typeface="Montserrat"/>
              <a:ea typeface="Montserrat"/>
              <a:cs typeface="Montserrat"/>
              <a:sym typeface="Montserrat"/>
            </a:endParaRPr>
          </a:p>
        </p:txBody>
      </p:sp>
      <p:sp>
        <p:nvSpPr>
          <p:cNvPr id="12" name="Google Shape;55;p13"/>
          <p:cNvSpPr txBox="1">
            <a:spLocks/>
          </p:cNvSpPr>
          <p:nvPr/>
        </p:nvSpPr>
        <p:spPr>
          <a:xfrm>
            <a:off x="1808924" y="3591339"/>
            <a:ext cx="954156" cy="420808"/>
          </a:xfrm>
          <a:prstGeom prst="rect">
            <a:avLst/>
          </a:prstGeom>
          <a:noFill/>
          <a:ln>
            <a:noFill/>
          </a:ln>
        </p:spPr>
        <p:txBody>
          <a:bodyPr spcFirstLastPara="1" wrap="square" lIns="91425" tIns="91425" rIns="91425" bIns="91425" anchor="ctr" anchorCtr="0">
            <a:normAutofit/>
          </a:bodyPr>
          <a:lstStyle/>
          <a:p>
            <a:pPr lvl="0" algn="ctr">
              <a:buClr>
                <a:schemeClr val="dk1"/>
              </a:buClr>
              <a:buSzPts val="5200"/>
              <a:defRPr/>
            </a:pPr>
            <a:r>
              <a:rPr lang="pt-BR" b="1" dirty="0" smtClean="0">
                <a:solidFill>
                  <a:schemeClr val="bg1"/>
                </a:solidFill>
                <a:latin typeface="Montserrat"/>
                <a:ea typeface="Montserrat"/>
                <a:cs typeface="Montserrat"/>
                <a:sym typeface="Montserrat"/>
              </a:rPr>
              <a:t>ETP</a:t>
            </a:r>
            <a:endParaRPr lang="pt-BR" b="1" dirty="0">
              <a:solidFill>
                <a:schemeClr val="bg1"/>
              </a:solidFill>
              <a:latin typeface="Montserrat"/>
              <a:ea typeface="Montserrat"/>
              <a:cs typeface="Montserrat"/>
              <a:sym typeface="Montserrat"/>
            </a:endParaRPr>
          </a:p>
        </p:txBody>
      </p:sp>
      <p:sp>
        <p:nvSpPr>
          <p:cNvPr id="13" name="Google Shape;55;p13"/>
          <p:cNvSpPr txBox="1">
            <a:spLocks/>
          </p:cNvSpPr>
          <p:nvPr/>
        </p:nvSpPr>
        <p:spPr>
          <a:xfrm>
            <a:off x="5724941" y="3624469"/>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EDITAL</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5" name="Google Shape;55;p13"/>
          <p:cNvSpPr txBox="1">
            <a:spLocks/>
          </p:cNvSpPr>
          <p:nvPr/>
        </p:nvSpPr>
        <p:spPr>
          <a:xfrm>
            <a:off x="4658141" y="3611217"/>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TDR</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6" name="Google Shape;55;p13"/>
          <p:cNvSpPr txBox="1">
            <a:spLocks/>
          </p:cNvSpPr>
          <p:nvPr/>
        </p:nvSpPr>
        <p:spPr>
          <a:xfrm>
            <a:off x="2968489" y="3617843"/>
            <a:ext cx="1497494" cy="420808"/>
          </a:xfrm>
          <a:prstGeom prst="rect">
            <a:avLst/>
          </a:prstGeom>
          <a:noFill/>
          <a:ln>
            <a:noFill/>
          </a:ln>
        </p:spPr>
        <p:txBody>
          <a:bodyPr spcFirstLastPara="1" wrap="square" lIns="91425" tIns="91425" rIns="91425" bIns="91425" anchor="ctr" anchorCtr="0">
            <a:normAutofit fontScale="70000" lnSpcReduction="20000"/>
          </a:bodyPr>
          <a:lstStyle/>
          <a:p>
            <a:pPr lvl="0" algn="ctr">
              <a:buClr>
                <a:schemeClr val="dk1"/>
              </a:buClr>
              <a:buSzPts val="5200"/>
              <a:defRPr/>
            </a:pPr>
            <a:r>
              <a:rPr lang="pt-BR" b="1" dirty="0" smtClean="0">
                <a:solidFill>
                  <a:schemeClr val="bg1"/>
                </a:solidFill>
                <a:latin typeface="Montserrat"/>
                <a:ea typeface="Montserrat"/>
                <a:cs typeface="Montserrat"/>
                <a:sym typeface="Montserrat"/>
              </a:rPr>
              <a:t>GESTÃO DE RISCOS</a:t>
            </a:r>
            <a:endParaRPr lang="pt-BR" b="1" dirty="0">
              <a:solidFill>
                <a:schemeClr val="bg1"/>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Planejamento das Contratações</a:t>
            </a:r>
            <a:endParaRPr lang="pt-BR" sz="2200" b="1" dirty="0">
              <a:solidFill>
                <a:schemeClr val="lt1"/>
              </a:solidFill>
              <a:latin typeface="Montserrat"/>
              <a:ea typeface="Montserrat"/>
              <a:cs typeface="Montserrat"/>
              <a:sym typeface="Montserrat"/>
            </a:endParaRPr>
          </a:p>
        </p:txBody>
      </p:sp>
      <p:sp>
        <p:nvSpPr>
          <p:cNvPr id="12" name="CaixaDeTexto 11"/>
          <p:cNvSpPr txBox="1"/>
          <p:nvPr/>
        </p:nvSpPr>
        <p:spPr>
          <a:xfrm>
            <a:off x="4922196" y="4507149"/>
            <a:ext cx="4221804" cy="184666"/>
          </a:xfrm>
          <a:prstGeom prst="rect">
            <a:avLst/>
          </a:prstGeom>
          <a:noFill/>
        </p:spPr>
        <p:txBody>
          <a:bodyPr wrap="square" rtlCol="0">
            <a:spAutoFit/>
          </a:bodyPr>
          <a:lstStyle/>
          <a:p>
            <a:r>
              <a:rPr lang="pt-BR" sz="600" dirty="0" smtClean="0">
                <a:solidFill>
                  <a:schemeClr val="bg2">
                    <a:lumMod val="60000"/>
                    <a:lumOff val="40000"/>
                  </a:schemeClr>
                </a:solidFill>
              </a:rPr>
              <a:t>Fonte: https://www.infomoney.com.br/consumo/estudo-mostra-os-supermercados-mais-baratos-e-caros-de-sp/ </a:t>
            </a:r>
            <a:endParaRPr lang="pt-BR" sz="600" dirty="0">
              <a:solidFill>
                <a:schemeClr val="bg2">
                  <a:lumMod val="60000"/>
                  <a:lumOff val="40000"/>
                </a:schemeClr>
              </a:solidFill>
            </a:endParaRPr>
          </a:p>
        </p:txBody>
      </p:sp>
      <p:sp>
        <p:nvSpPr>
          <p:cNvPr id="6" name="Google Shape;64;p14"/>
          <p:cNvSpPr txBox="1"/>
          <p:nvPr/>
        </p:nvSpPr>
        <p:spPr>
          <a:xfrm>
            <a:off x="-207523" y="1798620"/>
            <a:ext cx="3631660" cy="800189"/>
          </a:xfrm>
          <a:prstGeom prst="rect">
            <a:avLst/>
          </a:prstGeom>
          <a:noFill/>
          <a:ln>
            <a:noFill/>
          </a:ln>
        </p:spPr>
        <p:txBody>
          <a:bodyPr spcFirstLastPara="1" wrap="square" lIns="91425" tIns="91425" rIns="91425" bIns="91425" anchor="t" anchorCtr="0">
            <a:spAutoFit/>
          </a:bodyPr>
          <a:lstStyle/>
          <a:p>
            <a:pPr lvl="0" algn="ctr"/>
            <a:r>
              <a:rPr lang="pt-BR" sz="2000" b="1" dirty="0" smtClean="0">
                <a:solidFill>
                  <a:schemeClr val="accent5">
                    <a:lumMod val="50000"/>
                  </a:schemeClr>
                </a:solidFill>
                <a:latin typeface="Montserrat"/>
                <a:ea typeface="Montserrat"/>
                <a:cs typeface="Montserrat"/>
                <a:sym typeface="Montserrat"/>
              </a:rPr>
              <a:t>Princípio do </a:t>
            </a:r>
            <a:r>
              <a:rPr lang="pt-BR" sz="2000" b="1" dirty="0" smtClean="0">
                <a:solidFill>
                  <a:schemeClr val="accent5">
                    <a:lumMod val="50000"/>
                  </a:schemeClr>
                </a:solidFill>
                <a:latin typeface="Montserrat"/>
                <a:ea typeface="Montserrat"/>
                <a:cs typeface="Montserrat"/>
                <a:sym typeface="Montserrat"/>
              </a:rPr>
              <a:t>Planejamento</a:t>
            </a:r>
            <a:endParaRPr lang="pt-BR" sz="2000" b="1" dirty="0">
              <a:solidFill>
                <a:schemeClr val="accent5">
                  <a:lumMod val="50000"/>
                </a:schemeClr>
              </a:solidFill>
              <a:latin typeface="Montserrat"/>
              <a:ea typeface="Montserrat"/>
              <a:cs typeface="Montserrat"/>
              <a:sym typeface="Montserrat"/>
            </a:endParaRPr>
          </a:p>
        </p:txBody>
      </p:sp>
      <p:pic>
        <p:nvPicPr>
          <p:cNvPr id="124930" name="Picture 2" descr="Estudo mostra os supermercados mais baratos e caros de SP - InfoMoney"/>
          <p:cNvPicPr>
            <a:picLocks noChangeAspect="1" noChangeArrowheads="1"/>
          </p:cNvPicPr>
          <p:nvPr/>
        </p:nvPicPr>
        <p:blipFill>
          <a:blip r:embed="rId4"/>
          <a:srcRect l="9012" r="7287"/>
          <a:stretch>
            <a:fillRect/>
          </a:stretch>
        </p:blipFill>
        <p:spPr bwMode="auto">
          <a:xfrm>
            <a:off x="3482502" y="645607"/>
            <a:ext cx="5661498" cy="387049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Plano de Contratações Anual</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515566" y="1142476"/>
            <a:ext cx="8356060" cy="2585323"/>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12. No processo licitatório, observar-se-á o seguinte:</a:t>
            </a: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a:t>
            </a: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VII - a partir de documentos de formalização de demandas, os órgãos responsáveis pelo planejamento de cada ente federativo </a:t>
            </a:r>
            <a:r>
              <a:rPr lang="pt-BR" sz="1800" b="1" u="sng" dirty="0" smtClean="0">
                <a:solidFill>
                  <a:schemeClr val="accent5">
                    <a:lumMod val="50000"/>
                  </a:schemeClr>
                </a:solidFill>
                <a:latin typeface="Montserrat" charset="0"/>
              </a:rPr>
              <a:t>poderão</a:t>
            </a:r>
            <a:r>
              <a:rPr lang="pt-BR" sz="1800" b="1" dirty="0" smtClean="0">
                <a:solidFill>
                  <a:schemeClr val="accent5">
                    <a:lumMod val="50000"/>
                  </a:schemeClr>
                </a:solidFill>
                <a:latin typeface="Montserrat" charset="0"/>
              </a:rPr>
              <a:t>, </a:t>
            </a:r>
            <a:r>
              <a:rPr lang="pt-BR" sz="1800" b="1" u="sng" dirty="0" smtClean="0">
                <a:solidFill>
                  <a:schemeClr val="accent5">
                    <a:lumMod val="50000"/>
                  </a:schemeClr>
                </a:solidFill>
                <a:latin typeface="Montserrat" charset="0"/>
              </a:rPr>
              <a:t>na forma de regulamento, elaborar plano de contratações anual</a:t>
            </a:r>
            <a:r>
              <a:rPr lang="pt-BR" sz="1800" b="1" dirty="0" smtClean="0">
                <a:solidFill>
                  <a:schemeClr val="accent5">
                    <a:lumMod val="50000"/>
                  </a:schemeClr>
                </a:solidFill>
                <a:latin typeface="Montserrat" charset="0"/>
              </a:rPr>
              <a:t>, com o objetivo de racionalizar as contratações dos órgãos e entidades sob sua competência, garantir o alinhamento com o seu planejamento estratégico e subsidiar a elaboração das respectivas leis orçamentárias. </a:t>
            </a:r>
            <a:endParaRPr lang="pt-BR" sz="1800" dirty="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Plano de Contratações Anual</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356060" cy="2031325"/>
          </a:xfrm>
          <a:prstGeom prst="rect">
            <a:avLst/>
          </a:prstGeom>
        </p:spPr>
        <p:txBody>
          <a:bodyPr wrap="square">
            <a:spAutoFit/>
          </a:bodyPr>
          <a:lstStyle/>
          <a:p>
            <a:pPr algn="just"/>
            <a:r>
              <a:rPr lang="pt-BR" sz="1800" b="1" u="sng" dirty="0" smtClean="0">
                <a:solidFill>
                  <a:schemeClr val="accent5">
                    <a:lumMod val="50000"/>
                  </a:schemeClr>
                </a:solidFill>
                <a:latin typeface="Montserrat" charset="0"/>
              </a:rPr>
              <a:t>PLANO DE CONTRATAÇÕES ANUAL:</a:t>
            </a:r>
          </a:p>
          <a:p>
            <a:pPr algn="just"/>
            <a:r>
              <a:rPr lang="pt-BR" sz="1800" b="1" dirty="0" smtClean="0">
                <a:solidFill>
                  <a:schemeClr val="accent5">
                    <a:lumMod val="50000"/>
                  </a:schemeClr>
                </a:solidFill>
                <a:latin typeface="Montserrat" charset="0"/>
              </a:rPr>
              <a:t>	</a:t>
            </a:r>
          </a:p>
          <a:p>
            <a:pPr algn="just"/>
            <a:r>
              <a:rPr lang="pt-BR" sz="1800" b="1" dirty="0" smtClean="0">
                <a:solidFill>
                  <a:schemeClr val="accent5">
                    <a:lumMod val="50000"/>
                  </a:schemeClr>
                </a:solidFill>
                <a:latin typeface="Montserrat" charset="0"/>
              </a:rPr>
              <a:t>	É o documento que consolida as demandas que o órgão ou a entidade planeja contratar no exercício subsequente ao ano de sua elaboração.</a:t>
            </a:r>
          </a:p>
          <a:p>
            <a:pPr algn="just"/>
            <a:endParaRPr lang="pt-BR" sz="1800" b="1" dirty="0" smtClean="0">
              <a:solidFill>
                <a:schemeClr val="accent5">
                  <a:lumMod val="50000"/>
                </a:schemeClr>
              </a:solidFill>
              <a:latin typeface="Montserrat" charset="0"/>
            </a:endParaRPr>
          </a:p>
          <a:p>
            <a:pPr algn="just"/>
            <a:endParaRPr lang="pt-BR" sz="1800" dirty="0">
              <a:solidFill>
                <a:schemeClr val="accent5">
                  <a:lumMod val="50000"/>
                </a:schemeClr>
              </a:solidFill>
              <a:latin typeface="Montserrat" charset="0"/>
            </a:endParaRPr>
          </a:p>
        </p:txBody>
      </p:sp>
      <p:sp>
        <p:nvSpPr>
          <p:cNvPr id="5" name="Retângulo 4"/>
          <p:cNvSpPr/>
          <p:nvPr/>
        </p:nvSpPr>
        <p:spPr>
          <a:xfrm>
            <a:off x="1498059" y="3171217"/>
            <a:ext cx="1841771" cy="505838"/>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485089" y="3268494"/>
            <a:ext cx="2010383" cy="261610"/>
          </a:xfrm>
          <a:prstGeom prst="rect">
            <a:avLst/>
          </a:prstGeom>
          <a:noFill/>
        </p:spPr>
        <p:txBody>
          <a:bodyPr wrap="square" rtlCol="0">
            <a:spAutoFit/>
          </a:bodyPr>
          <a:lstStyle/>
          <a:p>
            <a:r>
              <a:rPr lang="pt-BR" sz="1100" b="1" dirty="0" smtClean="0">
                <a:solidFill>
                  <a:schemeClr val="bg1"/>
                </a:solidFill>
                <a:latin typeface="Montserrat" charset="0"/>
              </a:rPr>
              <a:t>ELABORAÇÃO DO PCA</a:t>
            </a:r>
            <a:endParaRPr lang="pt-BR" sz="1100" b="1" dirty="0">
              <a:solidFill>
                <a:schemeClr val="bg1"/>
              </a:solidFill>
              <a:latin typeface="Montserrat" charset="0"/>
            </a:endParaRPr>
          </a:p>
        </p:txBody>
      </p:sp>
      <p:sp>
        <p:nvSpPr>
          <p:cNvPr id="7" name="Seta para a direita 6"/>
          <p:cNvSpPr/>
          <p:nvPr/>
        </p:nvSpPr>
        <p:spPr>
          <a:xfrm>
            <a:off x="4409872" y="3313889"/>
            <a:ext cx="259404" cy="207523"/>
          </a:xfrm>
          <a:prstGeom prst="rightArrow">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5839839" y="3116093"/>
            <a:ext cx="1841771" cy="505838"/>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5938927" y="3144193"/>
            <a:ext cx="1675459" cy="430887"/>
          </a:xfrm>
          <a:prstGeom prst="rect">
            <a:avLst/>
          </a:prstGeom>
        </p:spPr>
        <p:txBody>
          <a:bodyPr wrap="none">
            <a:spAutoFit/>
          </a:bodyPr>
          <a:lstStyle/>
          <a:p>
            <a:pPr algn="ctr"/>
            <a:r>
              <a:rPr lang="pt-BR" sz="1100" b="1" dirty="0" smtClean="0">
                <a:solidFill>
                  <a:schemeClr val="bg1"/>
                </a:solidFill>
                <a:latin typeface="Montserrat" charset="0"/>
              </a:rPr>
              <a:t>EXECUÇÃO</a:t>
            </a:r>
          </a:p>
          <a:p>
            <a:pPr algn="ctr"/>
            <a:r>
              <a:rPr lang="pt-BR" sz="1100" b="1" dirty="0" smtClean="0">
                <a:solidFill>
                  <a:schemeClr val="bg1"/>
                </a:solidFill>
                <a:latin typeface="Montserrat" charset="0"/>
              </a:rPr>
              <a:t>ANO SUBSEQUENTE</a:t>
            </a:r>
            <a:endParaRPr lang="pt-BR" sz="1100" b="1" dirty="0">
              <a:solidFill>
                <a:schemeClr val="bg1"/>
              </a:solidFill>
              <a:latin typeface="Montserrat" charset="0"/>
            </a:endParaRPr>
          </a:p>
        </p:txBody>
      </p:sp>
      <p:sp>
        <p:nvSpPr>
          <p:cNvPr id="11" name="Retângulo 10"/>
          <p:cNvSpPr/>
          <p:nvPr/>
        </p:nvSpPr>
        <p:spPr>
          <a:xfrm>
            <a:off x="1830611" y="3932133"/>
            <a:ext cx="5307863" cy="538609"/>
          </a:xfrm>
          <a:prstGeom prst="rect">
            <a:avLst/>
          </a:prstGeom>
        </p:spPr>
        <p:txBody>
          <a:bodyPr wrap="none">
            <a:spAutoFit/>
          </a:bodyPr>
          <a:lstStyle/>
          <a:p>
            <a:pPr algn="ctr"/>
            <a:r>
              <a:rPr lang="pt-BR" sz="1100" b="1" dirty="0" smtClean="0">
                <a:solidFill>
                  <a:schemeClr val="accent5">
                    <a:lumMod val="50000"/>
                  </a:schemeClr>
                </a:solidFill>
                <a:latin typeface="Montserrat" charset="0"/>
              </a:rPr>
              <a:t>TODAS AS CONTRATAÇÕES</a:t>
            </a:r>
          </a:p>
          <a:p>
            <a:pPr algn="ctr"/>
            <a:r>
              <a:rPr lang="pt-BR" sz="900" b="1" dirty="0" smtClean="0">
                <a:solidFill>
                  <a:schemeClr val="accent5">
                    <a:lumMod val="50000"/>
                  </a:schemeClr>
                </a:solidFill>
                <a:latin typeface="Montserrat" charset="0"/>
              </a:rPr>
              <a:t>Incluídas as contratações diretas </a:t>
            </a:r>
          </a:p>
          <a:p>
            <a:pPr algn="ctr"/>
            <a:r>
              <a:rPr lang="pt-BR" sz="900" b="1" dirty="0" smtClean="0">
                <a:solidFill>
                  <a:schemeClr val="accent5">
                    <a:lumMod val="50000"/>
                  </a:schemeClr>
                </a:solidFill>
                <a:latin typeface="Montserrat" charset="0"/>
              </a:rPr>
              <a:t>e as contratações que envolvam recursos provenientes de empréstimo ou de doação</a:t>
            </a:r>
            <a:endParaRPr lang="pt-BR" sz="900" b="1"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Plano de Contratações Anual</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356060" cy="2585323"/>
          </a:xfrm>
          <a:prstGeom prst="rect">
            <a:avLst/>
          </a:prstGeom>
        </p:spPr>
        <p:txBody>
          <a:bodyPr wrap="square">
            <a:spAutoFit/>
          </a:bodyPr>
          <a:lstStyle/>
          <a:p>
            <a:pPr algn="just"/>
            <a:r>
              <a:rPr lang="pt-BR" sz="1800" b="1" u="sng" cap="all" dirty="0" smtClean="0">
                <a:solidFill>
                  <a:schemeClr val="accent5">
                    <a:lumMod val="50000"/>
                  </a:schemeClr>
                </a:solidFill>
                <a:latin typeface="Montserrat" charset="0"/>
              </a:rPr>
              <a:t>Exceções a elaboração do PCA</a:t>
            </a:r>
            <a:r>
              <a:rPr lang="pt-BR" sz="1800" b="1" cap="all" dirty="0" smtClean="0">
                <a:solidFill>
                  <a:schemeClr val="accent5">
                    <a:lumMod val="50000"/>
                  </a:schemeClr>
                </a:solidFill>
                <a:latin typeface="Montserrat" charset="0"/>
              </a:rPr>
              <a:t>:</a:t>
            </a:r>
            <a:endParaRPr lang="pt-BR" sz="1800" cap="all" dirty="0" smtClean="0">
              <a:solidFill>
                <a:schemeClr val="accent5">
                  <a:lumMod val="50000"/>
                </a:schemeClr>
              </a:solidFill>
              <a:latin typeface="Montserrat" charset="0"/>
            </a:endParaRPr>
          </a:p>
          <a:p>
            <a:pPr algn="just"/>
            <a:endParaRPr lang="pt-BR" sz="1800" b="1"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Informações classificadas como sigilosas</a:t>
            </a:r>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Contratações realizadas por meio de concessão de suprimento de fundos</a:t>
            </a:r>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As dispensas previstas nos incisos VI, VII e VIII do caput do art. 75, NLLC.</a:t>
            </a:r>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As pequenas compras e a prestação de serviços de pronto pagamento (§ 2º do art. 95, NLLC).</a:t>
            </a:r>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Plano de Contratações Anual</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356060"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pt-BR" sz="1800" b="1" cap="all" dirty="0" smtClean="0">
                <a:solidFill>
                  <a:schemeClr val="accent5">
                    <a:lumMod val="50000"/>
                  </a:schemeClr>
                </a:solidFill>
                <a:latin typeface="Montserrat" charset="0"/>
              </a:rPr>
              <a:t>DECRETO Nº </a:t>
            </a:r>
            <a:r>
              <a:rPr lang="pt-BR" sz="1800" b="1" cap="all" dirty="0" smtClean="0">
                <a:solidFill>
                  <a:schemeClr val="accent5">
                    <a:lumMod val="50000"/>
                  </a:schemeClr>
                </a:solidFill>
                <a:latin typeface="Montserrat" charset="0"/>
              </a:rPr>
              <a:t>10.947, de 25 de janeiro DE </a:t>
            </a:r>
            <a:r>
              <a:rPr lang="pt-BR" sz="1800" b="1" cap="all" dirty="0" smtClean="0">
                <a:solidFill>
                  <a:schemeClr val="accent5">
                    <a:lumMod val="50000"/>
                  </a:schemeClr>
                </a:solidFill>
                <a:latin typeface="Montserrat" charset="0"/>
              </a:rPr>
              <a:t>2022</a:t>
            </a:r>
          </a:p>
          <a:p>
            <a:pPr algn="just"/>
            <a:r>
              <a:rPr lang="pt-BR" dirty="0" smtClean="0">
                <a:solidFill>
                  <a:schemeClr val="accent5">
                    <a:lumMod val="50000"/>
                  </a:schemeClr>
                </a:solidFill>
              </a:rPr>
              <a:t>Regulamenta o inciso VII do </a:t>
            </a:r>
            <a:r>
              <a:rPr lang="pt-BR" b="1" dirty="0" smtClean="0">
                <a:solidFill>
                  <a:schemeClr val="accent5">
                    <a:lumMod val="50000"/>
                  </a:schemeClr>
                </a:solidFill>
              </a:rPr>
              <a:t>caput </a:t>
            </a:r>
            <a:r>
              <a:rPr lang="pt-BR" dirty="0" smtClean="0">
                <a:solidFill>
                  <a:schemeClr val="accent5">
                    <a:lumMod val="50000"/>
                  </a:schemeClr>
                </a:solidFill>
              </a:rPr>
              <a:t>do art. 12 da Lei nº 14.133, de 1º de abril de 2021, para dispor sobre o plano de contratações anual e instituir o Sistema de Planejamento e Gerenciamento de Contratações no âmbito da administração pública federal direta, autárquica e </a:t>
            </a:r>
            <a:r>
              <a:rPr lang="pt-BR" dirty="0" err="1" smtClean="0">
                <a:solidFill>
                  <a:schemeClr val="accent5">
                    <a:lumMod val="50000"/>
                  </a:schemeClr>
                </a:solidFill>
              </a:rPr>
              <a:t>fundacional</a:t>
            </a:r>
            <a:r>
              <a:rPr lang="pt-BR" dirty="0" smtClean="0">
                <a:solidFill>
                  <a:schemeClr val="accent5">
                    <a:lumMod val="50000"/>
                  </a:schemeClr>
                </a:solidFill>
              </a:rPr>
              <a:t>. </a:t>
            </a:r>
            <a:endParaRPr lang="pt-BR" dirty="0" smtClean="0">
              <a:solidFill>
                <a:schemeClr val="accent5">
                  <a:lumMod val="50000"/>
                </a:schemeClr>
              </a:solidFill>
              <a:latin typeface="Montserrat" charset="0"/>
            </a:endParaRPr>
          </a:p>
        </p:txBody>
      </p:sp>
      <p:sp>
        <p:nvSpPr>
          <p:cNvPr id="12" name="CaixaDeTexto 11"/>
          <p:cNvSpPr txBox="1"/>
          <p:nvPr/>
        </p:nvSpPr>
        <p:spPr>
          <a:xfrm>
            <a:off x="1297021" y="2613497"/>
            <a:ext cx="4176409" cy="1169551"/>
          </a:xfrm>
          <a:prstGeom prst="rect">
            <a:avLst/>
          </a:prstGeom>
          <a:ln>
            <a:solidFill>
              <a:schemeClr val="accent5">
                <a:lumMod val="50000"/>
              </a:schemeClr>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pt-BR" dirty="0" smtClean="0">
              <a:solidFill>
                <a:schemeClr val="accent5">
                  <a:lumMod val="50000"/>
                </a:schemeClr>
              </a:solidFill>
              <a:latin typeface="Arial Black" pitchFamily="34" charset="0"/>
            </a:endParaRPr>
          </a:p>
          <a:p>
            <a:r>
              <a:rPr lang="pt-BR" dirty="0" smtClean="0">
                <a:solidFill>
                  <a:schemeClr val="accent5">
                    <a:lumMod val="50000"/>
                  </a:schemeClr>
                </a:solidFill>
                <a:latin typeface="Arial Black" pitchFamily="34" charset="0"/>
              </a:rPr>
              <a:t>PLANO DE CONTRATAÇÕES ANUAL</a:t>
            </a:r>
          </a:p>
          <a:p>
            <a:endParaRPr lang="pt-BR" dirty="0" smtClean="0">
              <a:solidFill>
                <a:schemeClr val="accent5">
                  <a:lumMod val="50000"/>
                </a:schemeClr>
              </a:solidFill>
              <a:latin typeface="Arial Black" pitchFamily="34" charset="0"/>
            </a:endParaRPr>
          </a:p>
          <a:p>
            <a:r>
              <a:rPr lang="pt-BR" dirty="0" smtClean="0">
                <a:solidFill>
                  <a:schemeClr val="accent5">
                    <a:lumMod val="50000"/>
                  </a:schemeClr>
                </a:solidFill>
                <a:latin typeface="Arial Black" pitchFamily="34" charset="0"/>
              </a:rPr>
              <a:t>CALENDÁRIO DAS CONTRATAÇÕES</a:t>
            </a:r>
          </a:p>
          <a:p>
            <a:endParaRPr lang="pt-BR" dirty="0">
              <a:solidFill>
                <a:schemeClr val="accent5">
                  <a:lumMod val="50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Plano de Contratações Anual</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356060" cy="3416320"/>
          </a:xfrm>
          <a:prstGeom prst="rect">
            <a:avLst/>
          </a:prstGeom>
        </p:spPr>
        <p:txBody>
          <a:bodyPr wrap="square">
            <a:spAutoFit/>
          </a:bodyPr>
          <a:lstStyle/>
          <a:p>
            <a:pPr algn="just"/>
            <a:r>
              <a:rPr lang="pt-BR" sz="1800" b="1" u="sng" dirty="0" smtClean="0">
                <a:solidFill>
                  <a:schemeClr val="accent5">
                    <a:lumMod val="50000"/>
                  </a:schemeClr>
                </a:solidFill>
                <a:latin typeface="Montserrat" charset="0"/>
              </a:rPr>
              <a:t>OBJETIVOS DO PCA </a:t>
            </a:r>
            <a:r>
              <a:rPr lang="pt-BR" sz="1000" b="1" dirty="0" smtClean="0">
                <a:solidFill>
                  <a:schemeClr val="accent5">
                    <a:lumMod val="50000"/>
                  </a:schemeClr>
                </a:solidFill>
                <a:latin typeface="Montserrat" charset="0"/>
              </a:rPr>
              <a:t>(art. 5° do Decreto Nº 10.947, de 25 de janeiro de 2022)</a:t>
            </a:r>
            <a:r>
              <a:rPr lang="pt-BR" sz="1800" dirty="0" smtClean="0">
                <a:solidFill>
                  <a:schemeClr val="accent5">
                    <a:lumMod val="50000"/>
                  </a:schemeClr>
                </a:solidFill>
                <a:latin typeface="Montserrat" charset="0"/>
              </a:rPr>
              <a:t> </a:t>
            </a:r>
          </a:p>
          <a:p>
            <a:pPr algn="just"/>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I. Racionalizar as contratações das unidades administrativas de sua competência, por meio da promoção de contratações centralizadas e compartilhadas, a fim de </a:t>
            </a:r>
            <a:r>
              <a:rPr lang="pt-BR" sz="1800" b="1" u="sng" dirty="0" smtClean="0">
                <a:solidFill>
                  <a:schemeClr val="accent5">
                    <a:lumMod val="50000"/>
                  </a:schemeClr>
                </a:solidFill>
                <a:latin typeface="Montserrat" charset="0"/>
              </a:rPr>
              <a:t>obter economia de escala, padronização de produtos e serviços e redução de custos processuais</a:t>
            </a:r>
            <a:r>
              <a:rPr lang="pt-BR" sz="1800" b="1" dirty="0" smtClean="0">
                <a:solidFill>
                  <a:schemeClr val="accent5">
                    <a:lumMod val="50000"/>
                  </a:schemeClr>
                </a:solidFill>
                <a:latin typeface="Montserrat" charset="0"/>
              </a:rPr>
              <a:t>; </a:t>
            </a:r>
            <a:endParaRPr lang="pt-BR" sz="1800" dirty="0" smtClean="0">
              <a:solidFill>
                <a:schemeClr val="accent5">
                  <a:lumMod val="50000"/>
                </a:schemeClr>
              </a:solidFill>
              <a:latin typeface="Montserrat" charset="0"/>
            </a:endParaRPr>
          </a:p>
          <a:p>
            <a:pPr lvl="1" algn="just"/>
            <a:endParaRPr lang="pt-BR" sz="1800" b="1"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II. Garantir o </a:t>
            </a:r>
            <a:r>
              <a:rPr lang="pt-BR" sz="1800" b="1" u="sng" dirty="0" smtClean="0">
                <a:solidFill>
                  <a:schemeClr val="accent5">
                    <a:lumMod val="50000"/>
                  </a:schemeClr>
                </a:solidFill>
                <a:latin typeface="Montserrat" charset="0"/>
              </a:rPr>
              <a:t>alinhamento</a:t>
            </a:r>
            <a:r>
              <a:rPr lang="pt-BR" sz="1800" b="1" dirty="0" smtClean="0">
                <a:solidFill>
                  <a:schemeClr val="accent5">
                    <a:lumMod val="50000"/>
                  </a:schemeClr>
                </a:solidFill>
                <a:latin typeface="Montserrat" charset="0"/>
              </a:rPr>
              <a:t> com o planejamento estratégico, o plano diretor de logística sustentável e outros instrumentos de governança existentes;</a:t>
            </a:r>
          </a:p>
          <a:p>
            <a:pPr lvl="1" algn="just"/>
            <a:r>
              <a:rPr lang="pt-BR" sz="1800" b="1" dirty="0" smtClean="0">
                <a:solidFill>
                  <a:schemeClr val="accent5">
                    <a:lumMod val="50000"/>
                  </a:schemeClr>
                </a:solidFill>
                <a:latin typeface="Montserrat" charset="0"/>
              </a:rPr>
              <a:t> </a:t>
            </a:r>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III. </a:t>
            </a:r>
            <a:r>
              <a:rPr lang="pt-BR" sz="1800" b="1" u="sng" dirty="0" smtClean="0">
                <a:solidFill>
                  <a:schemeClr val="accent5">
                    <a:lumMod val="50000"/>
                  </a:schemeClr>
                </a:solidFill>
                <a:latin typeface="Montserrat" charset="0"/>
              </a:rPr>
              <a:t>Subsidiar</a:t>
            </a:r>
            <a:r>
              <a:rPr lang="pt-BR" sz="1800" b="1" dirty="0" smtClean="0">
                <a:solidFill>
                  <a:schemeClr val="accent5">
                    <a:lumMod val="50000"/>
                  </a:schemeClr>
                </a:solidFill>
                <a:latin typeface="Montserrat" charset="0"/>
              </a:rPr>
              <a:t> a elaboração das leis orçamentárias; </a:t>
            </a:r>
            <a:endParaRPr lang="pt-BR" sz="1800" dirty="0" smtClean="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Plano de Contratações Anual</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356060" cy="2031325"/>
          </a:xfrm>
          <a:prstGeom prst="rect">
            <a:avLst/>
          </a:prstGeom>
        </p:spPr>
        <p:txBody>
          <a:bodyPr wrap="square">
            <a:spAutoFit/>
          </a:bodyPr>
          <a:lstStyle/>
          <a:p>
            <a:pPr algn="just"/>
            <a:r>
              <a:rPr lang="pt-BR" sz="1800" b="1" dirty="0" smtClean="0">
                <a:solidFill>
                  <a:schemeClr val="accent5">
                    <a:lumMod val="50000"/>
                  </a:schemeClr>
                </a:solidFill>
                <a:latin typeface="Montserrat" charset="0"/>
              </a:rPr>
              <a:t>OBJETIVOS DO PCA  </a:t>
            </a:r>
            <a:r>
              <a:rPr lang="pt-BR" sz="1000" b="1" dirty="0" smtClean="0">
                <a:solidFill>
                  <a:schemeClr val="accent5">
                    <a:lumMod val="50000"/>
                  </a:schemeClr>
                </a:solidFill>
                <a:latin typeface="Montserrat" charset="0"/>
              </a:rPr>
              <a:t>(art. 5° do Decreto Nº 10.947, de 25 de janeiro de 2022)</a:t>
            </a:r>
            <a:r>
              <a:rPr lang="pt-BR" sz="1800" dirty="0" smtClean="0">
                <a:solidFill>
                  <a:schemeClr val="accent5">
                    <a:lumMod val="50000"/>
                  </a:schemeClr>
                </a:solidFill>
                <a:latin typeface="Montserrat" charset="0"/>
              </a:rPr>
              <a:t> </a:t>
            </a:r>
          </a:p>
          <a:p>
            <a:pPr algn="just"/>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IV. </a:t>
            </a:r>
            <a:r>
              <a:rPr lang="pt-BR" sz="1800" b="1" u="sng" dirty="0" smtClean="0">
                <a:solidFill>
                  <a:schemeClr val="accent5">
                    <a:lumMod val="50000"/>
                  </a:schemeClr>
                </a:solidFill>
                <a:latin typeface="Montserrat" charset="0"/>
              </a:rPr>
              <a:t>Evitar o fracionamento de despesas</a:t>
            </a:r>
            <a:r>
              <a:rPr lang="pt-BR" sz="1800" b="1" dirty="0" smtClean="0">
                <a:solidFill>
                  <a:schemeClr val="accent5">
                    <a:lumMod val="50000"/>
                  </a:schemeClr>
                </a:solidFill>
                <a:latin typeface="Montserrat" charset="0"/>
              </a:rPr>
              <a:t>; </a:t>
            </a:r>
            <a:endParaRPr lang="pt-BR" sz="1800" dirty="0" smtClean="0">
              <a:solidFill>
                <a:schemeClr val="accent5">
                  <a:lumMod val="50000"/>
                </a:schemeClr>
              </a:solidFill>
              <a:latin typeface="Montserrat" charset="0"/>
            </a:endParaRPr>
          </a:p>
          <a:p>
            <a:pPr lvl="1" algn="just"/>
            <a:endParaRPr lang="pt-BR" sz="1800" b="1"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V. </a:t>
            </a:r>
            <a:r>
              <a:rPr lang="pt-BR" sz="1800" b="1" u="sng" dirty="0" smtClean="0">
                <a:solidFill>
                  <a:schemeClr val="accent5">
                    <a:lumMod val="50000"/>
                  </a:schemeClr>
                </a:solidFill>
                <a:latin typeface="Montserrat" charset="0"/>
              </a:rPr>
              <a:t>Sinalizar intenções ao mercado fornecedor</a:t>
            </a:r>
            <a:r>
              <a:rPr lang="pt-BR" sz="1800" b="1" dirty="0" smtClean="0">
                <a:solidFill>
                  <a:schemeClr val="accent5">
                    <a:lumMod val="50000"/>
                  </a:schemeClr>
                </a:solidFill>
                <a:latin typeface="Montserrat" charset="0"/>
              </a:rPr>
              <a:t>, de forma a aumentar o diálogo potencial com o mercado e incrementar a competitividade.</a:t>
            </a:r>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Plano de Contratações Anual</a:t>
            </a:r>
            <a:endParaRPr lang="pt-BR" sz="2200" b="1" dirty="0">
              <a:solidFill>
                <a:schemeClr val="lt1"/>
              </a:solidFill>
              <a:latin typeface="Montserrat"/>
              <a:ea typeface="Montserrat"/>
              <a:cs typeface="Montserrat"/>
              <a:sym typeface="Montserrat"/>
            </a:endParaRPr>
          </a:p>
        </p:txBody>
      </p:sp>
      <p:sp>
        <p:nvSpPr>
          <p:cNvPr id="5" name="Retângulo 4"/>
          <p:cNvSpPr/>
          <p:nvPr/>
        </p:nvSpPr>
        <p:spPr>
          <a:xfrm>
            <a:off x="869004" y="1712068"/>
            <a:ext cx="1841771" cy="505838"/>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778212" y="1802860"/>
            <a:ext cx="2010383" cy="261610"/>
          </a:xfrm>
          <a:prstGeom prst="rect">
            <a:avLst/>
          </a:prstGeom>
          <a:noFill/>
        </p:spPr>
        <p:txBody>
          <a:bodyPr wrap="square" rtlCol="0">
            <a:spAutoFit/>
          </a:bodyPr>
          <a:lstStyle/>
          <a:p>
            <a:pPr algn="ctr"/>
            <a:r>
              <a:rPr lang="pt-BR" sz="1100" b="1" dirty="0" smtClean="0">
                <a:solidFill>
                  <a:schemeClr val="bg1"/>
                </a:solidFill>
                <a:latin typeface="Montserrat" charset="0"/>
              </a:rPr>
              <a:t>PRAZO</a:t>
            </a:r>
            <a:endParaRPr lang="pt-BR" sz="1100" b="1" dirty="0">
              <a:solidFill>
                <a:schemeClr val="bg1"/>
              </a:solidFill>
              <a:latin typeface="Montserrat" charset="0"/>
            </a:endParaRPr>
          </a:p>
        </p:txBody>
      </p:sp>
      <p:sp>
        <p:nvSpPr>
          <p:cNvPr id="8" name="Retângulo 7"/>
          <p:cNvSpPr/>
          <p:nvPr/>
        </p:nvSpPr>
        <p:spPr>
          <a:xfrm>
            <a:off x="6410527" y="1682885"/>
            <a:ext cx="1841771" cy="505838"/>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880543" y="2385435"/>
            <a:ext cx="1883849" cy="430887"/>
          </a:xfrm>
          <a:prstGeom prst="rect">
            <a:avLst/>
          </a:prstGeom>
        </p:spPr>
        <p:txBody>
          <a:bodyPr wrap="none">
            <a:spAutoFit/>
          </a:bodyPr>
          <a:lstStyle/>
          <a:p>
            <a:pPr algn="ctr"/>
            <a:r>
              <a:rPr lang="pt-BR" sz="1100" b="1" dirty="0" smtClean="0">
                <a:solidFill>
                  <a:schemeClr val="accent5">
                    <a:lumMod val="50000"/>
                  </a:schemeClr>
                </a:solidFill>
                <a:latin typeface="Montserrat" charset="0"/>
              </a:rPr>
              <a:t>ATÉ 1º/04</a:t>
            </a:r>
          </a:p>
          <a:p>
            <a:pPr algn="ctr"/>
            <a:r>
              <a:rPr lang="pt-BR" sz="1100" b="1" dirty="0" smtClean="0">
                <a:solidFill>
                  <a:schemeClr val="accent5">
                    <a:lumMod val="50000"/>
                  </a:schemeClr>
                </a:solidFill>
                <a:latin typeface="Montserrat" charset="0"/>
              </a:rPr>
              <a:t>ANO DA ELABORAÇÃO</a:t>
            </a:r>
            <a:endParaRPr lang="pt-BR" sz="1100" b="1" dirty="0">
              <a:solidFill>
                <a:schemeClr val="accent5">
                  <a:lumMod val="50000"/>
                </a:schemeClr>
              </a:solidFill>
              <a:latin typeface="Montserrat" charset="0"/>
            </a:endParaRPr>
          </a:p>
        </p:txBody>
      </p:sp>
      <p:sp>
        <p:nvSpPr>
          <p:cNvPr id="12" name="Retângulo 11"/>
          <p:cNvSpPr/>
          <p:nvPr/>
        </p:nvSpPr>
        <p:spPr>
          <a:xfrm>
            <a:off x="359924" y="954753"/>
            <a:ext cx="8362544" cy="584775"/>
          </a:xfrm>
          <a:prstGeom prst="rect">
            <a:avLst/>
          </a:prstGeom>
        </p:spPr>
        <p:txBody>
          <a:bodyPr wrap="square">
            <a:spAutoFit/>
          </a:bodyPr>
          <a:lstStyle/>
          <a:p>
            <a:pPr algn="just"/>
            <a:r>
              <a:rPr lang="pt-BR" sz="1600" b="1" dirty="0" smtClean="0">
                <a:solidFill>
                  <a:schemeClr val="accent5">
                    <a:lumMod val="50000"/>
                  </a:schemeClr>
                </a:solidFill>
                <a:latin typeface="Montserrat" charset="0"/>
              </a:rPr>
              <a:t>Decreto nº 10.947/2022 - estabelece as ações, responsáveis e prazos a serem observados</a:t>
            </a:r>
            <a:endParaRPr lang="pt-BR" sz="1600" dirty="0" smtClean="0">
              <a:solidFill>
                <a:schemeClr val="accent5">
                  <a:lumMod val="50000"/>
                </a:schemeClr>
              </a:solidFill>
              <a:latin typeface="Montserrat" charset="0"/>
            </a:endParaRPr>
          </a:p>
        </p:txBody>
      </p:sp>
      <p:sp>
        <p:nvSpPr>
          <p:cNvPr id="13" name="Retângulo 12"/>
          <p:cNvSpPr/>
          <p:nvPr/>
        </p:nvSpPr>
        <p:spPr>
          <a:xfrm>
            <a:off x="3641388" y="1682885"/>
            <a:ext cx="1841771" cy="505838"/>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3550595" y="1799618"/>
            <a:ext cx="2010383" cy="261610"/>
          </a:xfrm>
          <a:prstGeom prst="rect">
            <a:avLst/>
          </a:prstGeom>
          <a:noFill/>
        </p:spPr>
        <p:txBody>
          <a:bodyPr wrap="square" rtlCol="0">
            <a:spAutoFit/>
          </a:bodyPr>
          <a:lstStyle/>
          <a:p>
            <a:pPr algn="ctr"/>
            <a:r>
              <a:rPr lang="pt-BR" sz="1100" b="1" dirty="0" smtClean="0">
                <a:solidFill>
                  <a:schemeClr val="bg1"/>
                </a:solidFill>
                <a:latin typeface="Montserrat" charset="0"/>
              </a:rPr>
              <a:t>AÇÕES</a:t>
            </a:r>
            <a:endParaRPr lang="pt-BR" sz="1100" b="1" dirty="0">
              <a:solidFill>
                <a:schemeClr val="bg1"/>
              </a:solidFill>
              <a:latin typeface="Montserrat" charset="0"/>
            </a:endParaRPr>
          </a:p>
        </p:txBody>
      </p:sp>
      <p:sp>
        <p:nvSpPr>
          <p:cNvPr id="15" name="CaixaDeTexto 14"/>
          <p:cNvSpPr txBox="1"/>
          <p:nvPr/>
        </p:nvSpPr>
        <p:spPr>
          <a:xfrm>
            <a:off x="6345676" y="1773677"/>
            <a:ext cx="2010383" cy="261610"/>
          </a:xfrm>
          <a:prstGeom prst="rect">
            <a:avLst/>
          </a:prstGeom>
          <a:noFill/>
        </p:spPr>
        <p:txBody>
          <a:bodyPr wrap="square" rtlCol="0">
            <a:spAutoFit/>
          </a:bodyPr>
          <a:lstStyle/>
          <a:p>
            <a:pPr algn="ctr"/>
            <a:r>
              <a:rPr lang="pt-BR" sz="1100" b="1" dirty="0" smtClean="0">
                <a:solidFill>
                  <a:schemeClr val="bg1"/>
                </a:solidFill>
                <a:latin typeface="Montserrat" charset="0"/>
              </a:rPr>
              <a:t>RESPONSÁVEL</a:t>
            </a:r>
            <a:endParaRPr lang="pt-BR" sz="1100" b="1" dirty="0">
              <a:solidFill>
                <a:schemeClr val="bg1"/>
              </a:solidFill>
              <a:latin typeface="Montserrat" charset="0"/>
            </a:endParaRPr>
          </a:p>
        </p:txBody>
      </p:sp>
      <p:sp>
        <p:nvSpPr>
          <p:cNvPr id="16" name="Retângulo 15"/>
          <p:cNvSpPr/>
          <p:nvPr/>
        </p:nvSpPr>
        <p:spPr>
          <a:xfrm>
            <a:off x="3529709" y="2427590"/>
            <a:ext cx="2008884" cy="261610"/>
          </a:xfrm>
          <a:prstGeom prst="rect">
            <a:avLst/>
          </a:prstGeom>
        </p:spPr>
        <p:txBody>
          <a:bodyPr wrap="none">
            <a:spAutoFit/>
          </a:bodyPr>
          <a:lstStyle/>
          <a:p>
            <a:pPr algn="ctr"/>
            <a:r>
              <a:rPr lang="pt-BR" sz="1100" b="1" dirty="0" smtClean="0">
                <a:solidFill>
                  <a:schemeClr val="accent5">
                    <a:lumMod val="50000"/>
                  </a:schemeClr>
                </a:solidFill>
                <a:latin typeface="Montserrat" charset="0"/>
              </a:rPr>
              <a:t>ELABORAÇÃO DOS  DFD</a:t>
            </a:r>
            <a:endParaRPr lang="pt-BR" sz="1100" b="1" dirty="0">
              <a:solidFill>
                <a:schemeClr val="accent5">
                  <a:lumMod val="50000"/>
                </a:schemeClr>
              </a:solidFill>
              <a:latin typeface="Montserrat" charset="0"/>
            </a:endParaRPr>
          </a:p>
        </p:txBody>
      </p:sp>
      <p:sp>
        <p:nvSpPr>
          <p:cNvPr id="17" name="Retângulo 16"/>
          <p:cNvSpPr/>
          <p:nvPr/>
        </p:nvSpPr>
        <p:spPr>
          <a:xfrm>
            <a:off x="6399368" y="2391922"/>
            <a:ext cx="1778051" cy="430887"/>
          </a:xfrm>
          <a:prstGeom prst="rect">
            <a:avLst/>
          </a:prstGeom>
        </p:spPr>
        <p:txBody>
          <a:bodyPr wrap="none">
            <a:spAutoFit/>
          </a:bodyPr>
          <a:lstStyle/>
          <a:p>
            <a:pPr algn="ctr"/>
            <a:r>
              <a:rPr lang="pt-BR" sz="1100" b="1" dirty="0" smtClean="0">
                <a:solidFill>
                  <a:schemeClr val="accent5">
                    <a:lumMod val="50000"/>
                  </a:schemeClr>
                </a:solidFill>
                <a:latin typeface="Montserrat" charset="0"/>
              </a:rPr>
              <a:t>ÁREA REQUISITANTE </a:t>
            </a:r>
          </a:p>
          <a:p>
            <a:pPr algn="ctr"/>
            <a:r>
              <a:rPr lang="pt-BR" sz="1100" b="1" dirty="0" smtClean="0">
                <a:solidFill>
                  <a:schemeClr val="accent5">
                    <a:lumMod val="50000"/>
                  </a:schemeClr>
                </a:solidFill>
                <a:latin typeface="Montserrat" charset="0"/>
              </a:rPr>
              <a:t>OU ÁREA TÉCNICA</a:t>
            </a:r>
            <a:endParaRPr lang="pt-BR" sz="1100" b="1" dirty="0">
              <a:solidFill>
                <a:schemeClr val="accent5">
                  <a:lumMod val="50000"/>
                </a:schemeClr>
              </a:solidFill>
              <a:latin typeface="Montserrat" charset="0"/>
            </a:endParaRPr>
          </a:p>
        </p:txBody>
      </p:sp>
      <p:sp>
        <p:nvSpPr>
          <p:cNvPr id="18" name="Retângulo 17"/>
          <p:cNvSpPr/>
          <p:nvPr/>
        </p:nvSpPr>
        <p:spPr>
          <a:xfrm>
            <a:off x="883785" y="2972337"/>
            <a:ext cx="1883849" cy="430887"/>
          </a:xfrm>
          <a:prstGeom prst="rect">
            <a:avLst/>
          </a:prstGeom>
        </p:spPr>
        <p:txBody>
          <a:bodyPr wrap="none">
            <a:spAutoFit/>
          </a:bodyPr>
          <a:lstStyle/>
          <a:p>
            <a:pPr algn="ctr"/>
            <a:r>
              <a:rPr lang="pt-BR" sz="1100" b="1" dirty="0" smtClean="0">
                <a:solidFill>
                  <a:schemeClr val="accent5">
                    <a:lumMod val="50000"/>
                  </a:schemeClr>
                </a:solidFill>
                <a:latin typeface="Montserrat" charset="0"/>
              </a:rPr>
              <a:t>ATÉ 30/04</a:t>
            </a:r>
          </a:p>
          <a:p>
            <a:pPr algn="ctr"/>
            <a:r>
              <a:rPr lang="pt-BR" sz="1100" b="1" dirty="0" smtClean="0">
                <a:solidFill>
                  <a:schemeClr val="accent5">
                    <a:lumMod val="50000"/>
                  </a:schemeClr>
                </a:solidFill>
                <a:latin typeface="Montserrat" charset="0"/>
              </a:rPr>
              <a:t>ANO DA ELABORAÇÃO</a:t>
            </a:r>
            <a:endParaRPr lang="pt-BR" sz="1100" b="1" dirty="0">
              <a:solidFill>
                <a:schemeClr val="accent5">
                  <a:lumMod val="50000"/>
                </a:schemeClr>
              </a:solidFill>
              <a:latin typeface="Montserrat" charset="0"/>
            </a:endParaRPr>
          </a:p>
        </p:txBody>
      </p:sp>
      <p:sp>
        <p:nvSpPr>
          <p:cNvPr id="19" name="Retângulo 18"/>
          <p:cNvSpPr/>
          <p:nvPr/>
        </p:nvSpPr>
        <p:spPr>
          <a:xfrm>
            <a:off x="3241122" y="2858850"/>
            <a:ext cx="2691763" cy="261610"/>
          </a:xfrm>
          <a:prstGeom prst="rect">
            <a:avLst/>
          </a:prstGeom>
        </p:spPr>
        <p:txBody>
          <a:bodyPr wrap="none">
            <a:spAutoFit/>
          </a:bodyPr>
          <a:lstStyle/>
          <a:p>
            <a:pPr algn="ctr"/>
            <a:r>
              <a:rPr lang="pt-BR" sz="1100" b="1" dirty="0" smtClean="0">
                <a:solidFill>
                  <a:schemeClr val="accent5">
                    <a:lumMod val="50000"/>
                  </a:schemeClr>
                </a:solidFill>
                <a:latin typeface="Montserrat" charset="0"/>
              </a:rPr>
              <a:t>CONSOLIDAÇÃO DAS DEMANDAS</a:t>
            </a:r>
            <a:endParaRPr lang="pt-BR" sz="1100" b="1" dirty="0">
              <a:solidFill>
                <a:schemeClr val="accent5">
                  <a:lumMod val="50000"/>
                </a:schemeClr>
              </a:solidFill>
              <a:latin typeface="Montserrat" charset="0"/>
            </a:endParaRPr>
          </a:p>
        </p:txBody>
      </p:sp>
      <p:sp>
        <p:nvSpPr>
          <p:cNvPr id="20" name="Retângulo 19"/>
          <p:cNvSpPr/>
          <p:nvPr/>
        </p:nvSpPr>
        <p:spPr>
          <a:xfrm>
            <a:off x="6279393" y="3022060"/>
            <a:ext cx="2206052" cy="261610"/>
          </a:xfrm>
          <a:prstGeom prst="rect">
            <a:avLst/>
          </a:prstGeom>
        </p:spPr>
        <p:txBody>
          <a:bodyPr wrap="square">
            <a:spAutoFit/>
          </a:bodyPr>
          <a:lstStyle/>
          <a:p>
            <a:pPr algn="ctr"/>
            <a:r>
              <a:rPr lang="pt-BR" sz="1100" b="1" dirty="0" smtClean="0">
                <a:solidFill>
                  <a:schemeClr val="accent5">
                    <a:lumMod val="50000"/>
                  </a:schemeClr>
                </a:solidFill>
                <a:latin typeface="Montserrat" charset="0"/>
              </a:rPr>
              <a:t>SETOR DE CONTRATAÇÕES</a:t>
            </a:r>
            <a:endParaRPr lang="pt-BR" sz="1100" b="1" dirty="0">
              <a:solidFill>
                <a:schemeClr val="accent5">
                  <a:lumMod val="50000"/>
                </a:schemeClr>
              </a:solidFill>
              <a:latin typeface="Montserrat" charset="0"/>
            </a:endParaRPr>
          </a:p>
        </p:txBody>
      </p:sp>
      <p:sp>
        <p:nvSpPr>
          <p:cNvPr id="21" name="Retângulo 20"/>
          <p:cNvSpPr/>
          <p:nvPr/>
        </p:nvSpPr>
        <p:spPr>
          <a:xfrm>
            <a:off x="887028" y="3520328"/>
            <a:ext cx="1883849" cy="430887"/>
          </a:xfrm>
          <a:prstGeom prst="rect">
            <a:avLst/>
          </a:prstGeom>
        </p:spPr>
        <p:txBody>
          <a:bodyPr wrap="none">
            <a:spAutoFit/>
          </a:bodyPr>
          <a:lstStyle/>
          <a:p>
            <a:pPr algn="ctr"/>
            <a:r>
              <a:rPr lang="pt-BR" sz="1100" b="1" dirty="0" smtClean="0">
                <a:solidFill>
                  <a:schemeClr val="accent5">
                    <a:lumMod val="50000"/>
                  </a:schemeClr>
                </a:solidFill>
                <a:latin typeface="Montserrat" charset="0"/>
              </a:rPr>
              <a:t>ATÉ 15/05</a:t>
            </a:r>
          </a:p>
          <a:p>
            <a:pPr algn="ctr"/>
            <a:r>
              <a:rPr lang="pt-BR" sz="1100" b="1" dirty="0" smtClean="0">
                <a:solidFill>
                  <a:schemeClr val="accent5">
                    <a:lumMod val="50000"/>
                  </a:schemeClr>
                </a:solidFill>
                <a:latin typeface="Montserrat" charset="0"/>
              </a:rPr>
              <a:t>ANO DA ELABORAÇÃO</a:t>
            </a:r>
            <a:endParaRPr lang="pt-BR" sz="1100" b="1" dirty="0">
              <a:solidFill>
                <a:schemeClr val="accent5">
                  <a:lumMod val="50000"/>
                </a:schemeClr>
              </a:solidFill>
              <a:latin typeface="Montserrat" charset="0"/>
            </a:endParaRPr>
          </a:p>
        </p:txBody>
      </p:sp>
      <p:sp>
        <p:nvSpPr>
          <p:cNvPr id="22" name="Retângulo 21"/>
          <p:cNvSpPr/>
          <p:nvPr/>
        </p:nvSpPr>
        <p:spPr>
          <a:xfrm>
            <a:off x="3646443" y="3614365"/>
            <a:ext cx="1790875" cy="261610"/>
          </a:xfrm>
          <a:prstGeom prst="rect">
            <a:avLst/>
          </a:prstGeom>
        </p:spPr>
        <p:txBody>
          <a:bodyPr wrap="none">
            <a:spAutoFit/>
          </a:bodyPr>
          <a:lstStyle/>
          <a:p>
            <a:pPr algn="ctr"/>
            <a:r>
              <a:rPr lang="pt-BR" sz="1100" b="1" dirty="0" smtClean="0">
                <a:solidFill>
                  <a:schemeClr val="accent5">
                    <a:lumMod val="50000"/>
                  </a:schemeClr>
                </a:solidFill>
                <a:latin typeface="Montserrat" charset="0"/>
              </a:rPr>
              <a:t>APROVAÇÃO DO PCA</a:t>
            </a:r>
            <a:endParaRPr lang="pt-BR" sz="1100" b="1" dirty="0">
              <a:solidFill>
                <a:schemeClr val="accent5">
                  <a:lumMod val="50000"/>
                </a:schemeClr>
              </a:solidFill>
              <a:latin typeface="Montserrat" charset="0"/>
            </a:endParaRPr>
          </a:p>
        </p:txBody>
      </p:sp>
      <p:sp>
        <p:nvSpPr>
          <p:cNvPr id="23" name="Retângulo 22"/>
          <p:cNvSpPr/>
          <p:nvPr/>
        </p:nvSpPr>
        <p:spPr>
          <a:xfrm>
            <a:off x="6243725" y="3498716"/>
            <a:ext cx="2206052" cy="430887"/>
          </a:xfrm>
          <a:prstGeom prst="rect">
            <a:avLst/>
          </a:prstGeom>
        </p:spPr>
        <p:txBody>
          <a:bodyPr wrap="square">
            <a:spAutoFit/>
          </a:bodyPr>
          <a:lstStyle/>
          <a:p>
            <a:pPr algn="ctr"/>
            <a:r>
              <a:rPr lang="pt-BR" sz="1100" b="1" dirty="0" smtClean="0">
                <a:solidFill>
                  <a:schemeClr val="accent5">
                    <a:lumMod val="50000"/>
                  </a:schemeClr>
                </a:solidFill>
                <a:latin typeface="Montserrat" charset="0"/>
              </a:rPr>
              <a:t>AUTORIDADE COMPETENTE</a:t>
            </a:r>
            <a:endParaRPr lang="pt-BR" sz="1100" b="1" dirty="0">
              <a:solidFill>
                <a:schemeClr val="accent5">
                  <a:lumMod val="50000"/>
                </a:schemeClr>
              </a:solidFill>
              <a:latin typeface="Montserrat" charset="0"/>
            </a:endParaRPr>
          </a:p>
        </p:txBody>
      </p:sp>
      <p:sp>
        <p:nvSpPr>
          <p:cNvPr id="24" name="Retângulo 23"/>
          <p:cNvSpPr/>
          <p:nvPr/>
        </p:nvSpPr>
        <p:spPr>
          <a:xfrm>
            <a:off x="909725" y="4068321"/>
            <a:ext cx="1883849" cy="430887"/>
          </a:xfrm>
          <a:prstGeom prst="rect">
            <a:avLst/>
          </a:prstGeom>
        </p:spPr>
        <p:txBody>
          <a:bodyPr wrap="none">
            <a:spAutoFit/>
          </a:bodyPr>
          <a:lstStyle/>
          <a:p>
            <a:pPr algn="ctr"/>
            <a:r>
              <a:rPr lang="pt-BR" sz="1100" b="1" dirty="0" smtClean="0">
                <a:solidFill>
                  <a:schemeClr val="accent5">
                    <a:lumMod val="50000"/>
                  </a:schemeClr>
                </a:solidFill>
                <a:latin typeface="Montserrat" charset="0"/>
              </a:rPr>
              <a:t>ATÉ 30/05</a:t>
            </a:r>
          </a:p>
          <a:p>
            <a:pPr algn="ctr"/>
            <a:r>
              <a:rPr lang="pt-BR" sz="1100" b="1" dirty="0" smtClean="0">
                <a:solidFill>
                  <a:schemeClr val="accent5">
                    <a:lumMod val="50000"/>
                  </a:schemeClr>
                </a:solidFill>
                <a:latin typeface="Montserrat" charset="0"/>
              </a:rPr>
              <a:t>ANO DA ELABORAÇÃO</a:t>
            </a:r>
            <a:endParaRPr lang="pt-BR" sz="1100" b="1" dirty="0">
              <a:solidFill>
                <a:schemeClr val="accent5">
                  <a:lumMod val="50000"/>
                </a:schemeClr>
              </a:solidFill>
              <a:latin typeface="Montserrat" charset="0"/>
            </a:endParaRPr>
          </a:p>
        </p:txBody>
      </p:sp>
      <p:sp>
        <p:nvSpPr>
          <p:cNvPr id="25" name="Retângulo 24"/>
          <p:cNvSpPr/>
          <p:nvPr/>
        </p:nvSpPr>
        <p:spPr>
          <a:xfrm>
            <a:off x="3383797" y="4071565"/>
            <a:ext cx="2412840" cy="430887"/>
          </a:xfrm>
          <a:prstGeom prst="rect">
            <a:avLst/>
          </a:prstGeom>
        </p:spPr>
        <p:txBody>
          <a:bodyPr wrap="none">
            <a:spAutoFit/>
          </a:bodyPr>
          <a:lstStyle/>
          <a:p>
            <a:pPr algn="ctr"/>
            <a:r>
              <a:rPr lang="pt-BR" sz="1100" b="1" dirty="0" smtClean="0">
                <a:solidFill>
                  <a:schemeClr val="accent5">
                    <a:lumMod val="50000"/>
                  </a:schemeClr>
                </a:solidFill>
                <a:latin typeface="Montserrat" charset="0"/>
              </a:rPr>
              <a:t>DISPONIBILIZAÇÃO NO PNCP </a:t>
            </a:r>
          </a:p>
          <a:p>
            <a:pPr algn="ctr"/>
            <a:r>
              <a:rPr lang="pt-BR" sz="1100" b="1" dirty="0" smtClean="0">
                <a:solidFill>
                  <a:schemeClr val="accent5">
                    <a:lumMod val="50000"/>
                  </a:schemeClr>
                </a:solidFill>
                <a:latin typeface="Montserrat" charset="0"/>
              </a:rPr>
              <a:t>E NO SÍTIO OFICIAL</a:t>
            </a:r>
            <a:endParaRPr lang="pt-BR" sz="1100" b="1" dirty="0">
              <a:solidFill>
                <a:schemeClr val="accent5">
                  <a:lumMod val="50000"/>
                </a:schemeClr>
              </a:solidFill>
              <a:latin typeface="Montserrat" charset="0"/>
            </a:endParaRPr>
          </a:p>
        </p:txBody>
      </p:sp>
      <p:cxnSp>
        <p:nvCxnSpPr>
          <p:cNvPr id="27" name="Conector reto 26"/>
          <p:cNvCxnSpPr/>
          <p:nvPr/>
        </p:nvCxnSpPr>
        <p:spPr>
          <a:xfrm rot="5400000">
            <a:off x="2156298" y="3427379"/>
            <a:ext cx="1952017" cy="1588"/>
          </a:xfrm>
          <a:prstGeom prst="line">
            <a:avLst/>
          </a:prstGeom>
          <a:ln w="28575">
            <a:solidFill>
              <a:schemeClr val="bg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rot="5400000">
            <a:off x="5077839" y="3437108"/>
            <a:ext cx="1952017" cy="1588"/>
          </a:xfrm>
          <a:prstGeom prst="line">
            <a:avLst/>
          </a:prstGeom>
          <a:ln w="28575">
            <a:solidFill>
              <a:schemeClr val="bg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3419464" y="3054485"/>
            <a:ext cx="2462528" cy="430887"/>
          </a:xfrm>
          <a:prstGeom prst="rect">
            <a:avLst/>
          </a:prstGeom>
        </p:spPr>
        <p:txBody>
          <a:bodyPr wrap="square">
            <a:spAutoFit/>
          </a:bodyPr>
          <a:lstStyle/>
          <a:p>
            <a:pPr algn="ctr"/>
            <a:r>
              <a:rPr lang="pt-BR" sz="1100" b="1" dirty="0" smtClean="0">
                <a:solidFill>
                  <a:schemeClr val="accent5">
                    <a:lumMod val="50000"/>
                  </a:schemeClr>
                </a:solidFill>
                <a:latin typeface="Montserrat" charset="0"/>
              </a:rPr>
              <a:t>Plano de Contratações Anual</a:t>
            </a:r>
          </a:p>
          <a:p>
            <a:pPr algn="ctr"/>
            <a:r>
              <a:rPr lang="pt-BR" sz="1100" b="1" dirty="0" smtClean="0">
                <a:solidFill>
                  <a:schemeClr val="accent5">
                    <a:lumMod val="50000"/>
                  </a:schemeClr>
                </a:solidFill>
                <a:latin typeface="Montserrat" charset="0"/>
              </a:rPr>
              <a:t>Calendário das Contratações</a:t>
            </a:r>
            <a:endParaRPr lang="pt-BR" sz="1100" b="1"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Plano de Contratações Anual</a:t>
            </a:r>
            <a:endParaRPr lang="pt-BR" sz="2200" b="1" dirty="0">
              <a:solidFill>
                <a:schemeClr val="lt1"/>
              </a:solidFill>
              <a:latin typeface="Montserrat"/>
              <a:ea typeface="Montserrat"/>
              <a:cs typeface="Montserrat"/>
              <a:sym typeface="Montserrat"/>
            </a:endParaRPr>
          </a:p>
        </p:txBody>
      </p:sp>
      <p:sp>
        <p:nvSpPr>
          <p:cNvPr id="5" name="Retângulo 4"/>
          <p:cNvSpPr/>
          <p:nvPr/>
        </p:nvSpPr>
        <p:spPr>
          <a:xfrm>
            <a:off x="869004" y="894945"/>
            <a:ext cx="7179013" cy="505838"/>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536969" y="992221"/>
            <a:ext cx="5486401" cy="261610"/>
          </a:xfrm>
          <a:prstGeom prst="rect">
            <a:avLst/>
          </a:prstGeom>
          <a:noFill/>
        </p:spPr>
        <p:txBody>
          <a:bodyPr wrap="square" rtlCol="0">
            <a:spAutoFit/>
          </a:bodyPr>
          <a:lstStyle/>
          <a:p>
            <a:pPr algn="ctr"/>
            <a:r>
              <a:rPr lang="pt-BR" sz="1100" b="1" dirty="0" smtClean="0">
                <a:solidFill>
                  <a:schemeClr val="bg1"/>
                </a:solidFill>
                <a:latin typeface="Montserrat" charset="0"/>
              </a:rPr>
              <a:t>REVISÃO E ALTERAÇÃO DO PCA</a:t>
            </a:r>
            <a:endParaRPr lang="pt-BR" sz="1100" b="1" dirty="0">
              <a:solidFill>
                <a:schemeClr val="bg1"/>
              </a:solidFill>
              <a:latin typeface="Montserrat" charset="0"/>
            </a:endParaRPr>
          </a:p>
        </p:txBody>
      </p:sp>
      <p:sp>
        <p:nvSpPr>
          <p:cNvPr id="9" name="Retângulo 8"/>
          <p:cNvSpPr/>
          <p:nvPr/>
        </p:nvSpPr>
        <p:spPr>
          <a:xfrm>
            <a:off x="893513" y="1743410"/>
            <a:ext cx="2156361" cy="430887"/>
          </a:xfrm>
          <a:prstGeom prst="rect">
            <a:avLst/>
          </a:prstGeom>
        </p:spPr>
        <p:txBody>
          <a:bodyPr wrap="none">
            <a:spAutoFit/>
          </a:bodyPr>
          <a:lstStyle/>
          <a:p>
            <a:pPr algn="ctr"/>
            <a:r>
              <a:rPr lang="pt-BR" sz="1100" b="1" dirty="0" smtClean="0">
                <a:solidFill>
                  <a:schemeClr val="accent5">
                    <a:lumMod val="50000"/>
                  </a:schemeClr>
                </a:solidFill>
                <a:latin typeface="Montserrat" charset="0"/>
              </a:rPr>
              <a:t>15/09 A 15/11</a:t>
            </a:r>
          </a:p>
          <a:p>
            <a:pPr algn="ctr"/>
            <a:r>
              <a:rPr lang="pt-BR" sz="1100" b="1" dirty="0" smtClean="0">
                <a:solidFill>
                  <a:schemeClr val="accent5">
                    <a:lumMod val="50000"/>
                  </a:schemeClr>
                </a:solidFill>
                <a:latin typeface="Montserrat" charset="0"/>
              </a:rPr>
              <a:t>NO ANO DA ELABORAÇÃO</a:t>
            </a:r>
            <a:endParaRPr lang="pt-BR" sz="1100" b="1" dirty="0">
              <a:solidFill>
                <a:schemeClr val="accent5">
                  <a:lumMod val="50000"/>
                </a:schemeClr>
              </a:solidFill>
              <a:latin typeface="Montserrat" charset="0"/>
            </a:endParaRPr>
          </a:p>
        </p:txBody>
      </p:sp>
      <p:sp>
        <p:nvSpPr>
          <p:cNvPr id="16" name="Retângulo 15"/>
          <p:cNvSpPr/>
          <p:nvPr/>
        </p:nvSpPr>
        <p:spPr>
          <a:xfrm>
            <a:off x="3059256" y="1805019"/>
            <a:ext cx="4537763" cy="261610"/>
          </a:xfrm>
          <a:prstGeom prst="rect">
            <a:avLst/>
          </a:prstGeom>
        </p:spPr>
        <p:txBody>
          <a:bodyPr wrap="square">
            <a:spAutoFit/>
          </a:bodyPr>
          <a:lstStyle/>
          <a:p>
            <a:pPr algn="ctr"/>
            <a:r>
              <a:rPr lang="pt-BR" sz="1100" b="1" dirty="0" smtClean="0">
                <a:solidFill>
                  <a:schemeClr val="accent5">
                    <a:lumMod val="50000"/>
                  </a:schemeClr>
                </a:solidFill>
                <a:latin typeface="Montserrat" charset="0"/>
              </a:rPr>
              <a:t>ADEQUAÇÃO À PROPOSTA ORÇAMENTÁRIA</a:t>
            </a:r>
            <a:endParaRPr lang="pt-BR" sz="1100" b="1" dirty="0">
              <a:solidFill>
                <a:schemeClr val="accent5">
                  <a:lumMod val="50000"/>
                </a:schemeClr>
              </a:solidFill>
              <a:latin typeface="Montserrat" charset="0"/>
            </a:endParaRPr>
          </a:p>
        </p:txBody>
      </p:sp>
      <p:sp>
        <p:nvSpPr>
          <p:cNvPr id="18" name="Retângulo 17"/>
          <p:cNvSpPr/>
          <p:nvPr/>
        </p:nvSpPr>
        <p:spPr>
          <a:xfrm>
            <a:off x="1013487" y="2466499"/>
            <a:ext cx="1923925" cy="430887"/>
          </a:xfrm>
          <a:prstGeom prst="rect">
            <a:avLst/>
          </a:prstGeom>
        </p:spPr>
        <p:txBody>
          <a:bodyPr wrap="none">
            <a:spAutoFit/>
          </a:bodyPr>
          <a:lstStyle/>
          <a:p>
            <a:pPr algn="ctr"/>
            <a:r>
              <a:rPr lang="pt-BR" sz="1100" b="1" dirty="0" smtClean="0">
                <a:solidFill>
                  <a:schemeClr val="accent5">
                    <a:lumMod val="50000"/>
                  </a:schemeClr>
                </a:solidFill>
                <a:latin typeface="Montserrat" charset="0"/>
              </a:rPr>
              <a:t>ATÉ 15 DIAS APÓS </a:t>
            </a:r>
          </a:p>
          <a:p>
            <a:pPr algn="ctr"/>
            <a:r>
              <a:rPr lang="pt-BR" sz="1100" b="1" dirty="0" smtClean="0">
                <a:solidFill>
                  <a:schemeClr val="accent5">
                    <a:lumMod val="50000"/>
                  </a:schemeClr>
                </a:solidFill>
                <a:latin typeface="Montserrat" charset="0"/>
              </a:rPr>
              <a:t>A APROVAÇÃO DA LOA</a:t>
            </a:r>
            <a:endParaRPr lang="pt-BR" sz="1100" b="1" dirty="0">
              <a:solidFill>
                <a:schemeClr val="accent5">
                  <a:lumMod val="50000"/>
                </a:schemeClr>
              </a:solidFill>
              <a:latin typeface="Montserrat" charset="0"/>
            </a:endParaRPr>
          </a:p>
        </p:txBody>
      </p:sp>
      <p:sp>
        <p:nvSpPr>
          <p:cNvPr id="21" name="Retângulo 20"/>
          <p:cNvSpPr/>
          <p:nvPr/>
        </p:nvSpPr>
        <p:spPr>
          <a:xfrm>
            <a:off x="1055642" y="3150677"/>
            <a:ext cx="1749197" cy="430887"/>
          </a:xfrm>
          <a:prstGeom prst="rect">
            <a:avLst/>
          </a:prstGeom>
        </p:spPr>
        <p:txBody>
          <a:bodyPr wrap="none">
            <a:spAutoFit/>
          </a:bodyPr>
          <a:lstStyle/>
          <a:p>
            <a:pPr algn="ctr"/>
            <a:r>
              <a:rPr lang="pt-BR" sz="1100" b="1" dirty="0" smtClean="0">
                <a:solidFill>
                  <a:schemeClr val="accent5">
                    <a:lumMod val="50000"/>
                  </a:schemeClr>
                </a:solidFill>
                <a:latin typeface="Montserrat" charset="0"/>
              </a:rPr>
              <a:t>DURANTE O ANO DE </a:t>
            </a:r>
          </a:p>
          <a:p>
            <a:pPr algn="ctr"/>
            <a:r>
              <a:rPr lang="pt-BR" sz="1100" b="1" dirty="0" smtClean="0">
                <a:solidFill>
                  <a:schemeClr val="accent5">
                    <a:lumMod val="50000"/>
                  </a:schemeClr>
                </a:solidFill>
                <a:latin typeface="Montserrat" charset="0"/>
              </a:rPr>
              <a:t>EXECUÇÃO DO PCA</a:t>
            </a:r>
            <a:endParaRPr lang="pt-BR" sz="1100" b="1" dirty="0">
              <a:solidFill>
                <a:schemeClr val="accent5">
                  <a:lumMod val="50000"/>
                </a:schemeClr>
              </a:solidFill>
              <a:latin typeface="Montserrat" charset="0"/>
            </a:endParaRPr>
          </a:p>
        </p:txBody>
      </p:sp>
      <p:sp>
        <p:nvSpPr>
          <p:cNvPr id="22" name="Retângulo 21"/>
          <p:cNvSpPr/>
          <p:nvPr/>
        </p:nvSpPr>
        <p:spPr>
          <a:xfrm>
            <a:off x="3737722" y="3133479"/>
            <a:ext cx="3074881" cy="430887"/>
          </a:xfrm>
          <a:prstGeom prst="rect">
            <a:avLst/>
          </a:prstGeom>
        </p:spPr>
        <p:txBody>
          <a:bodyPr wrap="none">
            <a:spAutoFit/>
          </a:bodyPr>
          <a:lstStyle/>
          <a:p>
            <a:pPr algn="ctr"/>
            <a:r>
              <a:rPr lang="pt-BR" sz="1100" b="1" dirty="0" smtClean="0">
                <a:solidFill>
                  <a:schemeClr val="accent5">
                    <a:lumMod val="50000"/>
                  </a:schemeClr>
                </a:solidFill>
                <a:latin typeface="Montserrat" charset="0"/>
              </a:rPr>
              <a:t>MEDIANTE JUSTIFICATIVA APROVADA </a:t>
            </a:r>
          </a:p>
          <a:p>
            <a:pPr algn="ctr"/>
            <a:r>
              <a:rPr lang="pt-BR" sz="1100" b="1" dirty="0" smtClean="0">
                <a:solidFill>
                  <a:schemeClr val="accent5">
                    <a:lumMod val="50000"/>
                  </a:schemeClr>
                </a:solidFill>
                <a:latin typeface="Montserrat" charset="0"/>
              </a:rPr>
              <a:t>PELA AUTORIDADE COMPETENTE</a:t>
            </a:r>
            <a:endParaRPr lang="pt-BR" sz="1100" b="1" dirty="0">
              <a:solidFill>
                <a:schemeClr val="accent5">
                  <a:lumMod val="50000"/>
                </a:schemeClr>
              </a:solidFill>
              <a:latin typeface="Montserrat" charset="0"/>
            </a:endParaRPr>
          </a:p>
        </p:txBody>
      </p:sp>
      <p:sp>
        <p:nvSpPr>
          <p:cNvPr id="26" name="Retângulo 25"/>
          <p:cNvSpPr/>
          <p:nvPr/>
        </p:nvSpPr>
        <p:spPr>
          <a:xfrm>
            <a:off x="3036276" y="2483136"/>
            <a:ext cx="4537763" cy="261610"/>
          </a:xfrm>
          <a:prstGeom prst="rect">
            <a:avLst/>
          </a:prstGeom>
        </p:spPr>
        <p:txBody>
          <a:bodyPr wrap="square">
            <a:spAutoFit/>
          </a:bodyPr>
          <a:lstStyle/>
          <a:p>
            <a:pPr algn="ctr"/>
            <a:r>
              <a:rPr lang="pt-BR" sz="1100" b="1" dirty="0" smtClean="0">
                <a:solidFill>
                  <a:schemeClr val="accent5">
                    <a:lumMod val="50000"/>
                  </a:schemeClr>
                </a:solidFill>
                <a:latin typeface="Montserrat" charset="0"/>
              </a:rPr>
              <a:t>ADEQUAÇÃO AO ORÇAMENTO APROVADO</a:t>
            </a:r>
            <a:endParaRPr lang="pt-BR" sz="1100" b="1" dirty="0">
              <a:solidFill>
                <a:schemeClr val="accent5">
                  <a:lumMod val="50000"/>
                </a:schemeClr>
              </a:solidFill>
              <a:latin typeface="Montserrat" charset="0"/>
            </a:endParaRPr>
          </a:p>
        </p:txBody>
      </p:sp>
      <p:cxnSp>
        <p:nvCxnSpPr>
          <p:cNvPr id="27" name="Conector reto 26"/>
          <p:cNvCxnSpPr/>
          <p:nvPr/>
        </p:nvCxnSpPr>
        <p:spPr>
          <a:xfrm rot="5400000">
            <a:off x="2331396" y="2752930"/>
            <a:ext cx="1952017" cy="1588"/>
          </a:xfrm>
          <a:prstGeom prst="line">
            <a:avLst/>
          </a:prstGeom>
          <a:ln w="28575">
            <a:solidFill>
              <a:schemeClr val="bg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duotone>
              <a:schemeClr val="accent3">
                <a:shade val="45000"/>
                <a:satMod val="135000"/>
              </a:schemeClr>
              <a:prstClr val="white"/>
            </a:duotone>
          </a:blip>
          <a:srcRect l="59171"/>
          <a:stretch>
            <a:fillRect/>
          </a:stretch>
        </p:blipFill>
        <p:spPr>
          <a:xfrm>
            <a:off x="7036904" y="0"/>
            <a:ext cx="4503556" cy="5143501"/>
          </a:xfrm>
          <a:prstGeom prst="rect">
            <a:avLst/>
          </a:prstGeom>
          <a:noFill/>
          <a:ln>
            <a:noFill/>
          </a:ln>
        </p:spPr>
      </p:pic>
      <p:sp>
        <p:nvSpPr>
          <p:cNvPr id="55" name="Google Shape;55;p13"/>
          <p:cNvSpPr txBox="1">
            <a:spLocks noGrp="1"/>
          </p:cNvSpPr>
          <p:nvPr>
            <p:ph type="ctrTitle"/>
          </p:nvPr>
        </p:nvSpPr>
        <p:spPr>
          <a:xfrm>
            <a:off x="238539" y="406473"/>
            <a:ext cx="6619461" cy="1739400"/>
          </a:xfrm>
          <a:prstGeom prst="rect">
            <a:avLst/>
          </a:prstGeom>
        </p:spPr>
        <p:txBody>
          <a:bodyPr spcFirstLastPara="1" wrap="square" lIns="91425" tIns="91425" rIns="91425" bIns="91425" anchor="ctr" anchorCtr="0">
            <a:normAutofit/>
          </a:bodyPr>
          <a:lstStyle/>
          <a:p>
            <a:pPr marL="0" lvl="0" indent="0" rtl="0">
              <a:spcBef>
                <a:spcPts val="0"/>
              </a:spcBef>
              <a:spcAft>
                <a:spcPts val="0"/>
              </a:spcAft>
              <a:buNone/>
            </a:pPr>
            <a:r>
              <a:rPr lang="pt-BR" sz="2700" b="1" dirty="0" smtClean="0">
                <a:solidFill>
                  <a:schemeClr val="accent5">
                    <a:lumMod val="75000"/>
                  </a:schemeClr>
                </a:solidFill>
                <a:latin typeface="Montserrat"/>
                <a:ea typeface="Montserrat"/>
                <a:cs typeface="Montserrat"/>
                <a:sym typeface="Montserrat"/>
              </a:rPr>
              <a:t>DOCUMENTO DE FORMALIZAÇÃO DA DEMANDA</a:t>
            </a:r>
            <a:endParaRPr sz="2800" b="1">
              <a:solidFill>
                <a:schemeClr val="accent5">
                  <a:lumMod val="75000"/>
                </a:schemeClr>
              </a:solidFill>
              <a:latin typeface="Montserrat"/>
              <a:ea typeface="Montserrat"/>
              <a:cs typeface="Montserrat"/>
              <a:sym typeface="Montserrat"/>
            </a:endParaRPr>
          </a:p>
        </p:txBody>
      </p:sp>
      <p:cxnSp>
        <p:nvCxnSpPr>
          <p:cNvPr id="8" name="Conector reto 7"/>
          <p:cNvCxnSpPr/>
          <p:nvPr/>
        </p:nvCxnSpPr>
        <p:spPr>
          <a:xfrm>
            <a:off x="2590801" y="1702905"/>
            <a:ext cx="1643270" cy="1588"/>
          </a:xfrm>
          <a:prstGeom prst="line">
            <a:avLst/>
          </a:prstGeom>
          <a:ln w="38100">
            <a:solidFill>
              <a:schemeClr val="accent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tângulo 5"/>
          <p:cNvSpPr/>
          <p:nvPr/>
        </p:nvSpPr>
        <p:spPr>
          <a:xfrm>
            <a:off x="397566" y="3233530"/>
            <a:ext cx="6652590" cy="1106557"/>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695739" y="3644348"/>
            <a:ext cx="874643" cy="331304"/>
          </a:xfrm>
          <a:prstGeom prst="rect">
            <a:avLst/>
          </a:prstGeom>
          <a:solidFill>
            <a:schemeClr val="accent5">
              <a:lumMod val="75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1842052" y="3650975"/>
            <a:ext cx="874643"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2941983" y="3657600"/>
            <a:ext cx="1550504"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5758069" y="3657600"/>
            <a:ext cx="874643"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Google Shape;55;p13"/>
          <p:cNvSpPr txBox="1">
            <a:spLocks/>
          </p:cNvSpPr>
          <p:nvPr/>
        </p:nvSpPr>
        <p:spPr>
          <a:xfrm>
            <a:off x="655984" y="3584713"/>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DFD</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4" name="Google Shape;55;p13"/>
          <p:cNvSpPr txBox="1">
            <a:spLocks/>
          </p:cNvSpPr>
          <p:nvPr/>
        </p:nvSpPr>
        <p:spPr>
          <a:xfrm>
            <a:off x="1808924" y="3591339"/>
            <a:ext cx="954156" cy="420808"/>
          </a:xfrm>
          <a:prstGeom prst="rect">
            <a:avLst/>
          </a:prstGeom>
          <a:noFill/>
          <a:ln>
            <a:noFill/>
          </a:ln>
        </p:spPr>
        <p:txBody>
          <a:bodyPr spcFirstLastPara="1" wrap="square" lIns="91425" tIns="91425" rIns="91425" bIns="91425" anchor="ctr" anchorCtr="0">
            <a:normAutofit/>
          </a:bodyPr>
          <a:lstStyle/>
          <a:p>
            <a:pPr lvl="0" algn="ctr">
              <a:buClr>
                <a:schemeClr val="dk1"/>
              </a:buClr>
              <a:buSzPts val="5200"/>
              <a:defRPr/>
            </a:pPr>
            <a:r>
              <a:rPr lang="pt-BR" b="1" dirty="0" smtClean="0">
                <a:solidFill>
                  <a:schemeClr val="bg1"/>
                </a:solidFill>
                <a:latin typeface="Montserrat"/>
                <a:ea typeface="Montserrat"/>
                <a:cs typeface="Montserrat"/>
                <a:sym typeface="Montserrat"/>
              </a:rPr>
              <a:t>ETP</a:t>
            </a:r>
            <a:endParaRPr lang="pt-BR" b="1" dirty="0">
              <a:solidFill>
                <a:schemeClr val="bg1"/>
              </a:solidFill>
              <a:latin typeface="Montserrat"/>
              <a:ea typeface="Montserrat"/>
              <a:cs typeface="Montserrat"/>
              <a:sym typeface="Montserrat"/>
            </a:endParaRPr>
          </a:p>
        </p:txBody>
      </p:sp>
      <p:sp>
        <p:nvSpPr>
          <p:cNvPr id="15" name="Google Shape;55;p13"/>
          <p:cNvSpPr txBox="1">
            <a:spLocks/>
          </p:cNvSpPr>
          <p:nvPr/>
        </p:nvSpPr>
        <p:spPr>
          <a:xfrm>
            <a:off x="5724941" y="3624469"/>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EDITAL</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6" name="Retângulo 15"/>
          <p:cNvSpPr/>
          <p:nvPr/>
        </p:nvSpPr>
        <p:spPr>
          <a:xfrm>
            <a:off x="4678017" y="3670852"/>
            <a:ext cx="874643"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Google Shape;55;p13"/>
          <p:cNvSpPr txBox="1">
            <a:spLocks/>
          </p:cNvSpPr>
          <p:nvPr/>
        </p:nvSpPr>
        <p:spPr>
          <a:xfrm>
            <a:off x="4631636" y="3617843"/>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TDR</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8" name="Google Shape;55;p13"/>
          <p:cNvSpPr txBox="1">
            <a:spLocks/>
          </p:cNvSpPr>
          <p:nvPr/>
        </p:nvSpPr>
        <p:spPr>
          <a:xfrm>
            <a:off x="2968489" y="3617843"/>
            <a:ext cx="1497494" cy="420808"/>
          </a:xfrm>
          <a:prstGeom prst="rect">
            <a:avLst/>
          </a:prstGeom>
          <a:noFill/>
          <a:ln>
            <a:noFill/>
          </a:ln>
        </p:spPr>
        <p:txBody>
          <a:bodyPr spcFirstLastPara="1" wrap="square" lIns="91425" tIns="91425" rIns="91425" bIns="91425" anchor="ctr" anchorCtr="0">
            <a:normAutofit fontScale="70000" lnSpcReduction="20000"/>
          </a:bodyPr>
          <a:lstStyle/>
          <a:p>
            <a:pPr lvl="0" algn="ctr">
              <a:buClr>
                <a:schemeClr val="dk1"/>
              </a:buClr>
              <a:buSzPts val="5200"/>
              <a:defRPr/>
            </a:pPr>
            <a:r>
              <a:rPr lang="pt-BR" b="1" dirty="0" smtClean="0">
                <a:solidFill>
                  <a:schemeClr val="bg1"/>
                </a:solidFill>
                <a:latin typeface="Montserrat"/>
                <a:ea typeface="Montserrat"/>
                <a:cs typeface="Montserrat"/>
                <a:sym typeface="Montserrat"/>
              </a:rPr>
              <a:t>GESTÃO DE RISCOS</a:t>
            </a:r>
            <a:endParaRPr lang="pt-BR" b="1" dirty="0">
              <a:solidFill>
                <a:schemeClr val="bg1"/>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Documento de Formalização da Demanda</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57200" y="1213812"/>
            <a:ext cx="8356060" cy="2585323"/>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12. No processo licitatório, observar-se-á o seguinte:</a:t>
            </a: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a:t>
            </a: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VII - a partir de </a:t>
            </a:r>
            <a:r>
              <a:rPr lang="pt-BR" sz="1800" b="1" u="sng" dirty="0" smtClean="0">
                <a:solidFill>
                  <a:schemeClr val="accent5">
                    <a:lumMod val="50000"/>
                  </a:schemeClr>
                </a:solidFill>
                <a:latin typeface="Montserrat" charset="0"/>
              </a:rPr>
              <a:t>documentos de formalização de demandas</a:t>
            </a:r>
            <a:r>
              <a:rPr lang="pt-BR" sz="1800" b="1" dirty="0" smtClean="0">
                <a:solidFill>
                  <a:schemeClr val="accent5">
                    <a:lumMod val="50000"/>
                  </a:schemeClr>
                </a:solidFill>
                <a:latin typeface="Montserrat" charset="0"/>
              </a:rPr>
              <a:t>, os órgãos responsáveis pelo planejamento de cada ente federativo </a:t>
            </a:r>
            <a:r>
              <a:rPr lang="pt-BR" sz="1800" b="1" u="sng" dirty="0" smtClean="0">
                <a:solidFill>
                  <a:schemeClr val="accent5">
                    <a:lumMod val="50000"/>
                  </a:schemeClr>
                </a:solidFill>
                <a:latin typeface="Montserrat" charset="0"/>
              </a:rPr>
              <a:t>poderão, na forma de regulamento</a:t>
            </a:r>
            <a:r>
              <a:rPr lang="pt-BR" sz="1800" b="1" dirty="0" smtClean="0">
                <a:solidFill>
                  <a:schemeClr val="accent5">
                    <a:lumMod val="50000"/>
                  </a:schemeClr>
                </a:solidFill>
                <a:latin typeface="Montserrat" charset="0"/>
              </a:rPr>
              <a:t>, elaborar plano de contratações anual, com o objetivo de racionalizar as contratações dos órgãos e entidades sob sua competência, garantir o alinhamento com o seu planejamento estratégico e subsidiar a elaboração das respectivas leis orçamentárias. </a:t>
            </a:r>
            <a:endParaRPr lang="pt-BR" sz="1800" dirty="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200" b="1" dirty="0" smtClean="0">
                <a:solidFill>
                  <a:schemeClr val="lt1"/>
                </a:solidFill>
                <a:latin typeface="Montserrat"/>
                <a:ea typeface="Montserrat"/>
                <a:cs typeface="Montserrat"/>
                <a:sym typeface="Montserrat"/>
              </a:rPr>
              <a:t>Planejamento das Contratações</a:t>
            </a:r>
            <a:endParaRPr sz="2200" b="1">
              <a:solidFill>
                <a:schemeClr val="lt1"/>
              </a:solidFill>
              <a:latin typeface="Montserrat"/>
              <a:ea typeface="Montserrat"/>
              <a:cs typeface="Montserrat"/>
              <a:sym typeface="Montserrat"/>
            </a:endParaRPr>
          </a:p>
        </p:txBody>
      </p:sp>
      <p:pic>
        <p:nvPicPr>
          <p:cNvPr id="7" name="Imagem 6" descr="remédio-1024x684.jpg"/>
          <p:cNvPicPr>
            <a:picLocks noChangeAspect="1"/>
          </p:cNvPicPr>
          <p:nvPr/>
        </p:nvPicPr>
        <p:blipFill>
          <a:blip r:embed="rId4"/>
          <a:stretch>
            <a:fillRect/>
          </a:stretch>
        </p:blipFill>
        <p:spPr>
          <a:xfrm>
            <a:off x="3377031" y="648510"/>
            <a:ext cx="5766969" cy="3852154"/>
          </a:xfrm>
          <a:prstGeom prst="rect">
            <a:avLst/>
          </a:prstGeom>
        </p:spPr>
      </p:pic>
      <p:sp>
        <p:nvSpPr>
          <p:cNvPr id="8" name="CaixaDeTexto 7"/>
          <p:cNvSpPr txBox="1"/>
          <p:nvPr/>
        </p:nvSpPr>
        <p:spPr>
          <a:xfrm>
            <a:off x="6082747" y="4459357"/>
            <a:ext cx="2981740" cy="215444"/>
          </a:xfrm>
          <a:prstGeom prst="rect">
            <a:avLst/>
          </a:prstGeom>
          <a:noFill/>
        </p:spPr>
        <p:txBody>
          <a:bodyPr wrap="square" rtlCol="0">
            <a:spAutoFit/>
          </a:bodyPr>
          <a:lstStyle/>
          <a:p>
            <a:r>
              <a:rPr lang="pt-BR" sz="600" dirty="0" smtClean="0">
                <a:solidFill>
                  <a:schemeClr val="bg2">
                    <a:lumMod val="60000"/>
                    <a:lumOff val="40000"/>
                  </a:schemeClr>
                </a:solidFill>
              </a:rPr>
              <a:t>Fonte: https://www.hospitalpresidente.com.br/2021/03/25/remedio-tem-hora-certa</a:t>
            </a:r>
            <a:r>
              <a:rPr lang="pt-BR" sz="800" dirty="0" smtClean="0">
                <a:solidFill>
                  <a:schemeClr val="bg2">
                    <a:lumMod val="60000"/>
                    <a:lumOff val="40000"/>
                  </a:schemeClr>
                </a:solidFill>
              </a:rPr>
              <a:t>/</a:t>
            </a:r>
            <a:endParaRPr lang="pt-BR" sz="800" dirty="0">
              <a:solidFill>
                <a:schemeClr val="bg2">
                  <a:lumMod val="60000"/>
                  <a:lumOff val="40000"/>
                </a:schemeClr>
              </a:solidFill>
            </a:endParaRPr>
          </a:p>
        </p:txBody>
      </p:sp>
      <p:sp>
        <p:nvSpPr>
          <p:cNvPr id="6" name="Google Shape;64;p14"/>
          <p:cNvSpPr txBox="1"/>
          <p:nvPr/>
        </p:nvSpPr>
        <p:spPr>
          <a:xfrm>
            <a:off x="-149157" y="1487335"/>
            <a:ext cx="3631660" cy="2123628"/>
          </a:xfrm>
          <a:prstGeom prst="rect">
            <a:avLst/>
          </a:prstGeom>
          <a:noFill/>
          <a:ln>
            <a:noFill/>
          </a:ln>
        </p:spPr>
        <p:txBody>
          <a:bodyPr spcFirstLastPara="1" wrap="square" lIns="91425" tIns="91425" rIns="91425" bIns="91425" anchor="t" anchorCtr="0">
            <a:spAutoFit/>
          </a:bodyPr>
          <a:lstStyle/>
          <a:p>
            <a:pPr lvl="0" algn="ctr"/>
            <a:r>
              <a:rPr lang="pt-BR" sz="1800" b="1" dirty="0" smtClean="0">
                <a:solidFill>
                  <a:schemeClr val="accent5">
                    <a:lumMod val="50000"/>
                  </a:schemeClr>
                </a:solidFill>
                <a:latin typeface="Montserrat"/>
                <a:ea typeface="Montserrat"/>
                <a:cs typeface="Montserrat"/>
                <a:sym typeface="Montserrat"/>
              </a:rPr>
              <a:t>Governança</a:t>
            </a:r>
          </a:p>
          <a:p>
            <a:pPr lvl="0" algn="ctr"/>
            <a:r>
              <a:rPr lang="pt-BR" sz="1800" b="1" dirty="0" smtClean="0">
                <a:solidFill>
                  <a:schemeClr val="accent5">
                    <a:lumMod val="50000"/>
                  </a:schemeClr>
                </a:solidFill>
                <a:latin typeface="Montserrat"/>
                <a:ea typeface="Montserrat"/>
                <a:cs typeface="Montserrat"/>
                <a:sym typeface="Montserrat"/>
              </a:rPr>
              <a:t>Integridade</a:t>
            </a:r>
          </a:p>
          <a:p>
            <a:pPr lvl="0" algn="ctr"/>
            <a:r>
              <a:rPr lang="pt-BR" sz="1800" b="1" dirty="0" smtClean="0">
                <a:solidFill>
                  <a:schemeClr val="accent5">
                    <a:lumMod val="50000"/>
                  </a:schemeClr>
                </a:solidFill>
                <a:latin typeface="Montserrat"/>
                <a:ea typeface="Montserrat"/>
                <a:cs typeface="Montserrat"/>
                <a:sym typeface="Montserrat"/>
              </a:rPr>
              <a:t>PCA</a:t>
            </a:r>
          </a:p>
          <a:p>
            <a:pPr lvl="0" algn="ctr"/>
            <a:r>
              <a:rPr lang="pt-BR" sz="1800" b="1" dirty="0" smtClean="0">
                <a:solidFill>
                  <a:schemeClr val="accent5">
                    <a:lumMod val="50000"/>
                  </a:schemeClr>
                </a:solidFill>
                <a:latin typeface="Montserrat"/>
                <a:ea typeface="Montserrat"/>
                <a:cs typeface="Montserrat"/>
                <a:sym typeface="Montserrat"/>
              </a:rPr>
              <a:t>ETP</a:t>
            </a:r>
          </a:p>
          <a:p>
            <a:pPr lvl="0" algn="ctr"/>
            <a:r>
              <a:rPr lang="pt-BR" sz="1800" b="1" dirty="0" smtClean="0">
                <a:solidFill>
                  <a:schemeClr val="accent5">
                    <a:lumMod val="50000"/>
                  </a:schemeClr>
                </a:solidFill>
                <a:latin typeface="Montserrat"/>
                <a:ea typeface="Montserrat"/>
                <a:cs typeface="Montserrat"/>
                <a:sym typeface="Montserrat"/>
              </a:rPr>
              <a:t>Gestão de Risco</a:t>
            </a:r>
          </a:p>
          <a:p>
            <a:pPr lvl="0" algn="ctr"/>
            <a:r>
              <a:rPr lang="pt-BR" sz="1800" b="1" dirty="0" smtClean="0">
                <a:solidFill>
                  <a:schemeClr val="accent5">
                    <a:lumMod val="50000"/>
                  </a:schemeClr>
                </a:solidFill>
                <a:latin typeface="Montserrat"/>
                <a:ea typeface="Montserrat"/>
                <a:cs typeface="Montserrat"/>
                <a:sym typeface="Montserrat"/>
              </a:rPr>
              <a:t>Segregação de Função</a:t>
            </a:r>
          </a:p>
          <a:p>
            <a:pPr lvl="0" algn="ctr"/>
            <a:r>
              <a:rPr lang="pt-BR" sz="1800" b="1" dirty="0" smtClean="0">
                <a:solidFill>
                  <a:schemeClr val="accent5">
                    <a:lumMod val="50000"/>
                  </a:schemeClr>
                </a:solidFill>
                <a:latin typeface="Montserrat"/>
                <a:ea typeface="Montserrat"/>
                <a:cs typeface="Montserrat"/>
                <a:sym typeface="Montserrat"/>
              </a:rPr>
              <a:t>Gestão de competência</a:t>
            </a:r>
            <a:endParaRPr lang="pt-BR" sz="1800" b="1" dirty="0">
              <a:solidFill>
                <a:schemeClr val="accent5">
                  <a:lumMod val="50000"/>
                </a:schemeClr>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Documento de Formalização da Demanda</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356060" cy="3416320"/>
          </a:xfrm>
          <a:prstGeom prst="rect">
            <a:avLst/>
          </a:prstGeom>
        </p:spPr>
        <p:txBody>
          <a:bodyPr wrap="square">
            <a:spAutoFit/>
          </a:bodyPr>
          <a:lstStyle/>
          <a:p>
            <a:pPr algn="just"/>
            <a:r>
              <a:rPr lang="pt-BR" sz="1800" b="1" dirty="0" smtClean="0">
                <a:solidFill>
                  <a:schemeClr val="accent5">
                    <a:lumMod val="50000"/>
                  </a:schemeClr>
                </a:solidFill>
                <a:latin typeface="Montserrat" charset="0"/>
              </a:rPr>
              <a:t>ELEMENTOS DO DFD </a:t>
            </a:r>
            <a:r>
              <a:rPr lang="pt-BR" b="1" dirty="0" smtClean="0">
                <a:solidFill>
                  <a:schemeClr val="accent5">
                    <a:lumMod val="50000"/>
                  </a:schemeClr>
                </a:solidFill>
                <a:latin typeface="Montserrat" charset="0"/>
              </a:rPr>
              <a:t>(art. 8º do decreto 10.947/2022) </a:t>
            </a:r>
          </a:p>
          <a:p>
            <a:pPr lvl="1" algn="just"/>
            <a:r>
              <a:rPr lang="pt-BR" sz="1800" b="1" dirty="0" smtClean="0">
                <a:solidFill>
                  <a:schemeClr val="accent5">
                    <a:lumMod val="50000"/>
                  </a:schemeClr>
                </a:solidFill>
                <a:latin typeface="Montserrat" charset="0"/>
              </a:rPr>
              <a:t>- Justificativa da necessidade da contratação</a:t>
            </a:r>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Descrição sucinta do objeto</a:t>
            </a:r>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Quantidade a ser contratada</a:t>
            </a:r>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Estimativa preliminar do valor da contratação</a:t>
            </a:r>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Indicação da data pretendida para a conclusão da contratação</a:t>
            </a:r>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Grau de prioridade da compra ou da contratação em baixo, médio ou alto</a:t>
            </a:r>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Indicação de vinculação ou dependência com o objeto de outro DFD</a:t>
            </a:r>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Nome da área requisitante ou técnica com a identificação do responsável.</a:t>
            </a:r>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duotone>
              <a:schemeClr val="accent3">
                <a:shade val="45000"/>
                <a:satMod val="135000"/>
              </a:schemeClr>
              <a:prstClr val="white"/>
            </a:duotone>
          </a:blip>
          <a:srcRect l="59171"/>
          <a:stretch>
            <a:fillRect/>
          </a:stretch>
        </p:blipFill>
        <p:spPr>
          <a:xfrm>
            <a:off x="7036904" y="0"/>
            <a:ext cx="4503556" cy="5143501"/>
          </a:xfrm>
          <a:prstGeom prst="rect">
            <a:avLst/>
          </a:prstGeom>
          <a:noFill/>
          <a:ln>
            <a:noFill/>
          </a:ln>
        </p:spPr>
      </p:pic>
      <p:sp>
        <p:nvSpPr>
          <p:cNvPr id="55" name="Google Shape;55;p13"/>
          <p:cNvSpPr txBox="1">
            <a:spLocks noGrp="1"/>
          </p:cNvSpPr>
          <p:nvPr>
            <p:ph type="ctrTitle"/>
          </p:nvPr>
        </p:nvSpPr>
        <p:spPr>
          <a:xfrm>
            <a:off x="238539" y="406473"/>
            <a:ext cx="6619461" cy="1739400"/>
          </a:xfrm>
          <a:prstGeom prst="rect">
            <a:avLst/>
          </a:prstGeom>
        </p:spPr>
        <p:txBody>
          <a:bodyPr spcFirstLastPara="1" wrap="square" lIns="91425" tIns="91425" rIns="91425" bIns="91425" anchor="ctr" anchorCtr="0">
            <a:normAutofit/>
          </a:bodyPr>
          <a:lstStyle/>
          <a:p>
            <a:pPr marL="0" lvl="0" indent="0" rtl="0">
              <a:spcBef>
                <a:spcPts val="0"/>
              </a:spcBef>
              <a:spcAft>
                <a:spcPts val="0"/>
              </a:spcAft>
              <a:buNone/>
            </a:pPr>
            <a:r>
              <a:rPr lang="pt-BR" sz="2700" b="1" dirty="0" smtClean="0">
                <a:solidFill>
                  <a:schemeClr val="accent5">
                    <a:lumMod val="75000"/>
                  </a:schemeClr>
                </a:solidFill>
                <a:latin typeface="Montserrat"/>
                <a:ea typeface="Montserrat"/>
                <a:cs typeface="Montserrat"/>
                <a:sym typeface="Montserrat"/>
              </a:rPr>
              <a:t>ESTUDO TÉCNICO PRELIMINAR</a:t>
            </a:r>
            <a:endParaRPr sz="2800" b="1">
              <a:solidFill>
                <a:schemeClr val="accent5">
                  <a:lumMod val="75000"/>
                </a:schemeClr>
              </a:solidFill>
              <a:latin typeface="Montserrat"/>
              <a:ea typeface="Montserrat"/>
              <a:cs typeface="Montserrat"/>
              <a:sym typeface="Montserrat"/>
            </a:endParaRPr>
          </a:p>
        </p:txBody>
      </p:sp>
      <p:cxnSp>
        <p:nvCxnSpPr>
          <p:cNvPr id="8" name="Conector reto 7"/>
          <p:cNvCxnSpPr/>
          <p:nvPr/>
        </p:nvCxnSpPr>
        <p:spPr>
          <a:xfrm>
            <a:off x="2597427" y="1603514"/>
            <a:ext cx="1643270" cy="1588"/>
          </a:xfrm>
          <a:prstGeom prst="line">
            <a:avLst/>
          </a:prstGeom>
          <a:ln w="38100">
            <a:solidFill>
              <a:schemeClr val="accent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397566" y="3233530"/>
            <a:ext cx="6652590" cy="1106557"/>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695739" y="3644348"/>
            <a:ext cx="874643"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842052" y="3650975"/>
            <a:ext cx="874643" cy="331304"/>
          </a:xfrm>
          <a:prstGeom prst="rect">
            <a:avLst/>
          </a:prstGeom>
          <a:solidFill>
            <a:schemeClr val="accent5">
              <a:lumMod val="75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941983" y="3657600"/>
            <a:ext cx="1550504"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5758069" y="3657600"/>
            <a:ext cx="874643"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Google Shape;55;p13"/>
          <p:cNvSpPr txBox="1">
            <a:spLocks/>
          </p:cNvSpPr>
          <p:nvPr/>
        </p:nvSpPr>
        <p:spPr>
          <a:xfrm>
            <a:off x="675862" y="3617844"/>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DFD</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2" name="Google Shape;55;p13"/>
          <p:cNvSpPr txBox="1">
            <a:spLocks/>
          </p:cNvSpPr>
          <p:nvPr/>
        </p:nvSpPr>
        <p:spPr>
          <a:xfrm>
            <a:off x="1808924" y="3591339"/>
            <a:ext cx="954156" cy="420808"/>
          </a:xfrm>
          <a:prstGeom prst="rect">
            <a:avLst/>
          </a:prstGeom>
          <a:noFill/>
          <a:ln>
            <a:noFill/>
          </a:ln>
        </p:spPr>
        <p:txBody>
          <a:bodyPr spcFirstLastPara="1" wrap="square" lIns="91425" tIns="91425" rIns="91425" bIns="91425" anchor="ctr" anchorCtr="0">
            <a:normAutofit/>
          </a:bodyPr>
          <a:lstStyle/>
          <a:p>
            <a:pPr lvl="0" algn="ctr">
              <a:buClr>
                <a:schemeClr val="dk1"/>
              </a:buClr>
              <a:buSzPts val="5200"/>
              <a:defRPr/>
            </a:pPr>
            <a:r>
              <a:rPr lang="pt-BR" b="1" dirty="0" smtClean="0">
                <a:solidFill>
                  <a:schemeClr val="bg1"/>
                </a:solidFill>
                <a:latin typeface="Montserrat"/>
                <a:ea typeface="Montserrat"/>
                <a:cs typeface="Montserrat"/>
                <a:sym typeface="Montserrat"/>
              </a:rPr>
              <a:t>ETP</a:t>
            </a:r>
            <a:endParaRPr lang="pt-BR" b="1" dirty="0">
              <a:solidFill>
                <a:schemeClr val="bg1"/>
              </a:solidFill>
              <a:latin typeface="Montserrat"/>
              <a:ea typeface="Montserrat"/>
              <a:cs typeface="Montserrat"/>
              <a:sym typeface="Montserrat"/>
            </a:endParaRPr>
          </a:p>
        </p:txBody>
      </p:sp>
      <p:sp>
        <p:nvSpPr>
          <p:cNvPr id="13" name="Google Shape;55;p13"/>
          <p:cNvSpPr txBox="1">
            <a:spLocks/>
          </p:cNvSpPr>
          <p:nvPr/>
        </p:nvSpPr>
        <p:spPr>
          <a:xfrm>
            <a:off x="5724941" y="3624469"/>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EDITAL</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4" name="Retângulo 13"/>
          <p:cNvSpPr/>
          <p:nvPr/>
        </p:nvSpPr>
        <p:spPr>
          <a:xfrm>
            <a:off x="4678017" y="3670852"/>
            <a:ext cx="874643"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Google Shape;55;p13"/>
          <p:cNvSpPr txBox="1">
            <a:spLocks/>
          </p:cNvSpPr>
          <p:nvPr/>
        </p:nvSpPr>
        <p:spPr>
          <a:xfrm>
            <a:off x="4631636" y="3617843"/>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TDR</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6" name="Google Shape;55;p13"/>
          <p:cNvSpPr txBox="1">
            <a:spLocks/>
          </p:cNvSpPr>
          <p:nvPr/>
        </p:nvSpPr>
        <p:spPr>
          <a:xfrm>
            <a:off x="2968489" y="3617843"/>
            <a:ext cx="1497494" cy="420808"/>
          </a:xfrm>
          <a:prstGeom prst="rect">
            <a:avLst/>
          </a:prstGeom>
          <a:noFill/>
          <a:ln>
            <a:noFill/>
          </a:ln>
        </p:spPr>
        <p:txBody>
          <a:bodyPr spcFirstLastPara="1" wrap="square" lIns="91425" tIns="91425" rIns="91425" bIns="91425" anchor="ctr" anchorCtr="0">
            <a:normAutofit fontScale="70000" lnSpcReduction="20000"/>
          </a:bodyPr>
          <a:lstStyle/>
          <a:p>
            <a:pPr lvl="0" algn="ctr">
              <a:buClr>
                <a:schemeClr val="dk1"/>
              </a:buClr>
              <a:buSzPts val="5200"/>
              <a:defRPr/>
            </a:pPr>
            <a:r>
              <a:rPr lang="pt-BR" b="1" dirty="0" smtClean="0">
                <a:solidFill>
                  <a:schemeClr val="bg1"/>
                </a:solidFill>
                <a:latin typeface="Montserrat"/>
                <a:ea typeface="Montserrat"/>
                <a:cs typeface="Montserrat"/>
                <a:sym typeface="Montserrat"/>
              </a:rPr>
              <a:t>GESTÃO DE RISCOS</a:t>
            </a:r>
            <a:endParaRPr lang="pt-BR" b="1" dirty="0">
              <a:solidFill>
                <a:schemeClr val="bg1"/>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Estudo Técnico Preliminar</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509080" y="1194357"/>
            <a:ext cx="8356060" cy="1754326"/>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6º XX - </a:t>
            </a:r>
            <a:r>
              <a:rPr lang="pt-BR" sz="1800" b="1" u="sng" dirty="0" smtClean="0">
                <a:solidFill>
                  <a:schemeClr val="accent5">
                    <a:lumMod val="50000"/>
                  </a:schemeClr>
                </a:solidFill>
                <a:latin typeface="Montserrat" charset="0"/>
              </a:rPr>
              <a:t>estudo técnico preliminar</a:t>
            </a:r>
            <a:r>
              <a:rPr lang="pt-BR" sz="1800" b="1" dirty="0" smtClean="0">
                <a:solidFill>
                  <a:schemeClr val="accent5">
                    <a:lumMod val="50000"/>
                  </a:schemeClr>
                </a:solidFill>
                <a:latin typeface="Montserrat" charset="0"/>
              </a:rPr>
              <a:t>: documento constitutivo da primeira etapa do planejamento de uma contratação que caracteriza o interesse público envolvido e a sua melhor solução e dá base ao anteprojeto, ao termo de referência ou ao projeto básico a serem elaborados caso se conclua pela viabilidade da contratação; </a:t>
            </a:r>
            <a:endParaRPr lang="pt-BR" sz="1800" dirty="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Estudo Técnico Preliminar</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96110" y="1135991"/>
            <a:ext cx="8356060" cy="1477328"/>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18. [...] § 1º O </a:t>
            </a:r>
            <a:r>
              <a:rPr lang="pt-BR" sz="1800" b="1" u="sng" dirty="0" smtClean="0">
                <a:solidFill>
                  <a:schemeClr val="accent5">
                    <a:lumMod val="50000"/>
                  </a:schemeClr>
                </a:solidFill>
                <a:latin typeface="Montserrat" charset="0"/>
              </a:rPr>
              <a:t>estudo técnico preliminar</a:t>
            </a:r>
            <a:r>
              <a:rPr lang="pt-BR" sz="1800" b="1" dirty="0" smtClean="0">
                <a:solidFill>
                  <a:schemeClr val="accent5">
                    <a:lumMod val="50000"/>
                  </a:schemeClr>
                </a:solidFill>
                <a:latin typeface="Montserrat" charset="0"/>
              </a:rPr>
              <a:t> a que se refere o inciso I do caput deste artigo deverá evidenciar o problema a ser resolvido e a sua melhor solução, de modo a permitir a avaliação da viabilidade técnica e econômica da contratação, e conterá os seguintes elementos:</a:t>
            </a:r>
            <a:endParaRPr lang="pt-BR" sz="1800" dirty="0" smtClean="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30" name="Divisa 29"/>
          <p:cNvSpPr/>
          <p:nvPr/>
        </p:nvSpPr>
        <p:spPr>
          <a:xfrm>
            <a:off x="6521670" y="1686909"/>
            <a:ext cx="2343807" cy="2490952"/>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9" name="Divisa 28"/>
          <p:cNvSpPr/>
          <p:nvPr/>
        </p:nvSpPr>
        <p:spPr>
          <a:xfrm>
            <a:off x="851338" y="1681655"/>
            <a:ext cx="2343807" cy="2490952"/>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Estudo Técnico Preliminar</a:t>
            </a:r>
            <a:endParaRPr lang="pt-BR" sz="2200" b="1" dirty="0">
              <a:solidFill>
                <a:schemeClr val="lt1"/>
              </a:solidFill>
              <a:latin typeface="Montserrat"/>
              <a:ea typeface="Montserrat"/>
              <a:cs typeface="Montserrat"/>
              <a:sym typeface="Montserrat"/>
            </a:endParaRPr>
          </a:p>
        </p:txBody>
      </p:sp>
      <p:sp>
        <p:nvSpPr>
          <p:cNvPr id="5" name="Retângulo 4"/>
          <p:cNvSpPr/>
          <p:nvPr/>
        </p:nvSpPr>
        <p:spPr>
          <a:xfrm>
            <a:off x="816453" y="2689530"/>
            <a:ext cx="1841771" cy="505838"/>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757191" y="2769812"/>
            <a:ext cx="2010383" cy="338554"/>
          </a:xfrm>
          <a:prstGeom prst="rect">
            <a:avLst/>
          </a:prstGeom>
          <a:noFill/>
        </p:spPr>
        <p:txBody>
          <a:bodyPr wrap="square" rtlCol="0">
            <a:spAutoFit/>
          </a:bodyPr>
          <a:lstStyle/>
          <a:p>
            <a:pPr algn="ctr"/>
            <a:r>
              <a:rPr lang="pt-BR" sz="1600" b="1" dirty="0" smtClean="0">
                <a:solidFill>
                  <a:schemeClr val="bg1"/>
                </a:solidFill>
                <a:latin typeface="Montserrat" charset="0"/>
              </a:rPr>
              <a:t>DEMANDA</a:t>
            </a:r>
            <a:endParaRPr lang="pt-BR" sz="1600" b="1" dirty="0">
              <a:solidFill>
                <a:schemeClr val="bg1"/>
              </a:solidFill>
              <a:latin typeface="Montserrat" charset="0"/>
            </a:endParaRPr>
          </a:p>
        </p:txBody>
      </p:sp>
      <p:sp>
        <p:nvSpPr>
          <p:cNvPr id="8" name="Retângulo 7"/>
          <p:cNvSpPr/>
          <p:nvPr/>
        </p:nvSpPr>
        <p:spPr>
          <a:xfrm>
            <a:off x="6463079" y="2649836"/>
            <a:ext cx="1841771" cy="505838"/>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3620367" y="1272982"/>
            <a:ext cx="1841771" cy="505838"/>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3540084" y="1337163"/>
            <a:ext cx="2010383" cy="338554"/>
          </a:xfrm>
          <a:prstGeom prst="rect">
            <a:avLst/>
          </a:prstGeom>
          <a:noFill/>
        </p:spPr>
        <p:txBody>
          <a:bodyPr wrap="square" rtlCol="0">
            <a:spAutoFit/>
          </a:bodyPr>
          <a:lstStyle/>
          <a:p>
            <a:pPr algn="ctr"/>
            <a:r>
              <a:rPr lang="pt-BR" sz="1600" b="1" dirty="0" smtClean="0">
                <a:solidFill>
                  <a:schemeClr val="bg1"/>
                </a:solidFill>
                <a:latin typeface="Montserrat" charset="0"/>
              </a:rPr>
              <a:t>ADEQUAÇÃO</a:t>
            </a:r>
            <a:endParaRPr lang="pt-BR" sz="1600" b="1" dirty="0">
              <a:solidFill>
                <a:schemeClr val="bg1"/>
              </a:solidFill>
              <a:latin typeface="Montserrat" charset="0"/>
            </a:endParaRPr>
          </a:p>
        </p:txBody>
      </p:sp>
      <p:sp>
        <p:nvSpPr>
          <p:cNvPr id="15" name="CaixaDeTexto 14"/>
          <p:cNvSpPr txBox="1"/>
          <p:nvPr/>
        </p:nvSpPr>
        <p:spPr>
          <a:xfrm>
            <a:off x="6387717" y="2740628"/>
            <a:ext cx="2010383" cy="338554"/>
          </a:xfrm>
          <a:prstGeom prst="rect">
            <a:avLst/>
          </a:prstGeom>
          <a:noFill/>
        </p:spPr>
        <p:txBody>
          <a:bodyPr wrap="square" rtlCol="0">
            <a:spAutoFit/>
          </a:bodyPr>
          <a:lstStyle/>
          <a:p>
            <a:pPr algn="ctr"/>
            <a:r>
              <a:rPr lang="pt-BR" sz="1600" b="1" dirty="0" smtClean="0">
                <a:solidFill>
                  <a:schemeClr val="bg1"/>
                </a:solidFill>
                <a:latin typeface="Montserrat" charset="0"/>
              </a:rPr>
              <a:t>SOLUÇÃO</a:t>
            </a:r>
            <a:endParaRPr lang="pt-BR" sz="1600" b="1" dirty="0">
              <a:solidFill>
                <a:schemeClr val="bg1"/>
              </a:solidFill>
              <a:latin typeface="Montserrat" charset="0"/>
            </a:endParaRPr>
          </a:p>
        </p:txBody>
      </p:sp>
      <p:sp>
        <p:nvSpPr>
          <p:cNvPr id="16" name="Retângulo 15"/>
          <p:cNvSpPr/>
          <p:nvPr/>
        </p:nvSpPr>
        <p:spPr>
          <a:xfrm>
            <a:off x="3929102" y="2175342"/>
            <a:ext cx="1319592" cy="338554"/>
          </a:xfrm>
          <a:prstGeom prst="rect">
            <a:avLst/>
          </a:prstGeom>
        </p:spPr>
        <p:txBody>
          <a:bodyPr wrap="none">
            <a:spAutoFit/>
          </a:bodyPr>
          <a:lstStyle/>
          <a:p>
            <a:pPr algn="ctr"/>
            <a:r>
              <a:rPr lang="pt-BR" sz="1600" b="1" dirty="0" smtClean="0">
                <a:solidFill>
                  <a:schemeClr val="accent5">
                    <a:lumMod val="50000"/>
                  </a:schemeClr>
                </a:solidFill>
                <a:latin typeface="Montserrat" charset="0"/>
              </a:rPr>
              <a:t>MERCADO</a:t>
            </a:r>
            <a:endParaRPr lang="pt-BR" sz="1600" b="1" dirty="0">
              <a:solidFill>
                <a:schemeClr val="accent5">
                  <a:lumMod val="50000"/>
                </a:schemeClr>
              </a:solidFill>
              <a:latin typeface="Montserrat" charset="0"/>
            </a:endParaRPr>
          </a:p>
        </p:txBody>
      </p:sp>
      <p:sp>
        <p:nvSpPr>
          <p:cNvPr id="19" name="Retângulo 18"/>
          <p:cNvSpPr/>
          <p:nvPr/>
        </p:nvSpPr>
        <p:spPr>
          <a:xfrm>
            <a:off x="3331690" y="2630530"/>
            <a:ext cx="2585964" cy="584775"/>
          </a:xfrm>
          <a:prstGeom prst="rect">
            <a:avLst/>
          </a:prstGeom>
        </p:spPr>
        <p:txBody>
          <a:bodyPr wrap="none">
            <a:spAutoFit/>
          </a:bodyPr>
          <a:lstStyle/>
          <a:p>
            <a:pPr algn="ctr"/>
            <a:r>
              <a:rPr lang="pt-BR" sz="1600" b="1" dirty="0" smtClean="0">
                <a:solidFill>
                  <a:schemeClr val="accent5">
                    <a:lumMod val="50000"/>
                  </a:schemeClr>
                </a:solidFill>
                <a:latin typeface="Montserrat" charset="0"/>
              </a:rPr>
              <a:t>NOVAS TECNOLOGIAS</a:t>
            </a:r>
          </a:p>
          <a:p>
            <a:pPr algn="ctr"/>
            <a:r>
              <a:rPr lang="pt-BR" sz="1600" b="1" dirty="0" smtClean="0">
                <a:solidFill>
                  <a:schemeClr val="accent5">
                    <a:lumMod val="50000"/>
                  </a:schemeClr>
                </a:solidFill>
                <a:latin typeface="Montserrat" charset="0"/>
              </a:rPr>
              <a:t>DISPONÍVEIS</a:t>
            </a:r>
            <a:endParaRPr lang="pt-BR" sz="1600" b="1" dirty="0">
              <a:solidFill>
                <a:schemeClr val="accent5">
                  <a:lumMod val="50000"/>
                </a:schemeClr>
              </a:solidFill>
              <a:latin typeface="Montserrat" charset="0"/>
            </a:endParaRPr>
          </a:p>
        </p:txBody>
      </p:sp>
      <p:sp>
        <p:nvSpPr>
          <p:cNvPr id="22" name="Retângulo 21"/>
          <p:cNvSpPr/>
          <p:nvPr/>
        </p:nvSpPr>
        <p:spPr>
          <a:xfrm>
            <a:off x="3604401" y="3351606"/>
            <a:ext cx="1973617" cy="584775"/>
          </a:xfrm>
          <a:prstGeom prst="rect">
            <a:avLst/>
          </a:prstGeom>
        </p:spPr>
        <p:txBody>
          <a:bodyPr wrap="none">
            <a:spAutoFit/>
          </a:bodyPr>
          <a:lstStyle/>
          <a:p>
            <a:pPr algn="ctr"/>
            <a:r>
              <a:rPr lang="pt-BR" sz="1600" b="1" dirty="0" smtClean="0">
                <a:solidFill>
                  <a:schemeClr val="accent5">
                    <a:lumMod val="50000"/>
                  </a:schemeClr>
                </a:solidFill>
                <a:latin typeface="Montserrat" charset="0"/>
              </a:rPr>
              <a:t>PROGRAMAÇÃO</a:t>
            </a:r>
          </a:p>
          <a:p>
            <a:pPr algn="ctr"/>
            <a:r>
              <a:rPr lang="pt-BR" sz="1600" b="1" dirty="0" smtClean="0">
                <a:solidFill>
                  <a:schemeClr val="accent5">
                    <a:lumMod val="50000"/>
                  </a:schemeClr>
                </a:solidFill>
                <a:latin typeface="Montserrat" charset="0"/>
              </a:rPr>
              <a:t>ORÇAMENTÁRIA</a:t>
            </a:r>
            <a:endParaRPr lang="pt-BR" sz="1600" b="1"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Estudo Técnico Preliminar</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96110" y="1135991"/>
            <a:ext cx="8356060" cy="923330"/>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18. [...] § 1º [...]</a:t>
            </a: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I - </a:t>
            </a:r>
            <a:r>
              <a:rPr lang="pt-BR" sz="1800" b="1" u="sng" dirty="0" smtClean="0">
                <a:solidFill>
                  <a:schemeClr val="accent5">
                    <a:lumMod val="50000"/>
                  </a:schemeClr>
                </a:solidFill>
                <a:latin typeface="Montserrat" charset="0"/>
              </a:rPr>
              <a:t>descrição da necessidade</a:t>
            </a:r>
            <a:r>
              <a:rPr lang="pt-BR" sz="1800" b="1" dirty="0" smtClean="0">
                <a:solidFill>
                  <a:schemeClr val="accent5">
                    <a:lumMod val="50000"/>
                  </a:schemeClr>
                </a:solidFill>
                <a:latin typeface="Montserrat" charset="0"/>
              </a:rPr>
              <a:t> da contratação, considerado o problema a ser resolvido sob a perspectiva do interesse público;</a:t>
            </a:r>
            <a:endParaRPr lang="pt-BR" sz="1800" dirty="0" smtClean="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
        <p:nvSpPr>
          <p:cNvPr id="6" name="Retângulo 5"/>
          <p:cNvSpPr/>
          <p:nvPr/>
        </p:nvSpPr>
        <p:spPr>
          <a:xfrm>
            <a:off x="486383" y="2514077"/>
            <a:ext cx="8356060" cy="646331"/>
          </a:xfrm>
          <a:prstGeom prst="rect">
            <a:avLst/>
          </a:prstGeom>
          <a:noFill/>
        </p:spPr>
        <p:txBody>
          <a:bodyPr wrap="square">
            <a:spAutoFit/>
          </a:bodyPr>
          <a:lstStyle/>
          <a:p>
            <a:pPr algn="just"/>
            <a:r>
              <a:rPr lang="pt-BR" sz="1800" b="1" dirty="0" smtClean="0">
                <a:solidFill>
                  <a:schemeClr val="accent5">
                    <a:lumMod val="50000"/>
                  </a:schemeClr>
                </a:solidFill>
              </a:rPr>
              <a:t>- Identificar </a:t>
            </a:r>
            <a:r>
              <a:rPr lang="pt-BR" sz="1800" b="1" dirty="0" smtClean="0">
                <a:solidFill>
                  <a:schemeClr val="accent5">
                    <a:lumMod val="50000"/>
                  </a:schemeClr>
                </a:solidFill>
              </a:rPr>
              <a:t>o problema e definir a real necessidade que ele gera, além de especificar o que se deseja alcançar com a contratação.</a:t>
            </a:r>
            <a:endParaRPr lang="pt-BR" sz="1800" dirty="0" smtClean="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Estudo Técnico Preliminar</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96110" y="1135991"/>
            <a:ext cx="8356060" cy="1200329"/>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18. [...] § 1º [...]</a:t>
            </a: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II - </a:t>
            </a:r>
            <a:r>
              <a:rPr lang="pt-BR" sz="1800" b="1" u="sng" dirty="0" smtClean="0">
                <a:solidFill>
                  <a:schemeClr val="accent5">
                    <a:lumMod val="50000"/>
                  </a:schemeClr>
                </a:solidFill>
                <a:latin typeface="Montserrat" charset="0"/>
              </a:rPr>
              <a:t>demonstração da previsão da contratação no plano de contratações anual</a:t>
            </a:r>
            <a:r>
              <a:rPr lang="pt-BR" sz="1800" b="1" dirty="0" smtClean="0">
                <a:solidFill>
                  <a:schemeClr val="accent5">
                    <a:lumMod val="50000"/>
                  </a:schemeClr>
                </a:solidFill>
                <a:latin typeface="Montserrat" charset="0"/>
              </a:rPr>
              <a:t>, sempre que elaborado, de modo a indicar o seu alinhamento com o planejamento da Administração;</a:t>
            </a:r>
            <a:endParaRPr lang="pt-BR" sz="1800" dirty="0" smtClean="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Estudo Técnico Preliminar</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96110" y="1135991"/>
            <a:ext cx="8356060" cy="646331"/>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18. [...] § 1º [...]</a:t>
            </a: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III - </a:t>
            </a:r>
            <a:r>
              <a:rPr lang="pt-BR" sz="1800" b="1" u="sng" dirty="0" smtClean="0">
                <a:solidFill>
                  <a:schemeClr val="accent5">
                    <a:lumMod val="50000"/>
                  </a:schemeClr>
                </a:solidFill>
                <a:latin typeface="Montserrat" charset="0"/>
              </a:rPr>
              <a:t>requisitos da contratação</a:t>
            </a:r>
            <a:r>
              <a:rPr lang="pt-BR" sz="1800" b="1" dirty="0" smtClean="0">
                <a:solidFill>
                  <a:schemeClr val="accent5">
                    <a:lumMod val="50000"/>
                  </a:schemeClr>
                </a:solidFill>
                <a:latin typeface="Montserrat" charset="0"/>
              </a:rPr>
              <a:t>;</a:t>
            </a:r>
            <a:endParaRPr lang="pt-BR" sz="1800" dirty="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
        <p:nvSpPr>
          <p:cNvPr id="6" name="Retângulo 5"/>
          <p:cNvSpPr/>
          <p:nvPr/>
        </p:nvSpPr>
        <p:spPr>
          <a:xfrm>
            <a:off x="479897" y="2254672"/>
            <a:ext cx="8356060" cy="1754326"/>
          </a:xfrm>
          <a:prstGeom prst="rect">
            <a:avLst/>
          </a:prstGeom>
          <a:noFill/>
        </p:spPr>
        <p:txBody>
          <a:bodyPr wrap="square">
            <a:spAutoFit/>
          </a:bodyPr>
          <a:lstStyle/>
          <a:p>
            <a:pPr algn="just"/>
            <a:r>
              <a:rPr lang="pt-BR" sz="1800" b="1" dirty="0" smtClean="0">
                <a:solidFill>
                  <a:schemeClr val="accent5">
                    <a:lumMod val="50000"/>
                  </a:schemeClr>
                </a:solidFill>
              </a:rPr>
              <a:t>- Definir </a:t>
            </a:r>
            <a:r>
              <a:rPr lang="pt-BR" sz="1800" b="1" dirty="0" smtClean="0">
                <a:solidFill>
                  <a:schemeClr val="accent5">
                    <a:lumMod val="50000"/>
                  </a:schemeClr>
                </a:solidFill>
              </a:rPr>
              <a:t>e justificar os requisitos indispensáveis; </a:t>
            </a:r>
            <a:endParaRPr lang="pt-BR" sz="1800" b="1" dirty="0" smtClean="0">
              <a:solidFill>
                <a:schemeClr val="accent5">
                  <a:lumMod val="50000"/>
                </a:schemeClr>
              </a:solidFill>
            </a:endParaRPr>
          </a:p>
          <a:p>
            <a:pPr algn="just"/>
            <a:r>
              <a:rPr lang="pt-BR" sz="1800" b="1" dirty="0" smtClean="0">
                <a:solidFill>
                  <a:schemeClr val="accent5">
                    <a:lumMod val="50000"/>
                  </a:schemeClr>
                </a:solidFill>
              </a:rPr>
              <a:t>- Buscar </a:t>
            </a:r>
            <a:r>
              <a:rPr lang="pt-BR" sz="1800" b="1" dirty="0" smtClean="0">
                <a:solidFill>
                  <a:schemeClr val="accent5">
                    <a:lumMod val="50000"/>
                  </a:schemeClr>
                </a:solidFill>
              </a:rPr>
              <a:t>aderência a padrões do mercado; </a:t>
            </a:r>
            <a:endParaRPr lang="pt-BR" sz="1800" b="1" dirty="0" smtClean="0">
              <a:solidFill>
                <a:schemeClr val="accent5">
                  <a:lumMod val="50000"/>
                </a:schemeClr>
              </a:solidFill>
            </a:endParaRPr>
          </a:p>
          <a:p>
            <a:pPr algn="just"/>
            <a:r>
              <a:rPr lang="pt-BR" sz="1800" b="1" dirty="0" smtClean="0">
                <a:solidFill>
                  <a:schemeClr val="accent5">
                    <a:lumMod val="50000"/>
                  </a:schemeClr>
                </a:solidFill>
              </a:rPr>
              <a:t>- Definir </a:t>
            </a:r>
            <a:r>
              <a:rPr lang="pt-BR" sz="1800" b="1" dirty="0" smtClean="0">
                <a:solidFill>
                  <a:schemeClr val="accent5">
                    <a:lumMod val="50000"/>
                  </a:schemeClr>
                </a:solidFill>
              </a:rPr>
              <a:t>requisitos que não limitem a competição e não deixem o órgão dependente da contratada; </a:t>
            </a:r>
            <a:endParaRPr lang="pt-BR" sz="1800" b="1" dirty="0" smtClean="0">
              <a:solidFill>
                <a:schemeClr val="accent5">
                  <a:lumMod val="50000"/>
                </a:schemeClr>
              </a:solidFill>
            </a:endParaRPr>
          </a:p>
          <a:p>
            <a:pPr algn="just"/>
            <a:r>
              <a:rPr lang="pt-BR" sz="1800" b="1" dirty="0" smtClean="0">
                <a:solidFill>
                  <a:schemeClr val="accent5">
                    <a:lumMod val="50000"/>
                  </a:schemeClr>
                </a:solidFill>
              </a:rPr>
              <a:t>- Identificar </a:t>
            </a:r>
            <a:r>
              <a:rPr lang="pt-BR" sz="1800" b="1" dirty="0" smtClean="0">
                <a:solidFill>
                  <a:schemeClr val="accent5">
                    <a:lumMod val="50000"/>
                  </a:schemeClr>
                </a:solidFill>
              </a:rPr>
              <a:t>os normativos que devem ser observados pela solução contratada para o alcance dos objetivos esperados. </a:t>
            </a:r>
            <a:endParaRPr lang="pt-BR" sz="1800" dirty="0" smtClean="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Estudo Técnico Preliminar</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528536" y="1142617"/>
            <a:ext cx="8356060" cy="1477328"/>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18. [...] § 1º [...]</a:t>
            </a: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IV - </a:t>
            </a:r>
            <a:r>
              <a:rPr lang="pt-BR" sz="1800" b="1" u="sng" dirty="0" smtClean="0">
                <a:solidFill>
                  <a:schemeClr val="accent5">
                    <a:lumMod val="50000"/>
                  </a:schemeClr>
                </a:solidFill>
                <a:latin typeface="Montserrat" charset="0"/>
              </a:rPr>
              <a:t>estimativas das quantidades</a:t>
            </a:r>
            <a:r>
              <a:rPr lang="pt-BR" sz="1800" b="1" dirty="0" smtClean="0">
                <a:solidFill>
                  <a:schemeClr val="accent5">
                    <a:lumMod val="50000"/>
                  </a:schemeClr>
                </a:solidFill>
                <a:latin typeface="Montserrat" charset="0"/>
              </a:rPr>
              <a:t> para a contratação, acompanhadas das memórias de cálculo e dos documentos que lhes dão suporte, que considerem interdependências com outras contratações, de modo a possibilitar economia de escala;</a:t>
            </a:r>
            <a:endParaRPr lang="pt-BR" sz="1800" dirty="0" smtClean="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
        <p:nvSpPr>
          <p:cNvPr id="6" name="Retângulo 5"/>
          <p:cNvSpPr/>
          <p:nvPr/>
        </p:nvSpPr>
        <p:spPr>
          <a:xfrm>
            <a:off x="486382" y="2961548"/>
            <a:ext cx="8356060" cy="1200329"/>
          </a:xfrm>
          <a:prstGeom prst="rect">
            <a:avLst/>
          </a:prstGeom>
          <a:noFill/>
        </p:spPr>
        <p:txBody>
          <a:bodyPr wrap="square">
            <a:spAutoFit/>
          </a:bodyPr>
          <a:lstStyle/>
          <a:p>
            <a:pPr algn="just"/>
            <a:r>
              <a:rPr lang="pt-BR" sz="1800" b="1" dirty="0" smtClean="0">
                <a:solidFill>
                  <a:schemeClr val="accent5">
                    <a:lumMod val="50000"/>
                  </a:schemeClr>
                </a:solidFill>
                <a:latin typeface="Montserrat" charset="0"/>
              </a:rPr>
              <a:t>- Utilizar </a:t>
            </a:r>
            <a:r>
              <a:rPr lang="pt-BR" sz="1800" b="1" dirty="0" smtClean="0">
                <a:solidFill>
                  <a:schemeClr val="accent5">
                    <a:lumMod val="50000"/>
                  </a:schemeClr>
                </a:solidFill>
                <a:latin typeface="Montserrat" charset="0"/>
              </a:rPr>
              <a:t>séries históricas de contratos anteriores como parâmetro; </a:t>
            </a:r>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Levantar </a:t>
            </a:r>
            <a:r>
              <a:rPr lang="pt-BR" sz="1800" b="1" dirty="0" smtClean="0">
                <a:solidFill>
                  <a:schemeClr val="accent5">
                    <a:lumMod val="50000"/>
                  </a:schemeClr>
                </a:solidFill>
                <a:latin typeface="Montserrat" charset="0"/>
              </a:rPr>
              <a:t>a demanda existente; </a:t>
            </a:r>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Buscar </a:t>
            </a:r>
            <a:r>
              <a:rPr lang="pt-BR" sz="1800" b="1" dirty="0" smtClean="0">
                <a:solidFill>
                  <a:schemeClr val="accent5">
                    <a:lumMod val="50000"/>
                  </a:schemeClr>
                </a:solidFill>
                <a:latin typeface="Montserrat" charset="0"/>
              </a:rPr>
              <a:t>técnicas apropriadas para estimar a quantidade necessária ao alcance do resultado pretendido</a:t>
            </a:r>
            <a:r>
              <a:rPr lang="pt-BR" sz="1800" b="1" dirty="0" smtClean="0"/>
              <a:t>. </a:t>
            </a:r>
            <a:endParaRPr lang="pt-BR" sz="1800" dirty="0" smtClean="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Estudo Técnico Preliminar</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515566" y="1136132"/>
            <a:ext cx="8356060" cy="1200329"/>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18. [...] § 1º [...]</a:t>
            </a: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V - </a:t>
            </a:r>
            <a:r>
              <a:rPr lang="pt-BR" sz="1800" b="1" u="sng" dirty="0" smtClean="0">
                <a:solidFill>
                  <a:schemeClr val="accent5">
                    <a:lumMod val="50000"/>
                  </a:schemeClr>
                </a:solidFill>
                <a:latin typeface="Montserrat" charset="0"/>
              </a:rPr>
              <a:t>levantamento de mercado</a:t>
            </a:r>
            <a:r>
              <a:rPr lang="pt-BR" sz="1800" b="1" dirty="0" smtClean="0">
                <a:solidFill>
                  <a:schemeClr val="accent5">
                    <a:lumMod val="50000"/>
                  </a:schemeClr>
                </a:solidFill>
                <a:latin typeface="Montserrat" charset="0"/>
              </a:rPr>
              <a:t>, que consiste na análise das alternativas possíveis, e justificativa técnica e econômica da escolha do tipo de solução a contratar;</a:t>
            </a:r>
            <a:endParaRPr lang="pt-BR" sz="1800" dirty="0" smtClean="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
        <p:nvSpPr>
          <p:cNvPr id="6" name="Retângulo 5"/>
          <p:cNvSpPr/>
          <p:nvPr/>
        </p:nvSpPr>
        <p:spPr>
          <a:xfrm>
            <a:off x="486382" y="2630808"/>
            <a:ext cx="8356060" cy="1477328"/>
          </a:xfrm>
          <a:prstGeom prst="rect">
            <a:avLst/>
          </a:prstGeom>
          <a:noFill/>
        </p:spPr>
        <p:txBody>
          <a:bodyPr wrap="square">
            <a:spAutoFit/>
          </a:bodyPr>
          <a:lstStyle/>
          <a:p>
            <a:pPr algn="just"/>
            <a:r>
              <a:rPr lang="pt-BR" sz="1800" b="1" dirty="0" smtClean="0">
                <a:solidFill>
                  <a:schemeClr val="accent5">
                    <a:lumMod val="50000"/>
                  </a:schemeClr>
                </a:solidFill>
                <a:latin typeface="Montserrat" charset="0"/>
              </a:rPr>
              <a:t>-Identificar </a:t>
            </a:r>
            <a:r>
              <a:rPr lang="pt-BR" sz="1800" b="1" dirty="0" smtClean="0">
                <a:solidFill>
                  <a:schemeClr val="accent5">
                    <a:lumMod val="50000"/>
                  </a:schemeClr>
                </a:solidFill>
                <a:latin typeface="Montserrat" charset="0"/>
              </a:rPr>
              <a:t>a existência de novas metodologias, tecnologias ou inovações que melhor atendam às necessidades levantadas pela unidade demandante; </a:t>
            </a:r>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a:t>
            </a:r>
            <a:r>
              <a:rPr lang="pt-BR" sz="1800" b="1" dirty="0" smtClean="0">
                <a:solidFill>
                  <a:schemeClr val="accent5">
                    <a:lumMod val="50000"/>
                  </a:schemeClr>
                </a:solidFill>
                <a:latin typeface="Montserrat" charset="0"/>
              </a:rPr>
              <a:t>Identificar </a:t>
            </a:r>
            <a:r>
              <a:rPr lang="pt-BR" sz="1800" b="1" dirty="0" smtClean="0">
                <a:solidFill>
                  <a:schemeClr val="accent5">
                    <a:lumMod val="50000"/>
                  </a:schemeClr>
                </a:solidFill>
                <a:latin typeface="Montserrat" charset="0"/>
              </a:rPr>
              <a:t>como é feita a implantação da solução pelas empresas; </a:t>
            </a:r>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-Identificar </a:t>
            </a:r>
            <a:r>
              <a:rPr lang="pt-BR" sz="1800" b="1" dirty="0" smtClean="0">
                <a:solidFill>
                  <a:schemeClr val="accent5">
                    <a:lumMod val="50000"/>
                  </a:schemeClr>
                </a:solidFill>
                <a:latin typeface="Montserrat" charset="0"/>
              </a:rPr>
              <a:t>a existência da solução em órgão público.</a:t>
            </a:r>
            <a:endParaRPr lang="pt-BR" sz="1800" dirty="0" smtClean="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200" b="1" dirty="0" err="1" smtClean="0">
                <a:solidFill>
                  <a:schemeClr val="lt1"/>
                </a:solidFill>
                <a:latin typeface="Montserrat"/>
                <a:ea typeface="Montserrat"/>
                <a:cs typeface="Montserrat"/>
                <a:sym typeface="Montserrat"/>
              </a:rPr>
              <a:t>Macroprocesso</a:t>
            </a:r>
            <a:r>
              <a:rPr lang="pt-BR" sz="2200" b="1" dirty="0" smtClean="0">
                <a:solidFill>
                  <a:schemeClr val="lt1"/>
                </a:solidFill>
                <a:latin typeface="Montserrat"/>
                <a:ea typeface="Montserrat"/>
                <a:cs typeface="Montserrat"/>
                <a:sym typeface="Montserrat"/>
              </a:rPr>
              <a:t> das Contratações</a:t>
            </a:r>
            <a:endParaRPr sz="2200" b="1">
              <a:solidFill>
                <a:schemeClr val="lt1"/>
              </a:solidFill>
              <a:latin typeface="Montserrat"/>
              <a:ea typeface="Montserrat"/>
              <a:cs typeface="Montserrat"/>
              <a:sym typeface="Montserrat"/>
            </a:endParaRPr>
          </a:p>
        </p:txBody>
      </p:sp>
      <p:pic>
        <p:nvPicPr>
          <p:cNvPr id="4" name="Imagem 3" descr="Capturar.PNG"/>
          <p:cNvPicPr>
            <a:picLocks noChangeAspect="1"/>
          </p:cNvPicPr>
          <p:nvPr/>
        </p:nvPicPr>
        <p:blipFill>
          <a:blip r:embed="rId4"/>
          <a:stretch>
            <a:fillRect/>
          </a:stretch>
        </p:blipFill>
        <p:spPr>
          <a:xfrm>
            <a:off x="1350977" y="1750978"/>
            <a:ext cx="6310526" cy="1435442"/>
          </a:xfrm>
          <a:prstGeom prst="rect">
            <a:avLst/>
          </a:prstGeom>
        </p:spPr>
      </p:pic>
      <p:sp>
        <p:nvSpPr>
          <p:cNvPr id="5" name="CaixaDeTexto 4"/>
          <p:cNvSpPr txBox="1"/>
          <p:nvPr/>
        </p:nvSpPr>
        <p:spPr>
          <a:xfrm>
            <a:off x="1660187" y="1666672"/>
            <a:ext cx="1504545" cy="307777"/>
          </a:xfrm>
          <a:prstGeom prst="rect">
            <a:avLst/>
          </a:prstGeom>
          <a:noFill/>
        </p:spPr>
        <p:txBody>
          <a:bodyPr wrap="square" rtlCol="0">
            <a:spAutoFit/>
          </a:bodyPr>
          <a:lstStyle/>
          <a:p>
            <a:r>
              <a:rPr lang="pt-BR" b="1" dirty="0" smtClean="0">
                <a:solidFill>
                  <a:schemeClr val="accent5">
                    <a:lumMod val="50000"/>
                  </a:schemeClr>
                </a:solidFill>
                <a:latin typeface="Montserrat" charset="0"/>
              </a:rPr>
              <a:t>Fase interna</a:t>
            </a:r>
            <a:endParaRPr lang="pt-BR" b="1" dirty="0">
              <a:solidFill>
                <a:schemeClr val="accent5">
                  <a:lumMod val="50000"/>
                </a:schemeClr>
              </a:solidFill>
              <a:latin typeface="Montserrat" charset="0"/>
            </a:endParaRPr>
          </a:p>
        </p:txBody>
      </p:sp>
      <p:sp>
        <p:nvSpPr>
          <p:cNvPr id="6" name="CaixaDeTexto 5"/>
          <p:cNvSpPr txBox="1"/>
          <p:nvPr/>
        </p:nvSpPr>
        <p:spPr>
          <a:xfrm>
            <a:off x="3699753" y="1643974"/>
            <a:ext cx="1504545" cy="307777"/>
          </a:xfrm>
          <a:prstGeom prst="rect">
            <a:avLst/>
          </a:prstGeom>
          <a:noFill/>
        </p:spPr>
        <p:txBody>
          <a:bodyPr wrap="square" rtlCol="0">
            <a:spAutoFit/>
          </a:bodyPr>
          <a:lstStyle/>
          <a:p>
            <a:r>
              <a:rPr lang="pt-BR" b="1" dirty="0" smtClean="0">
                <a:solidFill>
                  <a:schemeClr val="accent5">
                    <a:lumMod val="50000"/>
                  </a:schemeClr>
                </a:solidFill>
                <a:latin typeface="Montserrat" charset="0"/>
              </a:rPr>
              <a:t>Fase externa</a:t>
            </a:r>
            <a:endParaRPr lang="pt-BR" b="1"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Estudo Técnico Preliminar</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76654" y="1110191"/>
            <a:ext cx="8356060" cy="1754326"/>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18. [...] § 1º [...]</a:t>
            </a: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VI - </a:t>
            </a:r>
            <a:r>
              <a:rPr lang="pt-BR" sz="1800" b="1" u="sng" dirty="0" smtClean="0">
                <a:solidFill>
                  <a:schemeClr val="accent5">
                    <a:lumMod val="50000"/>
                  </a:schemeClr>
                </a:solidFill>
                <a:latin typeface="Montserrat" charset="0"/>
              </a:rPr>
              <a:t>estimativa do valor da contratação</a:t>
            </a:r>
            <a:r>
              <a:rPr lang="pt-BR" sz="1800" b="1" dirty="0" smtClean="0">
                <a:solidFill>
                  <a:schemeClr val="accent5">
                    <a:lumMod val="50000"/>
                  </a:schemeClr>
                </a:solidFill>
                <a:latin typeface="Montserrat" charset="0"/>
              </a:rPr>
              <a:t>, acompanhada dos preços unitários referenciais, das memórias de cálculo e dos documentos que lhe dão suporte, que poderão constar de anexo classificado, se a Administração optar por preservar o seu sigilo até a conclusão da licitação;</a:t>
            </a: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
        <p:nvSpPr>
          <p:cNvPr id="6" name="Retângulo 5"/>
          <p:cNvSpPr/>
          <p:nvPr/>
        </p:nvSpPr>
        <p:spPr>
          <a:xfrm>
            <a:off x="447472" y="3013429"/>
            <a:ext cx="8356060" cy="1200329"/>
          </a:xfrm>
          <a:prstGeom prst="rect">
            <a:avLst/>
          </a:prstGeom>
          <a:noFill/>
        </p:spPr>
        <p:txBody>
          <a:bodyPr wrap="square">
            <a:spAutoFit/>
          </a:bodyPr>
          <a:lstStyle/>
          <a:p>
            <a:pPr algn="just"/>
            <a:r>
              <a:rPr lang="pt-BR" sz="1800" b="1" dirty="0" smtClean="0">
                <a:solidFill>
                  <a:schemeClr val="accent5">
                    <a:lumMod val="50000"/>
                  </a:schemeClr>
                </a:solidFill>
                <a:latin typeface="Montserrat" charset="0"/>
              </a:rPr>
              <a:t>- Buscar </a:t>
            </a:r>
            <a:r>
              <a:rPr lang="pt-BR" sz="1800" b="1" dirty="0" smtClean="0">
                <a:solidFill>
                  <a:schemeClr val="accent5">
                    <a:lumMod val="50000"/>
                  </a:schemeClr>
                </a:solidFill>
                <a:latin typeface="Montserrat" charset="0"/>
              </a:rPr>
              <a:t>o maior número de preços possíveis; </a:t>
            </a:r>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Identificar </a:t>
            </a:r>
            <a:r>
              <a:rPr lang="pt-BR" sz="1800" b="1" dirty="0" smtClean="0">
                <a:solidFill>
                  <a:schemeClr val="accent5">
                    <a:lumMod val="50000"/>
                  </a:schemeClr>
                </a:solidFill>
                <a:latin typeface="Montserrat" charset="0"/>
              </a:rPr>
              <a:t>o custo unitário e global; </a:t>
            </a:r>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Levar </a:t>
            </a:r>
            <a:r>
              <a:rPr lang="pt-BR" sz="1800" b="1" dirty="0" smtClean="0">
                <a:solidFill>
                  <a:schemeClr val="accent5">
                    <a:lumMod val="50000"/>
                  </a:schemeClr>
                </a:solidFill>
                <a:latin typeface="Montserrat" charset="0"/>
              </a:rPr>
              <a:t>em consideração todo o período de vigência do contrato; </a:t>
            </a:r>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Anexar </a:t>
            </a:r>
            <a:r>
              <a:rPr lang="pt-BR" sz="1800" b="1" dirty="0" smtClean="0">
                <a:solidFill>
                  <a:schemeClr val="accent5">
                    <a:lumMod val="50000"/>
                  </a:schemeClr>
                </a:solidFill>
                <a:latin typeface="Montserrat" charset="0"/>
              </a:rPr>
              <a:t>memorial de cálculo das estimativas de preço. </a:t>
            </a:r>
            <a:endParaRPr lang="pt-BR" sz="1800" dirty="0" smtClean="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Estudo Técnico Preliminar</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50715" y="1168557"/>
            <a:ext cx="8356060" cy="1200329"/>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18. [...] § 1º [...]</a:t>
            </a: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VII - </a:t>
            </a:r>
            <a:r>
              <a:rPr lang="pt-BR" sz="1800" b="1" u="sng" dirty="0" smtClean="0">
                <a:solidFill>
                  <a:schemeClr val="accent5">
                    <a:lumMod val="50000"/>
                  </a:schemeClr>
                </a:solidFill>
                <a:latin typeface="Montserrat" charset="0"/>
              </a:rPr>
              <a:t>descrição da solução como um todo</a:t>
            </a:r>
            <a:r>
              <a:rPr lang="pt-BR" sz="1800" b="1" dirty="0" smtClean="0">
                <a:solidFill>
                  <a:schemeClr val="accent5">
                    <a:lumMod val="50000"/>
                  </a:schemeClr>
                </a:solidFill>
                <a:latin typeface="Montserrat" charset="0"/>
              </a:rPr>
              <a:t>, inclusive das exigências relacionadas à manutenção e à assistência técnica, quando for o caso;</a:t>
            </a:r>
            <a:endParaRPr lang="pt-BR" sz="1800" dirty="0" smtClean="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
        <p:nvSpPr>
          <p:cNvPr id="7" name="Retângulo 6"/>
          <p:cNvSpPr/>
          <p:nvPr/>
        </p:nvSpPr>
        <p:spPr>
          <a:xfrm>
            <a:off x="447472" y="2766995"/>
            <a:ext cx="8356060" cy="1200329"/>
          </a:xfrm>
          <a:prstGeom prst="rect">
            <a:avLst/>
          </a:prstGeom>
          <a:noFill/>
        </p:spPr>
        <p:txBody>
          <a:bodyPr wrap="square">
            <a:spAutoFit/>
          </a:bodyPr>
          <a:lstStyle/>
          <a:p>
            <a:pPr algn="just"/>
            <a:r>
              <a:rPr lang="pt-BR" sz="1800" b="1" dirty="0" smtClean="0">
                <a:solidFill>
                  <a:schemeClr val="accent5">
                    <a:lumMod val="50000"/>
                  </a:schemeClr>
                </a:solidFill>
                <a:latin typeface="Montserrat" charset="0"/>
              </a:rPr>
              <a:t>- Justificar </a:t>
            </a:r>
            <a:r>
              <a:rPr lang="pt-BR" sz="1800" b="1" dirty="0" smtClean="0">
                <a:solidFill>
                  <a:schemeClr val="accent5">
                    <a:lumMod val="50000"/>
                  </a:schemeClr>
                </a:solidFill>
                <a:latin typeface="Montserrat" charset="0"/>
              </a:rPr>
              <a:t>o porquê da escolha da solução identificando os benefícios a serem alcançados; </a:t>
            </a:r>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Levar </a:t>
            </a:r>
            <a:r>
              <a:rPr lang="pt-BR" sz="1800" b="1" dirty="0" smtClean="0">
                <a:solidFill>
                  <a:schemeClr val="accent5">
                    <a:lumMod val="50000"/>
                  </a:schemeClr>
                </a:solidFill>
                <a:latin typeface="Montserrat" charset="0"/>
              </a:rPr>
              <a:t>em conta para a escolha da solução, além do custo, aspectos referentes à garantia, manutenção, insumos e aquisição de ativos. </a:t>
            </a:r>
            <a:endParaRPr lang="pt-BR" sz="1800" dirty="0" smtClean="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Estudo Técnico Preliminar</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70170" y="1162072"/>
            <a:ext cx="8356060" cy="646331"/>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18. [...] § 1º [...]</a:t>
            </a: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VIII - </a:t>
            </a:r>
            <a:r>
              <a:rPr lang="pt-BR" sz="1800" b="1" u="sng" dirty="0" smtClean="0">
                <a:solidFill>
                  <a:schemeClr val="accent5">
                    <a:lumMod val="50000"/>
                  </a:schemeClr>
                </a:solidFill>
                <a:latin typeface="Montserrat" charset="0"/>
              </a:rPr>
              <a:t>justificativas para o parcelamento ou não da contratação</a:t>
            </a:r>
            <a:r>
              <a:rPr lang="pt-BR" sz="1800" b="1" dirty="0" smtClean="0">
                <a:solidFill>
                  <a:schemeClr val="accent5">
                    <a:lumMod val="50000"/>
                  </a:schemeClr>
                </a:solidFill>
                <a:latin typeface="Montserrat" charset="0"/>
              </a:rPr>
              <a:t>;</a:t>
            </a:r>
            <a:endParaRPr lang="pt-BR" sz="1800" dirty="0" smtClean="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
        <p:nvSpPr>
          <p:cNvPr id="6" name="Retângulo 5"/>
          <p:cNvSpPr/>
          <p:nvPr/>
        </p:nvSpPr>
        <p:spPr>
          <a:xfrm>
            <a:off x="453957" y="2034178"/>
            <a:ext cx="8356060"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pt-BR" sz="1600" b="1" dirty="0" smtClean="0">
                <a:solidFill>
                  <a:schemeClr val="accent5">
                    <a:lumMod val="50000"/>
                  </a:schemeClr>
                </a:solidFill>
                <a:latin typeface="Montserrat" charset="0"/>
              </a:rPr>
              <a:t>Art. 40, V, "b", da NLLC. [...] V - atendimento aos princípios: [...] b) do parcelamento, quando for tecnicamente viável e economicamente vantajoso;</a:t>
            </a:r>
            <a:endParaRPr lang="pt-BR" sz="1600" dirty="0" smtClean="0">
              <a:solidFill>
                <a:schemeClr val="accent5">
                  <a:lumMod val="50000"/>
                </a:schemeClr>
              </a:solidFill>
              <a:latin typeface="Montserrat" charset="0"/>
            </a:endParaRPr>
          </a:p>
        </p:txBody>
      </p:sp>
      <p:sp>
        <p:nvSpPr>
          <p:cNvPr id="7" name="Retângulo 6"/>
          <p:cNvSpPr/>
          <p:nvPr/>
        </p:nvSpPr>
        <p:spPr>
          <a:xfrm>
            <a:off x="450714" y="3166174"/>
            <a:ext cx="7791855" cy="369332"/>
          </a:xfrm>
          <a:prstGeom prst="rect">
            <a:avLst/>
          </a:prstGeom>
        </p:spPr>
        <p:txBody>
          <a:bodyPr wrap="square">
            <a:spAutoFit/>
          </a:bodyPr>
          <a:lstStyle/>
          <a:p>
            <a:r>
              <a:rPr lang="pt-BR" sz="1800" b="1" dirty="0" smtClean="0">
                <a:solidFill>
                  <a:schemeClr val="accent5">
                    <a:lumMod val="50000"/>
                  </a:schemeClr>
                </a:solidFill>
                <a:latin typeface="Montserrat" charset="0"/>
              </a:rPr>
              <a:t>- Planejar </a:t>
            </a:r>
            <a:r>
              <a:rPr lang="pt-BR" sz="1800" b="1" dirty="0" smtClean="0">
                <a:solidFill>
                  <a:schemeClr val="accent5">
                    <a:lumMod val="50000"/>
                  </a:schemeClr>
                </a:solidFill>
                <a:latin typeface="Montserrat" charset="0"/>
              </a:rPr>
              <a:t>a contratação da solução em sua totalidade; </a:t>
            </a:r>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Estudo Técnico Preliminar</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63684" y="1187872"/>
            <a:ext cx="8356060" cy="1200329"/>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18. [...] § 1º [...]</a:t>
            </a: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IX - </a:t>
            </a:r>
            <a:r>
              <a:rPr lang="pt-BR" sz="1800" b="1" u="sng" dirty="0" smtClean="0">
                <a:solidFill>
                  <a:schemeClr val="accent5">
                    <a:lumMod val="50000"/>
                  </a:schemeClr>
                </a:solidFill>
                <a:latin typeface="Montserrat" charset="0"/>
              </a:rPr>
              <a:t>demonstrativo dos resultados pretendidos</a:t>
            </a:r>
            <a:r>
              <a:rPr lang="pt-BR" sz="1800" b="1" dirty="0" smtClean="0">
                <a:solidFill>
                  <a:schemeClr val="accent5">
                    <a:lumMod val="50000"/>
                  </a:schemeClr>
                </a:solidFill>
                <a:latin typeface="Montserrat" charset="0"/>
              </a:rPr>
              <a:t> em termos de economicidade e de melhor aproveitamento dos recursos humanos, materiais e financeiros disponíveis;</a:t>
            </a:r>
            <a:endParaRPr lang="pt-BR" sz="1800" dirty="0" smtClean="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
        <p:nvSpPr>
          <p:cNvPr id="6" name="Retângulo 5"/>
          <p:cNvSpPr/>
          <p:nvPr/>
        </p:nvSpPr>
        <p:spPr>
          <a:xfrm>
            <a:off x="437744" y="2622515"/>
            <a:ext cx="8369029" cy="1477328"/>
          </a:xfrm>
          <a:prstGeom prst="rect">
            <a:avLst/>
          </a:prstGeom>
        </p:spPr>
        <p:txBody>
          <a:bodyPr wrap="square">
            <a:spAutoFit/>
          </a:bodyPr>
          <a:lstStyle/>
          <a:p>
            <a:pPr algn="just"/>
            <a:r>
              <a:rPr lang="pt-BR" sz="1800" b="1" dirty="0" smtClean="0">
                <a:solidFill>
                  <a:schemeClr val="accent5">
                    <a:lumMod val="50000"/>
                  </a:schemeClr>
                </a:solidFill>
                <a:latin typeface="Montserrat" charset="0"/>
              </a:rPr>
              <a:t>- Demonstrar </a:t>
            </a:r>
            <a:r>
              <a:rPr lang="pt-BR" sz="1800" b="1" dirty="0" smtClean="0">
                <a:solidFill>
                  <a:schemeClr val="accent5">
                    <a:lumMod val="50000"/>
                  </a:schemeClr>
                </a:solidFill>
                <a:latin typeface="Montserrat" charset="0"/>
              </a:rPr>
              <a:t>o alinhamento às necessidades da área demandante, a economicidade e a eficiência na utilização dos recursos financeiros e humanos; </a:t>
            </a:r>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Especificar </a:t>
            </a:r>
            <a:r>
              <a:rPr lang="pt-BR" sz="1800" b="1" dirty="0" smtClean="0">
                <a:solidFill>
                  <a:schemeClr val="accent5">
                    <a:lumMod val="50000"/>
                  </a:schemeClr>
                </a:solidFill>
                <a:latin typeface="Montserrat" charset="0"/>
              </a:rPr>
              <a:t>os resultados pretendidos com a contratação, ancorados no interesse público.</a:t>
            </a:r>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Estudo Técnico Preliminar</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96111" y="1129506"/>
            <a:ext cx="8356060" cy="1200329"/>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18. [...] § 1º [...]</a:t>
            </a: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X - </a:t>
            </a:r>
            <a:r>
              <a:rPr lang="pt-BR" sz="1800" b="1" u="sng" dirty="0" smtClean="0">
                <a:solidFill>
                  <a:schemeClr val="accent5">
                    <a:lumMod val="50000"/>
                  </a:schemeClr>
                </a:solidFill>
                <a:latin typeface="Montserrat" charset="0"/>
              </a:rPr>
              <a:t>providências a serem adotadas pela Administração previamente à celebração do contrato</a:t>
            </a:r>
            <a:r>
              <a:rPr lang="pt-BR" sz="1800" b="1" dirty="0" smtClean="0">
                <a:solidFill>
                  <a:schemeClr val="accent5">
                    <a:lumMod val="50000"/>
                  </a:schemeClr>
                </a:solidFill>
                <a:latin typeface="Montserrat" charset="0"/>
              </a:rPr>
              <a:t>, inclusive quanto à capacitação de servidores ou de empregados para fiscalização e gestão contratual;</a:t>
            </a:r>
            <a:endParaRPr lang="pt-BR" sz="1800" dirty="0" smtClean="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
        <p:nvSpPr>
          <p:cNvPr id="6" name="Retângulo 5"/>
          <p:cNvSpPr/>
          <p:nvPr/>
        </p:nvSpPr>
        <p:spPr>
          <a:xfrm>
            <a:off x="489626" y="2625041"/>
            <a:ext cx="8382000" cy="1754326"/>
          </a:xfrm>
          <a:prstGeom prst="rect">
            <a:avLst/>
          </a:prstGeom>
        </p:spPr>
        <p:txBody>
          <a:bodyPr wrap="square">
            <a:spAutoFit/>
          </a:bodyPr>
          <a:lstStyle/>
          <a:p>
            <a:pPr algn="just"/>
            <a:r>
              <a:rPr lang="pt-BR" sz="1800" b="1" dirty="0" smtClean="0">
                <a:solidFill>
                  <a:schemeClr val="accent5">
                    <a:lumMod val="50000"/>
                  </a:schemeClr>
                </a:solidFill>
                <a:latin typeface="Montserrat" charset="0"/>
              </a:rPr>
              <a:t>- Identificar </a:t>
            </a:r>
            <a:r>
              <a:rPr lang="pt-BR" sz="1800" b="1" dirty="0" smtClean="0">
                <a:solidFill>
                  <a:schemeClr val="accent5">
                    <a:lumMod val="50000"/>
                  </a:schemeClr>
                </a:solidFill>
                <a:latin typeface="Montserrat" charset="0"/>
              </a:rPr>
              <a:t>a necessidade de capacitação e o quantitativo de gestores e fiscais contratuais; </a:t>
            </a:r>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Verificar </a:t>
            </a:r>
            <a:r>
              <a:rPr lang="pt-BR" sz="1800" b="1" dirty="0" smtClean="0">
                <a:solidFill>
                  <a:schemeClr val="accent5">
                    <a:lumMod val="50000"/>
                  </a:schemeClr>
                </a:solidFill>
                <a:latin typeface="Montserrat" charset="0"/>
              </a:rPr>
              <a:t>a necessidade de adequação na </a:t>
            </a:r>
            <a:r>
              <a:rPr lang="pt-BR" sz="1800" b="1" dirty="0" err="1" smtClean="0">
                <a:solidFill>
                  <a:schemeClr val="accent5">
                    <a:lumMod val="50000"/>
                  </a:schemeClr>
                </a:solidFill>
                <a:latin typeface="Montserrat" charset="0"/>
              </a:rPr>
              <a:t>infraestrutura</a:t>
            </a:r>
            <a:r>
              <a:rPr lang="pt-BR" sz="1800" b="1" dirty="0" smtClean="0">
                <a:solidFill>
                  <a:schemeClr val="accent5">
                    <a:lumMod val="50000"/>
                  </a:schemeClr>
                </a:solidFill>
                <a:latin typeface="Montserrat" charset="0"/>
              </a:rPr>
              <a:t> tecnológica e física; </a:t>
            </a:r>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Identificar </a:t>
            </a:r>
            <a:r>
              <a:rPr lang="pt-BR" sz="1800" b="1" dirty="0" smtClean="0">
                <a:solidFill>
                  <a:schemeClr val="accent5">
                    <a:lumMod val="50000"/>
                  </a:schemeClr>
                </a:solidFill>
                <a:latin typeface="Montserrat" charset="0"/>
              </a:rPr>
              <a:t>possíveis alterações no processo de trabalho e/ou rotina.</a:t>
            </a:r>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Estudo Técnico Preliminar</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89625" y="1148961"/>
            <a:ext cx="8356060" cy="646331"/>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18. [...] § 1º [...]</a:t>
            </a: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XI - </a:t>
            </a:r>
            <a:r>
              <a:rPr lang="pt-BR" sz="1800" b="1" u="sng" dirty="0" smtClean="0">
                <a:solidFill>
                  <a:schemeClr val="accent5">
                    <a:lumMod val="50000"/>
                  </a:schemeClr>
                </a:solidFill>
                <a:latin typeface="Montserrat" charset="0"/>
              </a:rPr>
              <a:t>contratações correlatas e/ou interdependentes</a:t>
            </a:r>
            <a:r>
              <a:rPr lang="pt-BR" sz="1800" b="1" dirty="0" smtClean="0">
                <a:solidFill>
                  <a:schemeClr val="accent5">
                    <a:lumMod val="50000"/>
                  </a:schemeClr>
                </a:solidFill>
                <a:latin typeface="Montserrat" charset="0"/>
              </a:rPr>
              <a:t>;</a:t>
            </a:r>
            <a:endParaRPr lang="pt-BR" sz="1800" dirty="0" smtClean="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
        <p:nvSpPr>
          <p:cNvPr id="6" name="Retângulo 5"/>
          <p:cNvSpPr/>
          <p:nvPr/>
        </p:nvSpPr>
        <p:spPr>
          <a:xfrm>
            <a:off x="470171" y="3277511"/>
            <a:ext cx="8362544" cy="923330"/>
          </a:xfrm>
          <a:prstGeom prst="rect">
            <a:avLst/>
          </a:prstGeom>
        </p:spPr>
        <p:txBody>
          <a:bodyPr wrap="square">
            <a:spAutoFit/>
          </a:bodyPr>
          <a:lstStyle/>
          <a:p>
            <a:pPr algn="just"/>
            <a:r>
              <a:rPr lang="pt-BR" sz="1800" b="1" dirty="0" smtClean="0">
                <a:solidFill>
                  <a:schemeClr val="accent5">
                    <a:lumMod val="50000"/>
                  </a:schemeClr>
                </a:solidFill>
                <a:latin typeface="Montserrat" charset="0"/>
              </a:rPr>
              <a:t>- Verificar </a:t>
            </a:r>
            <a:r>
              <a:rPr lang="pt-BR" sz="1800" b="1" dirty="0" smtClean="0">
                <a:solidFill>
                  <a:schemeClr val="accent5">
                    <a:lumMod val="50000"/>
                  </a:schemeClr>
                </a:solidFill>
                <a:latin typeface="Montserrat" charset="0"/>
              </a:rPr>
              <a:t>se a solução escolhida poderá ter influência com outros contratos vigentes e providenciar o alinhamento; </a:t>
            </a:r>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Verificar </a:t>
            </a:r>
            <a:r>
              <a:rPr lang="pt-BR" sz="1800" b="1" dirty="0" smtClean="0">
                <a:solidFill>
                  <a:schemeClr val="accent5">
                    <a:lumMod val="50000"/>
                  </a:schemeClr>
                </a:solidFill>
                <a:latin typeface="Montserrat" charset="0"/>
              </a:rPr>
              <a:t>a necessidade de outras contratações interdependentes.</a:t>
            </a:r>
            <a:endParaRPr lang="pt-BR" sz="1800" dirty="0">
              <a:solidFill>
                <a:schemeClr val="accent5">
                  <a:lumMod val="50000"/>
                </a:schemeClr>
              </a:solidFill>
              <a:latin typeface="Montserrat" charset="0"/>
            </a:endParaRPr>
          </a:p>
        </p:txBody>
      </p:sp>
      <p:sp>
        <p:nvSpPr>
          <p:cNvPr id="7" name="Retângulo 6"/>
          <p:cNvSpPr/>
          <p:nvPr/>
        </p:nvSpPr>
        <p:spPr>
          <a:xfrm>
            <a:off x="479898" y="1966084"/>
            <a:ext cx="8385242" cy="116955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1" algn="just"/>
            <a:r>
              <a:rPr lang="pt-BR" b="1" u="sng" dirty="0" smtClean="0">
                <a:solidFill>
                  <a:schemeClr val="accent5">
                    <a:lumMod val="50000"/>
                  </a:schemeClr>
                </a:solidFill>
                <a:latin typeface="Montserrat" charset="0"/>
              </a:rPr>
              <a:t>Contratações </a:t>
            </a:r>
            <a:r>
              <a:rPr lang="pt-BR" b="1" u="sng" dirty="0" smtClean="0">
                <a:solidFill>
                  <a:schemeClr val="accent5">
                    <a:lumMod val="50000"/>
                  </a:schemeClr>
                </a:solidFill>
                <a:latin typeface="Montserrat" charset="0"/>
              </a:rPr>
              <a:t>correlatas</a:t>
            </a:r>
            <a:r>
              <a:rPr lang="pt-BR" b="1" dirty="0" smtClean="0">
                <a:solidFill>
                  <a:schemeClr val="accent5">
                    <a:lumMod val="50000"/>
                  </a:schemeClr>
                </a:solidFill>
                <a:latin typeface="Montserrat" charset="0"/>
              </a:rPr>
              <a:t>: aquelas cujos objetos sejam similares ou correspondentes entre si; </a:t>
            </a:r>
            <a:endParaRPr lang="pt-BR" dirty="0" smtClean="0">
              <a:solidFill>
                <a:schemeClr val="accent5">
                  <a:lumMod val="50000"/>
                </a:schemeClr>
              </a:solidFill>
              <a:latin typeface="Montserrat" charset="0"/>
            </a:endParaRPr>
          </a:p>
          <a:p>
            <a:pPr lvl="1" algn="just"/>
            <a:r>
              <a:rPr lang="pt-BR" b="1" u="sng" dirty="0" smtClean="0">
                <a:solidFill>
                  <a:schemeClr val="accent5">
                    <a:lumMod val="50000"/>
                  </a:schemeClr>
                </a:solidFill>
                <a:latin typeface="Montserrat" charset="0"/>
              </a:rPr>
              <a:t>Contratações interdependentes</a:t>
            </a:r>
            <a:r>
              <a:rPr lang="pt-BR" b="1" dirty="0" smtClean="0">
                <a:solidFill>
                  <a:schemeClr val="accent5">
                    <a:lumMod val="50000"/>
                  </a:schemeClr>
                </a:solidFill>
                <a:latin typeface="Montserrat" charset="0"/>
              </a:rPr>
              <a:t>: aquelas que, por guardarem relação direta na execução do objeto, devem ser contratadas juntamente para a plena satisfação da necessidade da Administração;</a:t>
            </a:r>
            <a:endParaRPr lang="pt-BR"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Estudo Técnico Preliminar</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515565" y="1135991"/>
            <a:ext cx="8356060" cy="1477328"/>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18. [...] § 1º [...]</a:t>
            </a: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XII - </a:t>
            </a:r>
            <a:r>
              <a:rPr lang="pt-BR" sz="1800" b="1" u="sng" dirty="0" smtClean="0">
                <a:solidFill>
                  <a:schemeClr val="accent5">
                    <a:lumMod val="50000"/>
                  </a:schemeClr>
                </a:solidFill>
                <a:latin typeface="Montserrat" charset="0"/>
              </a:rPr>
              <a:t>descrição de possíveis impactos ambientais e respectivas medidas mitigadoras</a:t>
            </a:r>
            <a:r>
              <a:rPr lang="pt-BR" sz="1800" b="1" dirty="0" smtClean="0">
                <a:solidFill>
                  <a:schemeClr val="accent5">
                    <a:lumMod val="50000"/>
                  </a:schemeClr>
                </a:solidFill>
                <a:latin typeface="Montserrat" charset="0"/>
              </a:rPr>
              <a:t>, incluídos requisitos de baixo consumo de energia e de outros recursos, bem como logística reversa para desfazimento e reciclagem de bens e refugos, quando aplicável;</a:t>
            </a:r>
            <a:endParaRPr lang="pt-BR" sz="1800" dirty="0" smtClean="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
        <p:nvSpPr>
          <p:cNvPr id="6" name="Retângulo 5"/>
          <p:cNvSpPr/>
          <p:nvPr/>
        </p:nvSpPr>
        <p:spPr>
          <a:xfrm>
            <a:off x="502596" y="3075382"/>
            <a:ext cx="8349574" cy="646331"/>
          </a:xfrm>
          <a:prstGeom prst="rect">
            <a:avLst/>
          </a:prstGeom>
        </p:spPr>
        <p:txBody>
          <a:bodyPr wrap="square">
            <a:spAutoFit/>
          </a:bodyPr>
          <a:lstStyle/>
          <a:p>
            <a:pPr algn="just"/>
            <a:r>
              <a:rPr lang="pt-BR" sz="1800" b="1" dirty="0" smtClean="0">
                <a:solidFill>
                  <a:schemeClr val="accent5">
                    <a:lumMod val="50000"/>
                  </a:schemeClr>
                </a:solidFill>
                <a:latin typeface="Montserrat" charset="0"/>
              </a:rPr>
              <a:t>- Identificar </a:t>
            </a:r>
            <a:r>
              <a:rPr lang="pt-BR" sz="1800" b="1" dirty="0" smtClean="0">
                <a:solidFill>
                  <a:schemeClr val="accent5">
                    <a:lumMod val="50000"/>
                  </a:schemeClr>
                </a:solidFill>
                <a:latin typeface="Montserrat" charset="0"/>
              </a:rPr>
              <a:t>os possíveis impactos ambientais e as respectivas medidas para </a:t>
            </a:r>
            <a:r>
              <a:rPr lang="pt-BR" sz="1800" b="1" dirty="0" err="1" smtClean="0">
                <a:solidFill>
                  <a:schemeClr val="accent5">
                    <a:lumMod val="50000"/>
                  </a:schemeClr>
                </a:solidFill>
                <a:latin typeface="Montserrat" charset="0"/>
              </a:rPr>
              <a:t>mitiga-los</a:t>
            </a:r>
            <a:r>
              <a:rPr lang="pt-BR" sz="1800" b="1" dirty="0" smtClean="0">
                <a:solidFill>
                  <a:schemeClr val="accent5">
                    <a:lumMod val="50000"/>
                  </a:schemeClr>
                </a:solidFill>
                <a:latin typeface="Montserrat" charset="0"/>
              </a:rPr>
              <a:t>.</a:t>
            </a:r>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Estudo Técnico Preliminar</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89626" y="1116535"/>
            <a:ext cx="8356060" cy="923330"/>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18. [...] § 1º [...]</a:t>
            </a: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XIII - </a:t>
            </a:r>
            <a:r>
              <a:rPr lang="pt-BR" sz="1800" b="1" u="sng" dirty="0" smtClean="0">
                <a:solidFill>
                  <a:schemeClr val="accent5">
                    <a:lumMod val="50000"/>
                  </a:schemeClr>
                </a:solidFill>
                <a:latin typeface="Montserrat" charset="0"/>
              </a:rPr>
              <a:t>posicionamento conclusivo </a:t>
            </a:r>
            <a:r>
              <a:rPr lang="pt-BR" sz="1800" b="1" dirty="0" smtClean="0">
                <a:solidFill>
                  <a:schemeClr val="accent5">
                    <a:lumMod val="50000"/>
                  </a:schemeClr>
                </a:solidFill>
                <a:latin typeface="Montserrat" charset="0"/>
              </a:rPr>
              <a:t>sobre a adequação da contratação para o atendimento da necessidade a que se destina.</a:t>
            </a:r>
            <a:endParaRPr lang="pt-BR" sz="1800" dirty="0" smtClean="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
        <p:nvSpPr>
          <p:cNvPr id="6" name="Retângulo 5"/>
          <p:cNvSpPr/>
          <p:nvPr/>
        </p:nvSpPr>
        <p:spPr>
          <a:xfrm>
            <a:off x="470170" y="2352666"/>
            <a:ext cx="8394970" cy="1477328"/>
          </a:xfrm>
          <a:prstGeom prst="rect">
            <a:avLst/>
          </a:prstGeom>
        </p:spPr>
        <p:txBody>
          <a:bodyPr wrap="square">
            <a:spAutoFit/>
          </a:bodyPr>
          <a:lstStyle/>
          <a:p>
            <a:pPr algn="just"/>
            <a:r>
              <a:rPr lang="pt-BR" sz="1800" b="1" dirty="0" smtClean="0">
                <a:solidFill>
                  <a:schemeClr val="accent5">
                    <a:lumMod val="50000"/>
                  </a:schemeClr>
                </a:solidFill>
                <a:latin typeface="Montserrat" charset="0"/>
              </a:rPr>
              <a:t>- Elaborar</a:t>
            </a:r>
            <a:r>
              <a:rPr lang="pt-BR" sz="1800" b="1" dirty="0" smtClean="0">
                <a:solidFill>
                  <a:schemeClr val="accent5">
                    <a:lumMod val="50000"/>
                  </a:schemeClr>
                </a:solidFill>
                <a:latin typeface="Montserrat" charset="0"/>
              </a:rPr>
              <a:t>, de acordo com todas as análises do estudo preliminar, um parecer informando sobre a viabilidade da contratação, consignando a existência de orçamento disponível para a contratação, inclusive naquelas que se estendam por vários exercícios. </a:t>
            </a:r>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Estudo Técnico Preliminar</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57200" y="1155446"/>
            <a:ext cx="8356060" cy="1200329"/>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 2º O estudo técnico preliminar deverá conter ao menos os elementos previstos nos incisos I, IV, VI, VIII e XIII do § 1º deste artigo e, quando não contemplar os demais elementos previstos no referido parágrafo, apresentar as devidas justificativas.</a:t>
            </a:r>
            <a:endParaRPr lang="pt-BR" sz="1800" dirty="0" smtClean="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
        <p:nvSpPr>
          <p:cNvPr id="6" name="Retângulo 5"/>
          <p:cNvSpPr/>
          <p:nvPr/>
        </p:nvSpPr>
        <p:spPr>
          <a:xfrm>
            <a:off x="499354" y="2672961"/>
            <a:ext cx="8385242" cy="116955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1" algn="just"/>
            <a:r>
              <a:rPr lang="pt-BR" b="1" dirty="0" smtClean="0">
                <a:solidFill>
                  <a:schemeClr val="accent5">
                    <a:lumMod val="50000"/>
                  </a:schemeClr>
                </a:solidFill>
                <a:latin typeface="Montserrat" charset="0"/>
              </a:rPr>
              <a:t>DESCRIÇÃO DA NECESSIDADE</a:t>
            </a:r>
          </a:p>
          <a:p>
            <a:pPr lvl="1" algn="just"/>
            <a:r>
              <a:rPr lang="pt-BR" b="1" dirty="0" smtClean="0">
                <a:solidFill>
                  <a:schemeClr val="accent5">
                    <a:lumMod val="50000"/>
                  </a:schemeClr>
                </a:solidFill>
                <a:latin typeface="Montserrat" charset="0"/>
              </a:rPr>
              <a:t>ESTIMATIVA DE QUANTIDADES</a:t>
            </a:r>
          </a:p>
          <a:p>
            <a:pPr lvl="1" algn="just"/>
            <a:r>
              <a:rPr lang="pt-BR" b="1" dirty="0" smtClean="0">
                <a:solidFill>
                  <a:schemeClr val="accent5">
                    <a:lumMod val="50000"/>
                  </a:schemeClr>
                </a:solidFill>
                <a:latin typeface="Montserrat" charset="0"/>
              </a:rPr>
              <a:t>ESTIMATIVA DO VALOR DA CONTRATAÇÃO</a:t>
            </a:r>
          </a:p>
          <a:p>
            <a:pPr lvl="1" algn="just"/>
            <a:r>
              <a:rPr lang="pt-BR" b="1" dirty="0" smtClean="0">
                <a:solidFill>
                  <a:schemeClr val="accent5">
                    <a:lumMod val="50000"/>
                  </a:schemeClr>
                </a:solidFill>
                <a:latin typeface="Montserrat" charset="0"/>
              </a:rPr>
              <a:t>PARCELAMENTO OU NÃO DA CONTRATAÇÃO</a:t>
            </a:r>
          </a:p>
          <a:p>
            <a:pPr lvl="1" algn="just"/>
            <a:r>
              <a:rPr lang="pt-BR" b="1" dirty="0" smtClean="0">
                <a:solidFill>
                  <a:schemeClr val="accent5">
                    <a:lumMod val="50000"/>
                  </a:schemeClr>
                </a:solidFill>
                <a:latin typeface="Montserrat" charset="0"/>
              </a:rPr>
              <a:t>POSICIONAMENTO CONCLUSIVO</a:t>
            </a:r>
            <a:endParaRPr lang="pt-BR"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Estudo Técnico Preliminar</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356060" cy="3416320"/>
          </a:xfrm>
          <a:prstGeom prst="rect">
            <a:avLst/>
          </a:prstGeom>
        </p:spPr>
        <p:txBody>
          <a:bodyPr wrap="square">
            <a:spAutoFit/>
          </a:bodyPr>
          <a:lstStyle/>
          <a:p>
            <a:pPr algn="just"/>
            <a:r>
              <a:rPr lang="pt-BR" sz="1800" b="1" u="sng" cap="all" dirty="0" smtClean="0">
                <a:solidFill>
                  <a:schemeClr val="accent5">
                    <a:lumMod val="50000"/>
                  </a:schemeClr>
                </a:solidFill>
                <a:latin typeface="Montserrat" charset="0"/>
              </a:rPr>
              <a:t>Exceções à elaboração do ETP:</a:t>
            </a:r>
            <a:endParaRPr lang="pt-BR" sz="1800" u="sng" cap="all" dirty="0" smtClean="0">
              <a:solidFill>
                <a:schemeClr val="accent5">
                  <a:lumMod val="50000"/>
                </a:schemeClr>
              </a:solidFill>
              <a:latin typeface="Montserrat" charset="0"/>
            </a:endParaRPr>
          </a:p>
          <a:p>
            <a:pPr algn="just"/>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É facultada nas seguintes hipóteses</a:t>
            </a:r>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Dispensa por conta do valor (incisos I e II, do art. 75, NLLC); </a:t>
            </a:r>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Nos casos de guerra, estado de defesa, estado de sítio, intervenção federal ou de grave perturbação da ordem (inciso VII do art. 75, NLLC);</a:t>
            </a:r>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Contratação emergencial (inciso VIII do art. 75, NLLC);</a:t>
            </a:r>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Contratação remanescente (§ 7º do art. 90, NLLC).</a:t>
            </a:r>
            <a:endParaRPr lang="pt-BR" sz="1800" dirty="0" smtClean="0">
              <a:solidFill>
                <a:schemeClr val="accent5">
                  <a:lumMod val="50000"/>
                </a:schemeClr>
              </a:solidFill>
              <a:latin typeface="Montserrat" charset="0"/>
            </a:endParaRPr>
          </a:p>
          <a:p>
            <a:pPr algn="just"/>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É dispensada na hipótese</a:t>
            </a:r>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Prorrogação contratual </a:t>
            </a:r>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duotone>
              <a:schemeClr val="accent3">
                <a:shade val="45000"/>
                <a:satMod val="135000"/>
              </a:schemeClr>
              <a:prstClr val="white"/>
            </a:duotone>
          </a:blip>
          <a:srcRect l="59171"/>
          <a:stretch>
            <a:fillRect/>
          </a:stretch>
        </p:blipFill>
        <p:spPr>
          <a:xfrm>
            <a:off x="7036904" y="0"/>
            <a:ext cx="4503556" cy="5143501"/>
          </a:xfrm>
          <a:prstGeom prst="rect">
            <a:avLst/>
          </a:prstGeom>
          <a:noFill/>
          <a:ln>
            <a:noFill/>
          </a:ln>
        </p:spPr>
      </p:pic>
      <p:sp>
        <p:nvSpPr>
          <p:cNvPr id="55" name="Google Shape;55;p13"/>
          <p:cNvSpPr txBox="1">
            <a:spLocks noGrp="1"/>
          </p:cNvSpPr>
          <p:nvPr>
            <p:ph type="ctrTitle"/>
          </p:nvPr>
        </p:nvSpPr>
        <p:spPr>
          <a:xfrm>
            <a:off x="271670" y="1033670"/>
            <a:ext cx="6619461" cy="1739400"/>
          </a:xfrm>
          <a:prstGeom prst="rect">
            <a:avLst/>
          </a:prstGeom>
        </p:spPr>
        <p:txBody>
          <a:bodyPr spcFirstLastPara="1" wrap="square" lIns="91425" tIns="91425" rIns="91425" bIns="91425" anchor="ctr" anchorCtr="0">
            <a:normAutofit/>
          </a:bodyPr>
          <a:lstStyle/>
          <a:p>
            <a:pPr marL="0" lvl="0" indent="0" rtl="0">
              <a:spcBef>
                <a:spcPts val="0"/>
              </a:spcBef>
              <a:spcAft>
                <a:spcPts val="0"/>
              </a:spcAft>
              <a:buNone/>
            </a:pPr>
            <a:r>
              <a:rPr lang="pt-BR" sz="2700" b="1" dirty="0" smtClean="0">
                <a:solidFill>
                  <a:schemeClr val="accent5">
                    <a:lumMod val="75000"/>
                  </a:schemeClr>
                </a:solidFill>
                <a:latin typeface="Montserrat"/>
                <a:ea typeface="Montserrat"/>
                <a:cs typeface="Montserrat"/>
                <a:sym typeface="Montserrat"/>
              </a:rPr>
              <a:t>OBJETIVOS DO PROCESSO LICITATÓRIO</a:t>
            </a:r>
            <a:endParaRPr sz="2800" b="1">
              <a:solidFill>
                <a:schemeClr val="accent5">
                  <a:lumMod val="75000"/>
                </a:schemeClr>
              </a:solidFill>
              <a:latin typeface="Montserrat"/>
              <a:ea typeface="Montserrat"/>
              <a:cs typeface="Montserrat"/>
              <a:sym typeface="Montserrat"/>
            </a:endParaRPr>
          </a:p>
        </p:txBody>
      </p:sp>
      <p:cxnSp>
        <p:nvCxnSpPr>
          <p:cNvPr id="8" name="Conector reto 7"/>
          <p:cNvCxnSpPr/>
          <p:nvPr/>
        </p:nvCxnSpPr>
        <p:spPr>
          <a:xfrm>
            <a:off x="2743201" y="2544417"/>
            <a:ext cx="1643270" cy="1588"/>
          </a:xfrm>
          <a:prstGeom prst="line">
            <a:avLst/>
          </a:prstGeom>
          <a:ln w="38100">
            <a:solidFill>
              <a:schemeClr val="accent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duotone>
              <a:schemeClr val="accent3">
                <a:shade val="45000"/>
                <a:satMod val="135000"/>
              </a:schemeClr>
              <a:prstClr val="white"/>
            </a:duotone>
          </a:blip>
          <a:srcRect l="59171"/>
          <a:stretch>
            <a:fillRect/>
          </a:stretch>
        </p:blipFill>
        <p:spPr>
          <a:xfrm>
            <a:off x="7036904" y="0"/>
            <a:ext cx="4503556" cy="5143501"/>
          </a:xfrm>
          <a:prstGeom prst="rect">
            <a:avLst/>
          </a:prstGeom>
          <a:noFill/>
          <a:ln>
            <a:noFill/>
          </a:ln>
        </p:spPr>
      </p:pic>
      <p:sp>
        <p:nvSpPr>
          <p:cNvPr id="55" name="Google Shape;55;p13"/>
          <p:cNvSpPr txBox="1">
            <a:spLocks noGrp="1"/>
          </p:cNvSpPr>
          <p:nvPr>
            <p:ph type="ctrTitle"/>
          </p:nvPr>
        </p:nvSpPr>
        <p:spPr>
          <a:xfrm>
            <a:off x="238539" y="406473"/>
            <a:ext cx="6619461" cy="1739400"/>
          </a:xfrm>
          <a:prstGeom prst="rect">
            <a:avLst/>
          </a:prstGeom>
        </p:spPr>
        <p:txBody>
          <a:bodyPr spcFirstLastPara="1" wrap="square" lIns="91425" tIns="91425" rIns="91425" bIns="91425" anchor="ctr" anchorCtr="0">
            <a:normAutofit/>
          </a:bodyPr>
          <a:lstStyle/>
          <a:p>
            <a:pPr marL="0" lvl="0" indent="0" rtl="0">
              <a:spcBef>
                <a:spcPts val="0"/>
              </a:spcBef>
              <a:spcAft>
                <a:spcPts val="0"/>
              </a:spcAft>
              <a:buNone/>
            </a:pPr>
            <a:r>
              <a:rPr lang="pt-BR" sz="2700" b="1" dirty="0" smtClean="0">
                <a:solidFill>
                  <a:schemeClr val="accent5">
                    <a:lumMod val="75000"/>
                  </a:schemeClr>
                </a:solidFill>
                <a:latin typeface="Montserrat"/>
                <a:ea typeface="Montserrat"/>
                <a:cs typeface="Montserrat"/>
                <a:sym typeface="Montserrat"/>
              </a:rPr>
              <a:t>GERENCIAMENTO DE RISCO</a:t>
            </a:r>
            <a:endParaRPr sz="2800" b="1">
              <a:solidFill>
                <a:schemeClr val="accent5">
                  <a:lumMod val="75000"/>
                </a:schemeClr>
              </a:solidFill>
              <a:latin typeface="Montserrat"/>
              <a:ea typeface="Montserrat"/>
              <a:cs typeface="Montserrat"/>
              <a:sym typeface="Montserrat"/>
            </a:endParaRPr>
          </a:p>
        </p:txBody>
      </p:sp>
      <p:cxnSp>
        <p:nvCxnSpPr>
          <p:cNvPr id="8" name="Conector reto 7"/>
          <p:cNvCxnSpPr/>
          <p:nvPr/>
        </p:nvCxnSpPr>
        <p:spPr>
          <a:xfrm>
            <a:off x="2597427" y="1603514"/>
            <a:ext cx="1643270" cy="1588"/>
          </a:xfrm>
          <a:prstGeom prst="line">
            <a:avLst/>
          </a:prstGeom>
          <a:ln w="38100">
            <a:solidFill>
              <a:schemeClr val="accent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397566" y="3233530"/>
            <a:ext cx="6652590" cy="1106557"/>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695739" y="3644348"/>
            <a:ext cx="874643"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842052" y="3650975"/>
            <a:ext cx="874643"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941983" y="3657600"/>
            <a:ext cx="1550504" cy="331304"/>
          </a:xfrm>
          <a:prstGeom prst="rect">
            <a:avLst/>
          </a:prstGeom>
          <a:solidFill>
            <a:schemeClr val="accent5">
              <a:lumMod val="75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5758069" y="3657600"/>
            <a:ext cx="874643"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Google Shape;55;p13"/>
          <p:cNvSpPr txBox="1">
            <a:spLocks/>
          </p:cNvSpPr>
          <p:nvPr/>
        </p:nvSpPr>
        <p:spPr>
          <a:xfrm>
            <a:off x="675862" y="3617844"/>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DFD</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2" name="Google Shape;55;p13"/>
          <p:cNvSpPr txBox="1">
            <a:spLocks/>
          </p:cNvSpPr>
          <p:nvPr/>
        </p:nvSpPr>
        <p:spPr>
          <a:xfrm>
            <a:off x="1808924" y="3591339"/>
            <a:ext cx="954156" cy="420808"/>
          </a:xfrm>
          <a:prstGeom prst="rect">
            <a:avLst/>
          </a:prstGeom>
          <a:noFill/>
          <a:ln>
            <a:noFill/>
          </a:ln>
        </p:spPr>
        <p:txBody>
          <a:bodyPr spcFirstLastPara="1" wrap="square" lIns="91425" tIns="91425" rIns="91425" bIns="91425" anchor="ctr" anchorCtr="0">
            <a:normAutofit/>
          </a:bodyPr>
          <a:lstStyle/>
          <a:p>
            <a:pPr lvl="0" algn="ctr">
              <a:buClr>
                <a:schemeClr val="dk1"/>
              </a:buClr>
              <a:buSzPts val="5200"/>
              <a:defRPr/>
            </a:pPr>
            <a:r>
              <a:rPr lang="pt-BR" b="1" dirty="0" smtClean="0">
                <a:solidFill>
                  <a:schemeClr val="bg1"/>
                </a:solidFill>
                <a:latin typeface="Montserrat"/>
                <a:ea typeface="Montserrat"/>
                <a:cs typeface="Montserrat"/>
                <a:sym typeface="Montserrat"/>
              </a:rPr>
              <a:t>ETP</a:t>
            </a:r>
            <a:endParaRPr lang="pt-BR" b="1" dirty="0">
              <a:solidFill>
                <a:schemeClr val="bg1"/>
              </a:solidFill>
              <a:latin typeface="Montserrat"/>
              <a:ea typeface="Montserrat"/>
              <a:cs typeface="Montserrat"/>
              <a:sym typeface="Montserrat"/>
            </a:endParaRPr>
          </a:p>
        </p:txBody>
      </p:sp>
      <p:sp>
        <p:nvSpPr>
          <p:cNvPr id="13" name="Google Shape;55;p13"/>
          <p:cNvSpPr txBox="1">
            <a:spLocks/>
          </p:cNvSpPr>
          <p:nvPr/>
        </p:nvSpPr>
        <p:spPr>
          <a:xfrm>
            <a:off x="5724941" y="3624469"/>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EDITAL</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4" name="Retângulo 13"/>
          <p:cNvSpPr/>
          <p:nvPr/>
        </p:nvSpPr>
        <p:spPr>
          <a:xfrm>
            <a:off x="4678017" y="3670852"/>
            <a:ext cx="874643"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Google Shape;55;p13"/>
          <p:cNvSpPr txBox="1">
            <a:spLocks/>
          </p:cNvSpPr>
          <p:nvPr/>
        </p:nvSpPr>
        <p:spPr>
          <a:xfrm>
            <a:off x="4631636" y="3617843"/>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TDR</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6" name="Google Shape;55;p13"/>
          <p:cNvSpPr txBox="1">
            <a:spLocks/>
          </p:cNvSpPr>
          <p:nvPr/>
        </p:nvSpPr>
        <p:spPr>
          <a:xfrm>
            <a:off x="2968489" y="3617843"/>
            <a:ext cx="1497494" cy="420808"/>
          </a:xfrm>
          <a:prstGeom prst="rect">
            <a:avLst/>
          </a:prstGeom>
          <a:noFill/>
          <a:ln>
            <a:noFill/>
          </a:ln>
        </p:spPr>
        <p:txBody>
          <a:bodyPr spcFirstLastPara="1" wrap="square" lIns="91425" tIns="91425" rIns="91425" bIns="91425" anchor="ctr" anchorCtr="0">
            <a:normAutofit fontScale="70000" lnSpcReduction="20000"/>
          </a:bodyPr>
          <a:lstStyle/>
          <a:p>
            <a:pPr lvl="0" algn="ctr">
              <a:buClr>
                <a:schemeClr val="dk1"/>
              </a:buClr>
              <a:buSzPts val="5200"/>
              <a:defRPr/>
            </a:pPr>
            <a:r>
              <a:rPr lang="pt-BR" b="1" dirty="0" smtClean="0">
                <a:solidFill>
                  <a:schemeClr val="bg1"/>
                </a:solidFill>
                <a:latin typeface="Montserrat"/>
                <a:ea typeface="Montserrat"/>
                <a:cs typeface="Montserrat"/>
                <a:sym typeface="Montserrat"/>
              </a:rPr>
              <a:t>GESTÃO DE RISCOS</a:t>
            </a:r>
            <a:endParaRPr lang="pt-BR" b="1" dirty="0">
              <a:solidFill>
                <a:schemeClr val="bg1"/>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Gerenciamento de Risco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528536" y="1142476"/>
            <a:ext cx="8356060" cy="2585323"/>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18. A fase preparatória do processo licitatório é caracterizada pelo planejamento e deve compatibilizar-se com o plano de contratações anual de que trata o inciso VII do caput do art. 12 desta Lei , sempre que elaborado, e com as leis orçamentárias, bem como abordar todas as considerações técnicas, mercadológicas e de gestão que podem interferir na contratação, compreendidos: [...]</a:t>
            </a:r>
          </a:p>
          <a:p>
            <a:pPr algn="just"/>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X - a </a:t>
            </a:r>
            <a:r>
              <a:rPr lang="pt-BR" sz="1800" b="1" u="sng" dirty="0" smtClean="0">
                <a:solidFill>
                  <a:schemeClr val="accent5">
                    <a:lumMod val="50000"/>
                  </a:schemeClr>
                </a:solidFill>
                <a:latin typeface="Montserrat" charset="0"/>
              </a:rPr>
              <a:t>análise dos riscos</a:t>
            </a:r>
            <a:r>
              <a:rPr lang="pt-BR" sz="1800" b="1" dirty="0" smtClean="0">
                <a:solidFill>
                  <a:schemeClr val="accent5">
                    <a:lumMod val="50000"/>
                  </a:schemeClr>
                </a:solidFill>
                <a:latin typeface="Montserrat" charset="0"/>
              </a:rPr>
              <a:t> que possam comprometer o sucesso da licitação e a boa execução contratual;</a:t>
            </a:r>
            <a:endParaRPr lang="pt-BR" sz="1800" dirty="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Gerenciamento de Risco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89626" y="1103565"/>
            <a:ext cx="8356060" cy="1754326"/>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169. As contratações públicas deverão submeter-se a </a:t>
            </a:r>
            <a:r>
              <a:rPr lang="pt-BR" sz="1800" b="1" u="sng" dirty="0" smtClean="0">
                <a:solidFill>
                  <a:schemeClr val="accent5">
                    <a:lumMod val="50000"/>
                  </a:schemeClr>
                </a:solidFill>
                <a:latin typeface="Montserrat" charset="0"/>
              </a:rPr>
              <a:t>práticas contínuas e permanentes de gestão de riscos e de controle preventivo</a:t>
            </a:r>
            <a:r>
              <a:rPr lang="pt-BR" sz="1800" b="1" dirty="0" smtClean="0">
                <a:solidFill>
                  <a:schemeClr val="accent5">
                    <a:lumMod val="50000"/>
                  </a:schemeClr>
                </a:solidFill>
                <a:latin typeface="Montserrat" charset="0"/>
              </a:rPr>
              <a:t>, inclusive mediante adoção de recursos de tecnologia da informação, e, além de estar subordinadas ao controle social, sujeitar-se-ão às seguintes linhas de defesa:</a:t>
            </a: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a:t>
            </a:r>
            <a:endParaRPr lang="pt-BR" sz="1800" dirty="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Gerenciamento de Risco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876586"/>
            <a:ext cx="8356060" cy="2308324"/>
          </a:xfrm>
          <a:prstGeom prst="rect">
            <a:avLst/>
          </a:prstGeom>
        </p:spPr>
        <p:txBody>
          <a:bodyPr wrap="square">
            <a:spAutoFit/>
          </a:bodyPr>
          <a:lstStyle/>
          <a:p>
            <a:pPr algn="just"/>
            <a:r>
              <a:rPr lang="pt-BR" sz="1800" b="1" u="sng" dirty="0" smtClean="0">
                <a:solidFill>
                  <a:schemeClr val="accent5">
                    <a:lumMod val="50000"/>
                  </a:schemeClr>
                </a:solidFill>
                <a:latin typeface="Montserrat" charset="0"/>
              </a:rPr>
              <a:t>RISCO</a:t>
            </a:r>
            <a:r>
              <a:rPr lang="pt-BR" sz="1800" b="1" dirty="0" smtClean="0">
                <a:solidFill>
                  <a:schemeClr val="accent5">
                    <a:lumMod val="50000"/>
                  </a:schemeClr>
                </a:solidFill>
                <a:latin typeface="Montserrat" charset="0"/>
              </a:rPr>
              <a:t> –  possibilidade de que um evento afete negativamente o alcance de objetivos.</a:t>
            </a:r>
          </a:p>
          <a:p>
            <a:pPr algn="just"/>
            <a:r>
              <a:rPr lang="pt-BR" sz="1800" b="1" dirty="0" smtClean="0">
                <a:solidFill>
                  <a:schemeClr val="accent5">
                    <a:lumMod val="50000"/>
                  </a:schemeClr>
                </a:solidFill>
                <a:latin typeface="Montserrat" charset="0"/>
              </a:rPr>
              <a:t> </a:t>
            </a:r>
            <a:endParaRPr lang="pt-BR" sz="1800" dirty="0" smtClean="0">
              <a:solidFill>
                <a:schemeClr val="accent5">
                  <a:lumMod val="50000"/>
                </a:schemeClr>
              </a:solidFill>
              <a:latin typeface="Montserrat" charset="0"/>
            </a:endParaRPr>
          </a:p>
          <a:p>
            <a:pPr algn="just"/>
            <a:r>
              <a:rPr lang="pt-BR" sz="1800" b="1" u="sng" dirty="0" smtClean="0">
                <a:solidFill>
                  <a:schemeClr val="accent5">
                    <a:lumMod val="50000"/>
                  </a:schemeClr>
                </a:solidFill>
                <a:latin typeface="Montserrat" charset="0"/>
              </a:rPr>
              <a:t>OPORTUNIDADE</a:t>
            </a:r>
            <a:r>
              <a:rPr lang="pt-BR" sz="1800" b="1" dirty="0" smtClean="0">
                <a:solidFill>
                  <a:schemeClr val="accent5">
                    <a:lumMod val="50000"/>
                  </a:schemeClr>
                </a:solidFill>
                <a:latin typeface="Montserrat" charset="0"/>
              </a:rPr>
              <a:t> –  possibilidade de que um evento afete positivamente o alcance de objetivos.</a:t>
            </a:r>
          </a:p>
          <a:p>
            <a:pPr algn="just"/>
            <a:endParaRPr lang="pt-BR" sz="1800" b="1" dirty="0" smtClean="0">
              <a:solidFill>
                <a:schemeClr val="accent5">
                  <a:lumMod val="50000"/>
                </a:schemeClr>
              </a:solidFill>
              <a:latin typeface="Montserrat" charset="0"/>
            </a:endParaRPr>
          </a:p>
          <a:p>
            <a:pPr algn="just"/>
            <a:r>
              <a:rPr lang="pt-BR" sz="1800" b="1" u="sng" dirty="0" smtClean="0">
                <a:solidFill>
                  <a:schemeClr val="accent5">
                    <a:lumMod val="50000"/>
                  </a:schemeClr>
                </a:solidFill>
                <a:latin typeface="Montserrat" charset="0"/>
              </a:rPr>
              <a:t>GESTÃO DE RISCOS</a:t>
            </a:r>
            <a:r>
              <a:rPr lang="pt-BR" sz="1800" b="1" dirty="0" smtClean="0">
                <a:solidFill>
                  <a:schemeClr val="accent5">
                    <a:lumMod val="50000"/>
                  </a:schemeClr>
                </a:solidFill>
                <a:latin typeface="Montserrat" charset="0"/>
              </a:rPr>
              <a:t> – atividades coordenadas para dirigir e controlar a organização no que se refere a riscos e oportunidades.</a:t>
            </a:r>
          </a:p>
        </p:txBody>
      </p:sp>
      <p:sp>
        <p:nvSpPr>
          <p:cNvPr id="5" name="Retângulo 4"/>
          <p:cNvSpPr/>
          <p:nvPr/>
        </p:nvSpPr>
        <p:spPr>
          <a:xfrm>
            <a:off x="1134893" y="3605719"/>
            <a:ext cx="1841771" cy="505838"/>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050586" y="3677056"/>
            <a:ext cx="2010383" cy="261610"/>
          </a:xfrm>
          <a:prstGeom prst="rect">
            <a:avLst/>
          </a:prstGeom>
          <a:noFill/>
        </p:spPr>
        <p:txBody>
          <a:bodyPr wrap="square" rtlCol="0">
            <a:spAutoFit/>
          </a:bodyPr>
          <a:lstStyle/>
          <a:p>
            <a:pPr algn="ctr"/>
            <a:r>
              <a:rPr lang="pt-BR" sz="1100" b="1" dirty="0" smtClean="0">
                <a:solidFill>
                  <a:schemeClr val="bg1"/>
                </a:solidFill>
                <a:latin typeface="Montserrat" charset="0"/>
              </a:rPr>
              <a:t>EVENTO</a:t>
            </a:r>
            <a:endParaRPr lang="pt-BR" sz="1100" b="1" dirty="0">
              <a:solidFill>
                <a:schemeClr val="bg1"/>
              </a:solidFill>
              <a:latin typeface="Montserrat" charset="0"/>
            </a:endParaRPr>
          </a:p>
        </p:txBody>
      </p:sp>
      <p:sp>
        <p:nvSpPr>
          <p:cNvPr id="7" name="Retângulo 6"/>
          <p:cNvSpPr/>
          <p:nvPr/>
        </p:nvSpPr>
        <p:spPr>
          <a:xfrm>
            <a:off x="3660842" y="3349557"/>
            <a:ext cx="1841771" cy="505838"/>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3576535" y="3420894"/>
            <a:ext cx="2010383" cy="430887"/>
          </a:xfrm>
          <a:prstGeom prst="rect">
            <a:avLst/>
          </a:prstGeom>
          <a:noFill/>
        </p:spPr>
        <p:txBody>
          <a:bodyPr wrap="square" rtlCol="0">
            <a:spAutoFit/>
          </a:bodyPr>
          <a:lstStyle/>
          <a:p>
            <a:pPr algn="ctr"/>
            <a:r>
              <a:rPr lang="pt-BR" sz="1100" b="1" dirty="0" smtClean="0">
                <a:solidFill>
                  <a:schemeClr val="bg1"/>
                </a:solidFill>
                <a:latin typeface="Montserrat" charset="0"/>
              </a:rPr>
              <a:t>NEGATIVO</a:t>
            </a:r>
          </a:p>
          <a:p>
            <a:pPr algn="ctr"/>
            <a:r>
              <a:rPr lang="pt-BR" sz="1100" b="1" dirty="0" smtClean="0">
                <a:solidFill>
                  <a:schemeClr val="bg1"/>
                </a:solidFill>
                <a:latin typeface="Montserrat" charset="0"/>
              </a:rPr>
              <a:t>(RISCO)</a:t>
            </a:r>
            <a:endParaRPr lang="pt-BR" sz="1100" b="1" dirty="0">
              <a:solidFill>
                <a:schemeClr val="bg1"/>
              </a:solidFill>
              <a:latin typeface="Montserrat" charset="0"/>
            </a:endParaRPr>
          </a:p>
        </p:txBody>
      </p:sp>
      <p:sp>
        <p:nvSpPr>
          <p:cNvPr id="9" name="Retângulo 8"/>
          <p:cNvSpPr/>
          <p:nvPr/>
        </p:nvSpPr>
        <p:spPr>
          <a:xfrm>
            <a:off x="3660842" y="3946187"/>
            <a:ext cx="1841771" cy="505838"/>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3576535" y="4017524"/>
            <a:ext cx="2010383" cy="430887"/>
          </a:xfrm>
          <a:prstGeom prst="rect">
            <a:avLst/>
          </a:prstGeom>
          <a:noFill/>
        </p:spPr>
        <p:txBody>
          <a:bodyPr wrap="square" rtlCol="0">
            <a:spAutoFit/>
          </a:bodyPr>
          <a:lstStyle/>
          <a:p>
            <a:pPr algn="ctr"/>
            <a:r>
              <a:rPr lang="pt-BR" sz="1100" b="1" dirty="0" smtClean="0">
                <a:solidFill>
                  <a:schemeClr val="bg1"/>
                </a:solidFill>
                <a:latin typeface="Montserrat" charset="0"/>
              </a:rPr>
              <a:t>POSITIVO</a:t>
            </a:r>
          </a:p>
          <a:p>
            <a:pPr algn="ctr"/>
            <a:r>
              <a:rPr lang="pt-BR" sz="1100" b="1" dirty="0" smtClean="0">
                <a:solidFill>
                  <a:schemeClr val="bg1"/>
                </a:solidFill>
                <a:latin typeface="Montserrat" charset="0"/>
              </a:rPr>
              <a:t>(OPORTUNIDADES)</a:t>
            </a:r>
            <a:endParaRPr lang="pt-BR" sz="1100" b="1" dirty="0">
              <a:solidFill>
                <a:schemeClr val="bg1"/>
              </a:solidFill>
              <a:latin typeface="Montserrat"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Gerenciamento de Risco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356060" cy="3139321"/>
          </a:xfrm>
          <a:prstGeom prst="rect">
            <a:avLst/>
          </a:prstGeom>
        </p:spPr>
        <p:txBody>
          <a:bodyPr wrap="square">
            <a:spAutoFit/>
          </a:bodyPr>
          <a:lstStyle/>
          <a:p>
            <a:pPr algn="just"/>
            <a:r>
              <a:rPr lang="pt-BR" sz="1800" b="1" u="sng" dirty="0" smtClean="0">
                <a:solidFill>
                  <a:schemeClr val="accent5">
                    <a:lumMod val="50000"/>
                  </a:schemeClr>
                </a:solidFill>
                <a:latin typeface="Montserrat" charset="0"/>
              </a:rPr>
              <a:t>ETAPAS PARA REALIZAR GESTÃO DE RISCO</a:t>
            </a:r>
            <a:r>
              <a:rPr lang="pt-BR" sz="1800" b="1" dirty="0" smtClean="0">
                <a:solidFill>
                  <a:schemeClr val="accent5">
                    <a:lumMod val="50000"/>
                  </a:schemeClr>
                </a:solidFill>
                <a:latin typeface="Montserrat" charset="0"/>
              </a:rPr>
              <a:t>:</a:t>
            </a:r>
          </a:p>
          <a:p>
            <a:pPr algn="just"/>
            <a:endParaRPr lang="pt-BR" sz="1800" b="1" dirty="0" smtClean="0">
              <a:solidFill>
                <a:schemeClr val="accent5">
                  <a:lumMod val="50000"/>
                </a:schemeClr>
              </a:solidFill>
              <a:latin typeface="Montserrat" charset="0"/>
            </a:endParaRPr>
          </a:p>
          <a:p>
            <a:pPr algn="just">
              <a:buFontTx/>
              <a:buChar char="-"/>
            </a:pPr>
            <a:r>
              <a:rPr lang="pt-BR" sz="1800" b="1" dirty="0" smtClean="0">
                <a:solidFill>
                  <a:schemeClr val="accent5">
                    <a:lumMod val="50000"/>
                  </a:schemeClr>
                </a:solidFill>
                <a:latin typeface="Montserrat" charset="0"/>
              </a:rPr>
              <a:t>Identificação dos riscos</a:t>
            </a:r>
          </a:p>
          <a:p>
            <a:pPr algn="just">
              <a:buFontTx/>
              <a:buChar char="-"/>
            </a:pPr>
            <a:endParaRPr lang="pt-BR" sz="1800" b="1" dirty="0" smtClean="0">
              <a:solidFill>
                <a:schemeClr val="accent5">
                  <a:lumMod val="50000"/>
                </a:schemeClr>
              </a:solidFill>
              <a:latin typeface="Montserrat" charset="0"/>
            </a:endParaRPr>
          </a:p>
          <a:p>
            <a:pPr algn="just">
              <a:buFontTx/>
              <a:buChar char="-"/>
            </a:pPr>
            <a:r>
              <a:rPr lang="pt-BR" sz="1800" b="1" dirty="0" smtClean="0">
                <a:solidFill>
                  <a:schemeClr val="accent5">
                    <a:lumMod val="50000"/>
                  </a:schemeClr>
                </a:solidFill>
                <a:latin typeface="Montserrat" charset="0"/>
              </a:rPr>
              <a:t>Análise dos riscos</a:t>
            </a:r>
          </a:p>
          <a:p>
            <a:pPr algn="just">
              <a:buFontTx/>
              <a:buChar char="-"/>
            </a:pPr>
            <a:endParaRPr lang="pt-BR" sz="1800" dirty="0" smtClean="0">
              <a:solidFill>
                <a:schemeClr val="accent5">
                  <a:lumMod val="50000"/>
                </a:schemeClr>
              </a:solidFill>
              <a:latin typeface="Montserrat" charset="0"/>
            </a:endParaRPr>
          </a:p>
          <a:p>
            <a:pPr algn="just">
              <a:buFontTx/>
              <a:buChar char="-"/>
            </a:pPr>
            <a:r>
              <a:rPr lang="pt-BR" sz="1800" b="1" dirty="0" smtClean="0">
                <a:solidFill>
                  <a:schemeClr val="accent5">
                    <a:lumMod val="50000"/>
                  </a:schemeClr>
                </a:solidFill>
                <a:latin typeface="Montserrat" charset="0"/>
              </a:rPr>
              <a:t>Avaliação dos riscos</a:t>
            </a:r>
          </a:p>
          <a:p>
            <a:pPr algn="just">
              <a:buFontTx/>
              <a:buChar char="-"/>
            </a:pPr>
            <a:endParaRPr lang="pt-BR" sz="1800" dirty="0" smtClean="0">
              <a:solidFill>
                <a:schemeClr val="accent5">
                  <a:lumMod val="50000"/>
                </a:schemeClr>
              </a:solidFill>
              <a:latin typeface="Montserrat" charset="0"/>
            </a:endParaRPr>
          </a:p>
          <a:p>
            <a:pPr algn="just">
              <a:buFontTx/>
              <a:buChar char="-"/>
            </a:pPr>
            <a:r>
              <a:rPr lang="pt-BR" sz="1800" b="1" dirty="0" smtClean="0">
                <a:solidFill>
                  <a:schemeClr val="accent5">
                    <a:lumMod val="50000"/>
                  </a:schemeClr>
                </a:solidFill>
                <a:latin typeface="Montserrat" charset="0"/>
              </a:rPr>
              <a:t>Tratamento dos riscos</a:t>
            </a:r>
          </a:p>
          <a:p>
            <a:pPr algn="just">
              <a:buFontTx/>
              <a:buChar char="-"/>
            </a:pPr>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Ação de contingência</a:t>
            </a:r>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Gerenciamento de Risco</a:t>
            </a:r>
            <a:endParaRPr lang="pt-BR" sz="2200" b="1" dirty="0">
              <a:solidFill>
                <a:schemeClr val="lt1"/>
              </a:solidFill>
              <a:latin typeface="Montserrat"/>
              <a:ea typeface="Montserrat"/>
              <a:cs typeface="Montserrat"/>
              <a:sym typeface="Montserrat"/>
            </a:endParaRPr>
          </a:p>
        </p:txBody>
      </p:sp>
      <p:sp>
        <p:nvSpPr>
          <p:cNvPr id="5" name="Retângulo 4"/>
          <p:cNvSpPr/>
          <p:nvPr/>
        </p:nvSpPr>
        <p:spPr>
          <a:xfrm>
            <a:off x="453957" y="2029837"/>
            <a:ext cx="1841771" cy="564205"/>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69650" y="2010384"/>
            <a:ext cx="2010383" cy="600164"/>
          </a:xfrm>
          <a:prstGeom prst="rect">
            <a:avLst/>
          </a:prstGeom>
          <a:noFill/>
        </p:spPr>
        <p:txBody>
          <a:bodyPr wrap="square" rtlCol="0">
            <a:spAutoFit/>
          </a:bodyPr>
          <a:lstStyle/>
          <a:p>
            <a:pPr algn="ctr"/>
            <a:r>
              <a:rPr lang="pt-BR" sz="1100" b="1" dirty="0" smtClean="0">
                <a:solidFill>
                  <a:schemeClr val="bg1"/>
                </a:solidFill>
                <a:latin typeface="Montserrat" charset="0"/>
              </a:rPr>
              <a:t>IDENTIFICAR OS OBJETIVOS E OS RESULTADOS</a:t>
            </a:r>
            <a:endParaRPr lang="pt-BR" sz="1100" b="1" dirty="0">
              <a:solidFill>
                <a:schemeClr val="bg1"/>
              </a:solidFill>
              <a:latin typeface="Montserrat" charset="0"/>
            </a:endParaRPr>
          </a:p>
        </p:txBody>
      </p:sp>
      <p:sp>
        <p:nvSpPr>
          <p:cNvPr id="7" name="Seta para a direita 6"/>
          <p:cNvSpPr/>
          <p:nvPr/>
        </p:nvSpPr>
        <p:spPr>
          <a:xfrm>
            <a:off x="2756170" y="2166025"/>
            <a:ext cx="259404" cy="207523"/>
          </a:xfrm>
          <a:prstGeom prst="rightArrow">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3492229" y="1806102"/>
            <a:ext cx="1841771" cy="1131650"/>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3401437" y="1780162"/>
            <a:ext cx="2010383" cy="1107996"/>
          </a:xfrm>
          <a:prstGeom prst="rect">
            <a:avLst/>
          </a:prstGeom>
          <a:noFill/>
        </p:spPr>
        <p:txBody>
          <a:bodyPr wrap="square" rtlCol="0">
            <a:spAutoFit/>
          </a:bodyPr>
          <a:lstStyle/>
          <a:p>
            <a:pPr algn="ctr"/>
            <a:r>
              <a:rPr lang="pt-BR" sz="1100" b="1" dirty="0" smtClean="0">
                <a:solidFill>
                  <a:schemeClr val="bg1"/>
                </a:solidFill>
                <a:latin typeface="Montserrat" charset="0"/>
              </a:rPr>
              <a:t>IDENTIFICAR OS EVENTOS QUE PODEM IMPACTAR NEGATIVAMENTE OS OBJETIVOS E RESULTADOS</a:t>
            </a:r>
            <a:endParaRPr lang="pt-BR" sz="1100" b="1" dirty="0">
              <a:solidFill>
                <a:schemeClr val="bg1"/>
              </a:solidFill>
              <a:latin typeface="Montserrat" charset="0"/>
            </a:endParaRPr>
          </a:p>
        </p:txBody>
      </p:sp>
      <p:sp>
        <p:nvSpPr>
          <p:cNvPr id="10" name="Seta para a direita 9"/>
          <p:cNvSpPr/>
          <p:nvPr/>
        </p:nvSpPr>
        <p:spPr>
          <a:xfrm>
            <a:off x="5950086" y="2117386"/>
            <a:ext cx="259404" cy="207523"/>
          </a:xfrm>
          <a:prstGeom prst="rightArrow">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6741267" y="1987684"/>
            <a:ext cx="1841771" cy="612843"/>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6650476" y="1987687"/>
            <a:ext cx="2010383" cy="600164"/>
          </a:xfrm>
          <a:prstGeom prst="rect">
            <a:avLst/>
          </a:prstGeom>
          <a:noFill/>
        </p:spPr>
        <p:txBody>
          <a:bodyPr wrap="square" rtlCol="0">
            <a:spAutoFit/>
          </a:bodyPr>
          <a:lstStyle/>
          <a:p>
            <a:pPr algn="ctr"/>
            <a:r>
              <a:rPr lang="pt-BR" sz="1100" b="1" dirty="0" smtClean="0">
                <a:solidFill>
                  <a:schemeClr val="bg1"/>
                </a:solidFill>
                <a:latin typeface="Montserrat" charset="0"/>
              </a:rPr>
              <a:t>DESCREVER A FORMA DE IMPACTO DE CADA RISCO</a:t>
            </a:r>
            <a:endParaRPr lang="pt-BR" sz="1100" b="1" dirty="0">
              <a:solidFill>
                <a:schemeClr val="bg1"/>
              </a:solidFill>
              <a:latin typeface="Montserrat"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Gerenciamento de Risco</a:t>
            </a:r>
            <a:endParaRPr lang="pt-BR" sz="2200" b="1" dirty="0">
              <a:solidFill>
                <a:schemeClr val="lt1"/>
              </a:solidFill>
              <a:latin typeface="Montserrat"/>
              <a:ea typeface="Montserrat"/>
              <a:cs typeface="Montserrat"/>
              <a:sym typeface="Montserrat"/>
            </a:endParaRPr>
          </a:p>
        </p:txBody>
      </p:sp>
      <p:sp>
        <p:nvSpPr>
          <p:cNvPr id="5" name="Retângulo 4"/>
          <p:cNvSpPr/>
          <p:nvPr/>
        </p:nvSpPr>
        <p:spPr>
          <a:xfrm>
            <a:off x="453957" y="1108953"/>
            <a:ext cx="1841771" cy="505838"/>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69650" y="1083014"/>
            <a:ext cx="2010383" cy="600164"/>
          </a:xfrm>
          <a:prstGeom prst="rect">
            <a:avLst/>
          </a:prstGeom>
          <a:noFill/>
        </p:spPr>
        <p:txBody>
          <a:bodyPr wrap="square" rtlCol="0">
            <a:spAutoFit/>
          </a:bodyPr>
          <a:lstStyle/>
          <a:p>
            <a:pPr algn="ctr"/>
            <a:r>
              <a:rPr lang="pt-BR" sz="1100" b="1" dirty="0" smtClean="0">
                <a:solidFill>
                  <a:schemeClr val="bg1"/>
                </a:solidFill>
                <a:latin typeface="Montserrat" charset="0"/>
              </a:rPr>
              <a:t>AVALIAR O GRAU DO IMPACTO </a:t>
            </a:r>
          </a:p>
          <a:p>
            <a:pPr algn="ctr"/>
            <a:r>
              <a:rPr lang="pt-BR" sz="1100" b="1" dirty="0" smtClean="0">
                <a:solidFill>
                  <a:schemeClr val="bg1"/>
                </a:solidFill>
                <a:latin typeface="Montserrat" charset="0"/>
              </a:rPr>
              <a:t>DO RISCO</a:t>
            </a:r>
            <a:endParaRPr lang="pt-BR" sz="1100" b="1" dirty="0">
              <a:solidFill>
                <a:schemeClr val="bg1"/>
              </a:solidFill>
              <a:latin typeface="Montserrat" charset="0"/>
            </a:endParaRPr>
          </a:p>
        </p:txBody>
      </p:sp>
      <p:sp>
        <p:nvSpPr>
          <p:cNvPr id="7" name="Seta para a direita 6"/>
          <p:cNvSpPr/>
          <p:nvPr/>
        </p:nvSpPr>
        <p:spPr>
          <a:xfrm>
            <a:off x="2756170" y="1277565"/>
            <a:ext cx="259404" cy="207523"/>
          </a:xfrm>
          <a:prstGeom prst="rightArrow">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3492229" y="1073285"/>
            <a:ext cx="1841771" cy="567447"/>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3401437" y="1047345"/>
            <a:ext cx="2010383" cy="600164"/>
          </a:xfrm>
          <a:prstGeom prst="rect">
            <a:avLst/>
          </a:prstGeom>
          <a:noFill/>
        </p:spPr>
        <p:txBody>
          <a:bodyPr wrap="square" rtlCol="0">
            <a:spAutoFit/>
          </a:bodyPr>
          <a:lstStyle/>
          <a:p>
            <a:pPr algn="ctr"/>
            <a:r>
              <a:rPr lang="pt-BR" sz="1100" b="1" dirty="0" smtClean="0">
                <a:solidFill>
                  <a:schemeClr val="bg1"/>
                </a:solidFill>
                <a:latin typeface="Montserrat" charset="0"/>
              </a:rPr>
              <a:t>AVALIAR A PROBABILIDADE </a:t>
            </a:r>
          </a:p>
          <a:p>
            <a:pPr algn="ctr"/>
            <a:r>
              <a:rPr lang="pt-BR" sz="1100" b="1" dirty="0" smtClean="0">
                <a:solidFill>
                  <a:schemeClr val="bg1"/>
                </a:solidFill>
                <a:latin typeface="Montserrat" charset="0"/>
              </a:rPr>
              <a:t>DO RISCO</a:t>
            </a:r>
            <a:endParaRPr lang="pt-BR" sz="1100" b="1" dirty="0">
              <a:solidFill>
                <a:schemeClr val="bg1"/>
              </a:solidFill>
              <a:latin typeface="Montserrat" charset="0"/>
            </a:endParaRPr>
          </a:p>
        </p:txBody>
      </p:sp>
      <p:sp>
        <p:nvSpPr>
          <p:cNvPr id="10" name="Seta para a direita 9"/>
          <p:cNvSpPr/>
          <p:nvPr/>
        </p:nvSpPr>
        <p:spPr>
          <a:xfrm>
            <a:off x="5930630" y="1326203"/>
            <a:ext cx="259404" cy="207523"/>
          </a:xfrm>
          <a:prstGeom prst="rightArrow">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6721812" y="1066799"/>
            <a:ext cx="1841771" cy="612843"/>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6650476" y="1066801"/>
            <a:ext cx="2010383" cy="430887"/>
          </a:xfrm>
          <a:prstGeom prst="rect">
            <a:avLst/>
          </a:prstGeom>
          <a:noFill/>
        </p:spPr>
        <p:txBody>
          <a:bodyPr wrap="square" rtlCol="0">
            <a:spAutoFit/>
          </a:bodyPr>
          <a:lstStyle/>
          <a:p>
            <a:pPr algn="ctr"/>
            <a:r>
              <a:rPr lang="pt-BR" sz="1100" b="1" dirty="0" smtClean="0">
                <a:solidFill>
                  <a:schemeClr val="bg1"/>
                </a:solidFill>
                <a:latin typeface="Montserrat" charset="0"/>
              </a:rPr>
              <a:t>DEFINIR O </a:t>
            </a:r>
          </a:p>
          <a:p>
            <a:pPr algn="ctr"/>
            <a:r>
              <a:rPr lang="pt-BR" sz="1100" b="1" dirty="0" smtClean="0">
                <a:solidFill>
                  <a:schemeClr val="bg1"/>
                </a:solidFill>
                <a:latin typeface="Montserrat" charset="0"/>
              </a:rPr>
              <a:t>NÍVEL DO RISCO</a:t>
            </a:r>
            <a:endParaRPr lang="pt-BR" sz="1100" b="1" dirty="0">
              <a:solidFill>
                <a:schemeClr val="bg1"/>
              </a:solidFill>
              <a:latin typeface="Montserrat" charset="0"/>
            </a:endParaRPr>
          </a:p>
        </p:txBody>
      </p:sp>
      <p:pic>
        <p:nvPicPr>
          <p:cNvPr id="1026" name="Picture 2" descr="\\srv-fs01\LICITACAO\LICITAÇÕES\2022\DIVERSOS\Nova pasta\tcern\Capturar2.PNG"/>
          <p:cNvPicPr>
            <a:picLocks noChangeAspect="1" noChangeArrowheads="1"/>
          </p:cNvPicPr>
          <p:nvPr/>
        </p:nvPicPr>
        <p:blipFill>
          <a:blip r:embed="rId4"/>
          <a:srcRect/>
          <a:stretch>
            <a:fillRect/>
          </a:stretch>
        </p:blipFill>
        <p:spPr bwMode="auto">
          <a:xfrm>
            <a:off x="1490663" y="2033318"/>
            <a:ext cx="5878512" cy="241935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Gerenciamento de Risco</a:t>
            </a:r>
            <a:endParaRPr lang="pt-BR" sz="2200" b="1" dirty="0">
              <a:solidFill>
                <a:schemeClr val="lt1"/>
              </a:solidFill>
              <a:latin typeface="Montserrat"/>
              <a:ea typeface="Montserrat"/>
              <a:cs typeface="Montserrat"/>
              <a:sym typeface="Montserrat"/>
            </a:endParaRPr>
          </a:p>
        </p:txBody>
      </p:sp>
      <p:sp>
        <p:nvSpPr>
          <p:cNvPr id="5" name="Retângulo 4"/>
          <p:cNvSpPr/>
          <p:nvPr/>
        </p:nvSpPr>
        <p:spPr>
          <a:xfrm>
            <a:off x="453957" y="1108953"/>
            <a:ext cx="1841771" cy="505838"/>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369650" y="1199746"/>
            <a:ext cx="2010383" cy="369332"/>
          </a:xfrm>
          <a:prstGeom prst="rect">
            <a:avLst/>
          </a:prstGeom>
          <a:noFill/>
        </p:spPr>
        <p:txBody>
          <a:bodyPr wrap="square" rtlCol="0">
            <a:spAutoFit/>
          </a:bodyPr>
          <a:lstStyle/>
          <a:p>
            <a:pPr algn="ctr"/>
            <a:r>
              <a:rPr lang="pt-BR" sz="1800" b="1" dirty="0" smtClean="0">
                <a:solidFill>
                  <a:schemeClr val="bg1"/>
                </a:solidFill>
                <a:latin typeface="Montserrat" charset="0"/>
              </a:rPr>
              <a:t>EVITAR</a:t>
            </a:r>
            <a:endParaRPr lang="pt-BR" sz="1800" b="1" dirty="0">
              <a:solidFill>
                <a:schemeClr val="bg1"/>
              </a:solidFill>
              <a:latin typeface="Montserrat" charset="0"/>
            </a:endParaRPr>
          </a:p>
        </p:txBody>
      </p:sp>
      <p:sp>
        <p:nvSpPr>
          <p:cNvPr id="7" name="Seta para a direita 6"/>
          <p:cNvSpPr/>
          <p:nvPr/>
        </p:nvSpPr>
        <p:spPr>
          <a:xfrm>
            <a:off x="2756170" y="1277565"/>
            <a:ext cx="259404" cy="207523"/>
          </a:xfrm>
          <a:prstGeom prst="rightArrow">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3414406" y="1196502"/>
            <a:ext cx="5301576" cy="261610"/>
          </a:xfrm>
          <a:prstGeom prst="rect">
            <a:avLst/>
          </a:prstGeom>
          <a:noFill/>
        </p:spPr>
        <p:txBody>
          <a:bodyPr wrap="square" rtlCol="0">
            <a:spAutoFit/>
          </a:bodyPr>
          <a:lstStyle/>
          <a:p>
            <a:pPr algn="ctr"/>
            <a:r>
              <a:rPr lang="pt-BR" sz="1100" b="1" dirty="0" smtClean="0">
                <a:solidFill>
                  <a:schemeClr val="accent5">
                    <a:lumMod val="50000"/>
                  </a:schemeClr>
                </a:solidFill>
                <a:latin typeface="Montserrat" charset="0"/>
              </a:rPr>
              <a:t>Descontinuidade a atividade, interromper o processo de trabalho</a:t>
            </a:r>
            <a:endParaRPr lang="pt-BR" sz="1100" b="1" dirty="0">
              <a:solidFill>
                <a:schemeClr val="accent5">
                  <a:lumMod val="50000"/>
                </a:schemeClr>
              </a:solidFill>
              <a:latin typeface="Montserrat" charset="0"/>
            </a:endParaRPr>
          </a:p>
        </p:txBody>
      </p:sp>
      <p:sp>
        <p:nvSpPr>
          <p:cNvPr id="13" name="Retângulo 12"/>
          <p:cNvSpPr/>
          <p:nvPr/>
        </p:nvSpPr>
        <p:spPr>
          <a:xfrm>
            <a:off x="418289" y="1857982"/>
            <a:ext cx="1841771" cy="505838"/>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385863" y="1961746"/>
            <a:ext cx="2010383" cy="338554"/>
          </a:xfrm>
          <a:prstGeom prst="rect">
            <a:avLst/>
          </a:prstGeom>
          <a:noFill/>
        </p:spPr>
        <p:txBody>
          <a:bodyPr wrap="square" rtlCol="0">
            <a:spAutoFit/>
          </a:bodyPr>
          <a:lstStyle/>
          <a:p>
            <a:pPr algn="ctr"/>
            <a:r>
              <a:rPr lang="pt-BR" sz="1600" b="1" dirty="0" smtClean="0">
                <a:solidFill>
                  <a:schemeClr val="bg1"/>
                </a:solidFill>
                <a:latin typeface="Montserrat" charset="0"/>
              </a:rPr>
              <a:t>COMPARTILHAR</a:t>
            </a:r>
            <a:endParaRPr lang="pt-BR" sz="1600" b="1" dirty="0">
              <a:solidFill>
                <a:schemeClr val="bg1"/>
              </a:solidFill>
              <a:latin typeface="Montserrat" charset="0"/>
            </a:endParaRPr>
          </a:p>
        </p:txBody>
      </p:sp>
      <p:sp>
        <p:nvSpPr>
          <p:cNvPr id="15" name="Seta para a direita 14"/>
          <p:cNvSpPr/>
          <p:nvPr/>
        </p:nvSpPr>
        <p:spPr>
          <a:xfrm>
            <a:off x="2746442" y="1968229"/>
            <a:ext cx="259404" cy="207523"/>
          </a:xfrm>
          <a:prstGeom prst="rightArrow">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a:off x="3294431" y="1828801"/>
            <a:ext cx="5301576" cy="261610"/>
          </a:xfrm>
          <a:prstGeom prst="rect">
            <a:avLst/>
          </a:prstGeom>
          <a:noFill/>
        </p:spPr>
        <p:txBody>
          <a:bodyPr wrap="square" rtlCol="0">
            <a:spAutoFit/>
          </a:bodyPr>
          <a:lstStyle/>
          <a:p>
            <a:pPr algn="ctr"/>
            <a:r>
              <a:rPr lang="pt-BR" sz="1100" b="1" dirty="0" smtClean="0">
                <a:solidFill>
                  <a:schemeClr val="accent5">
                    <a:lumMod val="50000"/>
                  </a:schemeClr>
                </a:solidFill>
                <a:latin typeface="Montserrat" charset="0"/>
              </a:rPr>
              <a:t>Compartilhar o risco com terceiros, como no caso dos seguros</a:t>
            </a:r>
            <a:endParaRPr lang="pt-BR" sz="1100" b="1" dirty="0">
              <a:solidFill>
                <a:schemeClr val="accent5">
                  <a:lumMod val="50000"/>
                </a:schemeClr>
              </a:solidFill>
              <a:latin typeface="Montserrat" charset="0"/>
            </a:endParaRPr>
          </a:p>
        </p:txBody>
      </p:sp>
      <p:sp>
        <p:nvSpPr>
          <p:cNvPr id="17" name="Retângulo 16"/>
          <p:cNvSpPr/>
          <p:nvPr/>
        </p:nvSpPr>
        <p:spPr>
          <a:xfrm>
            <a:off x="428016" y="2626468"/>
            <a:ext cx="1841771" cy="505838"/>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a:off x="376135" y="2730231"/>
            <a:ext cx="2010383" cy="369332"/>
          </a:xfrm>
          <a:prstGeom prst="rect">
            <a:avLst/>
          </a:prstGeom>
          <a:noFill/>
        </p:spPr>
        <p:txBody>
          <a:bodyPr wrap="square" rtlCol="0">
            <a:spAutoFit/>
          </a:bodyPr>
          <a:lstStyle/>
          <a:p>
            <a:pPr algn="ctr"/>
            <a:r>
              <a:rPr lang="pt-BR" sz="1800" b="1" dirty="0" smtClean="0">
                <a:solidFill>
                  <a:schemeClr val="bg1"/>
                </a:solidFill>
                <a:latin typeface="Montserrat" charset="0"/>
              </a:rPr>
              <a:t>MITIGAR</a:t>
            </a:r>
            <a:endParaRPr lang="pt-BR" sz="1800" b="1" dirty="0">
              <a:solidFill>
                <a:schemeClr val="bg1"/>
              </a:solidFill>
              <a:latin typeface="Montserrat" charset="0"/>
            </a:endParaRPr>
          </a:p>
        </p:txBody>
      </p:sp>
      <p:sp>
        <p:nvSpPr>
          <p:cNvPr id="20" name="Seta para a direita 19"/>
          <p:cNvSpPr/>
          <p:nvPr/>
        </p:nvSpPr>
        <p:spPr>
          <a:xfrm>
            <a:off x="2769140" y="2762654"/>
            <a:ext cx="259404" cy="207523"/>
          </a:xfrm>
          <a:prstGeom prst="rightArrow">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3440346" y="2590801"/>
            <a:ext cx="5301576" cy="430887"/>
          </a:xfrm>
          <a:prstGeom prst="rect">
            <a:avLst/>
          </a:prstGeom>
          <a:noFill/>
        </p:spPr>
        <p:txBody>
          <a:bodyPr wrap="square" rtlCol="0">
            <a:spAutoFit/>
          </a:bodyPr>
          <a:lstStyle/>
          <a:p>
            <a:pPr algn="ctr"/>
            <a:r>
              <a:rPr lang="pt-BR" sz="1100" b="1" dirty="0" smtClean="0">
                <a:solidFill>
                  <a:schemeClr val="accent5">
                    <a:lumMod val="50000"/>
                  </a:schemeClr>
                </a:solidFill>
                <a:latin typeface="Montserrat" charset="0"/>
              </a:rPr>
              <a:t>Desenvolver e implementar para evitar que os risco se concretize e/ou medidas para atenuar o impacto e as consequências ocorra</a:t>
            </a:r>
            <a:endParaRPr lang="pt-BR" sz="1100" b="1" dirty="0">
              <a:solidFill>
                <a:schemeClr val="accent5">
                  <a:lumMod val="50000"/>
                </a:schemeClr>
              </a:solidFill>
              <a:latin typeface="Montserrat" charset="0"/>
            </a:endParaRPr>
          </a:p>
        </p:txBody>
      </p:sp>
      <p:sp>
        <p:nvSpPr>
          <p:cNvPr id="22" name="Retângulo 21"/>
          <p:cNvSpPr/>
          <p:nvPr/>
        </p:nvSpPr>
        <p:spPr>
          <a:xfrm>
            <a:off x="411803" y="3401438"/>
            <a:ext cx="1841771" cy="505838"/>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aixaDeTexto 22"/>
          <p:cNvSpPr txBox="1"/>
          <p:nvPr/>
        </p:nvSpPr>
        <p:spPr>
          <a:xfrm>
            <a:off x="340467" y="3492231"/>
            <a:ext cx="2010383" cy="369332"/>
          </a:xfrm>
          <a:prstGeom prst="rect">
            <a:avLst/>
          </a:prstGeom>
          <a:noFill/>
        </p:spPr>
        <p:txBody>
          <a:bodyPr wrap="square" rtlCol="0">
            <a:spAutoFit/>
          </a:bodyPr>
          <a:lstStyle/>
          <a:p>
            <a:pPr algn="ctr"/>
            <a:r>
              <a:rPr lang="pt-BR" sz="1800" b="1" dirty="0" smtClean="0">
                <a:solidFill>
                  <a:schemeClr val="bg1"/>
                </a:solidFill>
                <a:latin typeface="Montserrat" charset="0"/>
              </a:rPr>
              <a:t>ACEITAR</a:t>
            </a:r>
            <a:endParaRPr lang="pt-BR" sz="1800" b="1" dirty="0">
              <a:solidFill>
                <a:schemeClr val="bg1"/>
              </a:solidFill>
              <a:latin typeface="Montserrat" charset="0"/>
            </a:endParaRPr>
          </a:p>
        </p:txBody>
      </p:sp>
      <p:sp>
        <p:nvSpPr>
          <p:cNvPr id="24" name="Seta para a direita 23"/>
          <p:cNvSpPr/>
          <p:nvPr/>
        </p:nvSpPr>
        <p:spPr>
          <a:xfrm>
            <a:off x="2759412" y="3531139"/>
            <a:ext cx="259404" cy="207523"/>
          </a:xfrm>
          <a:prstGeom prst="rightArrow">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p:cNvSpPr txBox="1"/>
          <p:nvPr/>
        </p:nvSpPr>
        <p:spPr>
          <a:xfrm>
            <a:off x="3508439" y="3385226"/>
            <a:ext cx="5301576" cy="430887"/>
          </a:xfrm>
          <a:prstGeom prst="rect">
            <a:avLst/>
          </a:prstGeom>
          <a:noFill/>
        </p:spPr>
        <p:txBody>
          <a:bodyPr wrap="square" rtlCol="0">
            <a:spAutoFit/>
          </a:bodyPr>
          <a:lstStyle/>
          <a:p>
            <a:pPr algn="ctr"/>
            <a:r>
              <a:rPr lang="pt-BR" sz="1100" b="1" dirty="0" smtClean="0">
                <a:solidFill>
                  <a:schemeClr val="accent5">
                    <a:lumMod val="50000"/>
                  </a:schemeClr>
                </a:solidFill>
                <a:latin typeface="Montserrat" charset="0"/>
              </a:rPr>
              <a:t>Não há necessidade de adotar quaisquer medidas. Considerar se é o caso de monitorar ao longo do tempo</a:t>
            </a:r>
            <a:endParaRPr lang="pt-BR" sz="1100" b="1"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Gerenciamento de Risco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89625" y="1187872"/>
            <a:ext cx="8356060" cy="2862322"/>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6º XXVII - </a:t>
            </a:r>
            <a:r>
              <a:rPr lang="pt-BR" sz="1800" b="1" u="sng" dirty="0" smtClean="0">
                <a:solidFill>
                  <a:schemeClr val="accent5">
                    <a:lumMod val="50000"/>
                  </a:schemeClr>
                </a:solidFill>
                <a:latin typeface="Montserrat" charset="0"/>
              </a:rPr>
              <a:t>matriz de riscos</a:t>
            </a:r>
            <a:r>
              <a:rPr lang="pt-BR" sz="1800" b="1" dirty="0" smtClean="0">
                <a:solidFill>
                  <a:schemeClr val="accent5">
                    <a:lumMod val="50000"/>
                  </a:schemeClr>
                </a:solidFill>
                <a:latin typeface="Montserrat" charset="0"/>
              </a:rPr>
              <a:t>: </a:t>
            </a:r>
            <a:r>
              <a:rPr lang="pt-BR" sz="1800" b="1" u="sng" dirty="0" smtClean="0">
                <a:solidFill>
                  <a:schemeClr val="accent5">
                    <a:lumMod val="50000"/>
                  </a:schemeClr>
                </a:solidFill>
                <a:latin typeface="Montserrat" charset="0"/>
              </a:rPr>
              <a:t>cláusula contratual</a:t>
            </a:r>
            <a:r>
              <a:rPr lang="pt-BR" sz="1800" b="1" dirty="0" smtClean="0">
                <a:solidFill>
                  <a:schemeClr val="accent5">
                    <a:lumMod val="50000"/>
                  </a:schemeClr>
                </a:solidFill>
                <a:latin typeface="Montserrat" charset="0"/>
              </a:rPr>
              <a:t> definidora de riscos e de responsabilidades entre as partes e caracterizadora do equilíbrio econômico-financeiro inicial do contrato, em termos de ônus financeiro decorrente de eventos supervenientes à contratação, contendo, no mínimo, as seguintes informações:</a:t>
            </a:r>
          </a:p>
          <a:p>
            <a:pPr algn="just"/>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a) listagem de possíveis eventos supervenientes à assinatura do contrato que possam causar impacto em seu equilíbrio econômico-financeiro e previsão de eventual necessidade de prolação de termo aditivo por ocasião de sua ocorrência;</a:t>
            </a:r>
            <a:endParaRPr lang="pt-BR" sz="1800" dirty="0" smtClean="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Gerenciamento de Risco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76655" y="1084110"/>
            <a:ext cx="8356060" cy="3693319"/>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b) no caso de obrigações de resultado, estabelecimento das frações do objeto com relação às quais haverá liberdade para os contratados inovarem em soluções metodológicas ou tecnológicas, em termos de modificação das soluções previamente delineadas no anteprojeto ou no projeto básico;</a:t>
            </a:r>
          </a:p>
          <a:p>
            <a:pPr algn="just"/>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c) no caso de obrigações de meio, estabelecimento preciso das frações do objeto com relação às quais não haverá liberdade para os contratados inovarem em soluções metodológicas ou tecnológicas, devendo haver obrigação de aderência entre a execução e a solução predefinida no anteprojeto ou no projeto básico, consideradas as características do regime de execução no caso de obras e serviços de engenharia;</a:t>
            </a:r>
            <a:endParaRPr lang="pt-BR" sz="1800" b="1" dirty="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Objetivos do Processo Licitatório</a:t>
            </a:r>
            <a:endParaRPr lang="pt-BR" sz="2200" b="1" dirty="0">
              <a:solidFill>
                <a:schemeClr val="lt1"/>
              </a:solidFill>
              <a:latin typeface="Montserrat"/>
              <a:ea typeface="Montserrat"/>
              <a:cs typeface="Montserrat"/>
              <a:sym typeface="Montserrat"/>
            </a:endParaRPr>
          </a:p>
        </p:txBody>
      </p:sp>
      <p:sp>
        <p:nvSpPr>
          <p:cNvPr id="5" name="Retângulo 4"/>
          <p:cNvSpPr/>
          <p:nvPr/>
        </p:nvSpPr>
        <p:spPr>
          <a:xfrm>
            <a:off x="1147863" y="1193259"/>
            <a:ext cx="1841771" cy="505838"/>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050586" y="1297021"/>
            <a:ext cx="2010383" cy="307777"/>
          </a:xfrm>
          <a:prstGeom prst="rect">
            <a:avLst/>
          </a:prstGeom>
          <a:noFill/>
        </p:spPr>
        <p:txBody>
          <a:bodyPr wrap="square" rtlCol="0">
            <a:spAutoFit/>
          </a:bodyPr>
          <a:lstStyle/>
          <a:p>
            <a:pPr algn="ctr"/>
            <a:r>
              <a:rPr lang="pt-BR" b="1" dirty="0" smtClean="0">
                <a:solidFill>
                  <a:schemeClr val="bg1"/>
                </a:solidFill>
                <a:latin typeface="Montserrat" charset="0"/>
              </a:rPr>
              <a:t>Lei 8.666/93</a:t>
            </a:r>
            <a:endParaRPr lang="pt-BR" b="1" dirty="0">
              <a:solidFill>
                <a:schemeClr val="bg1"/>
              </a:solidFill>
              <a:latin typeface="Montserrat" charset="0"/>
            </a:endParaRPr>
          </a:p>
        </p:txBody>
      </p:sp>
      <p:sp>
        <p:nvSpPr>
          <p:cNvPr id="13" name="Retângulo 12"/>
          <p:cNvSpPr/>
          <p:nvPr/>
        </p:nvSpPr>
        <p:spPr>
          <a:xfrm>
            <a:off x="4880043" y="1170562"/>
            <a:ext cx="1841771" cy="505838"/>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4795735" y="1274325"/>
            <a:ext cx="2010383" cy="307777"/>
          </a:xfrm>
          <a:prstGeom prst="rect">
            <a:avLst/>
          </a:prstGeom>
          <a:noFill/>
        </p:spPr>
        <p:txBody>
          <a:bodyPr wrap="square" rtlCol="0">
            <a:spAutoFit/>
          </a:bodyPr>
          <a:lstStyle/>
          <a:p>
            <a:pPr algn="ctr"/>
            <a:r>
              <a:rPr lang="pt-BR" b="1" dirty="0" smtClean="0">
                <a:solidFill>
                  <a:schemeClr val="bg1"/>
                </a:solidFill>
                <a:latin typeface="Montserrat" charset="0"/>
              </a:rPr>
              <a:t>Lei 14.133/21</a:t>
            </a:r>
            <a:endParaRPr lang="pt-BR" b="1" dirty="0">
              <a:solidFill>
                <a:schemeClr val="bg1"/>
              </a:solidFill>
              <a:latin typeface="Montserrat" charset="0"/>
            </a:endParaRPr>
          </a:p>
        </p:txBody>
      </p:sp>
      <p:sp>
        <p:nvSpPr>
          <p:cNvPr id="16" name="Retângulo 15"/>
          <p:cNvSpPr/>
          <p:nvPr/>
        </p:nvSpPr>
        <p:spPr>
          <a:xfrm>
            <a:off x="4055003" y="2174670"/>
            <a:ext cx="2597186" cy="307777"/>
          </a:xfrm>
          <a:prstGeom prst="rect">
            <a:avLst/>
          </a:prstGeom>
        </p:spPr>
        <p:txBody>
          <a:bodyPr wrap="none">
            <a:spAutoFit/>
          </a:bodyPr>
          <a:lstStyle/>
          <a:p>
            <a:pPr algn="ctr"/>
            <a:r>
              <a:rPr lang="pt-BR" b="1" dirty="0" smtClean="0">
                <a:solidFill>
                  <a:schemeClr val="accent5">
                    <a:lumMod val="50000"/>
                  </a:schemeClr>
                </a:solidFill>
                <a:latin typeface="Montserrat" charset="0"/>
              </a:rPr>
              <a:t>Resultado mais vantajoso</a:t>
            </a:r>
            <a:endParaRPr lang="pt-BR" b="1" dirty="0">
              <a:solidFill>
                <a:schemeClr val="accent5">
                  <a:lumMod val="50000"/>
                </a:schemeClr>
              </a:solidFill>
              <a:latin typeface="Montserrat" charset="0"/>
            </a:endParaRPr>
          </a:p>
        </p:txBody>
      </p:sp>
      <p:sp>
        <p:nvSpPr>
          <p:cNvPr id="19" name="Retângulo 18"/>
          <p:cNvSpPr/>
          <p:nvPr/>
        </p:nvSpPr>
        <p:spPr>
          <a:xfrm>
            <a:off x="4038790" y="2625387"/>
            <a:ext cx="2892138" cy="307777"/>
          </a:xfrm>
          <a:prstGeom prst="rect">
            <a:avLst/>
          </a:prstGeom>
        </p:spPr>
        <p:txBody>
          <a:bodyPr wrap="none">
            <a:spAutoFit/>
          </a:bodyPr>
          <a:lstStyle/>
          <a:p>
            <a:pPr algn="ctr"/>
            <a:r>
              <a:rPr lang="pt-BR" b="1" dirty="0" smtClean="0">
                <a:solidFill>
                  <a:schemeClr val="accent5">
                    <a:lumMod val="50000"/>
                  </a:schemeClr>
                </a:solidFill>
                <a:latin typeface="Montserrat" charset="0"/>
              </a:rPr>
              <a:t>Isonomia e justa competição</a:t>
            </a:r>
            <a:endParaRPr lang="pt-BR" b="1" dirty="0">
              <a:solidFill>
                <a:schemeClr val="accent5">
                  <a:lumMod val="50000"/>
                </a:schemeClr>
              </a:solidFill>
              <a:latin typeface="Montserrat" charset="0"/>
            </a:endParaRPr>
          </a:p>
        </p:txBody>
      </p:sp>
      <p:sp>
        <p:nvSpPr>
          <p:cNvPr id="22" name="Retângulo 21"/>
          <p:cNvSpPr/>
          <p:nvPr/>
        </p:nvSpPr>
        <p:spPr>
          <a:xfrm>
            <a:off x="4023688" y="3160408"/>
            <a:ext cx="5120312" cy="307777"/>
          </a:xfrm>
          <a:prstGeom prst="rect">
            <a:avLst/>
          </a:prstGeom>
        </p:spPr>
        <p:txBody>
          <a:bodyPr wrap="none">
            <a:spAutoFit/>
          </a:bodyPr>
          <a:lstStyle/>
          <a:p>
            <a:pPr algn="ctr"/>
            <a:r>
              <a:rPr lang="pt-BR" b="1" dirty="0" smtClean="0">
                <a:solidFill>
                  <a:schemeClr val="accent5">
                    <a:lumMod val="50000"/>
                  </a:schemeClr>
                </a:solidFill>
                <a:latin typeface="Montserrat" charset="0"/>
              </a:rPr>
              <a:t>Incentivo a inovação e desenvolvimento sustentável</a:t>
            </a:r>
            <a:endParaRPr lang="pt-BR" b="1" dirty="0">
              <a:solidFill>
                <a:schemeClr val="accent5">
                  <a:lumMod val="50000"/>
                </a:schemeClr>
              </a:solidFill>
              <a:latin typeface="Montserrat" charset="0"/>
            </a:endParaRPr>
          </a:p>
        </p:txBody>
      </p:sp>
      <p:sp>
        <p:nvSpPr>
          <p:cNvPr id="25" name="Retângulo 24"/>
          <p:cNvSpPr/>
          <p:nvPr/>
        </p:nvSpPr>
        <p:spPr>
          <a:xfrm>
            <a:off x="4058248" y="3669489"/>
            <a:ext cx="4871743" cy="523220"/>
          </a:xfrm>
          <a:prstGeom prst="rect">
            <a:avLst/>
          </a:prstGeom>
        </p:spPr>
        <p:txBody>
          <a:bodyPr wrap="square">
            <a:spAutoFit/>
          </a:bodyPr>
          <a:lstStyle/>
          <a:p>
            <a:pPr algn="just"/>
            <a:r>
              <a:rPr lang="pt-BR" b="1" dirty="0" smtClean="0">
                <a:solidFill>
                  <a:schemeClr val="accent5">
                    <a:lumMod val="50000"/>
                  </a:schemeClr>
                </a:solidFill>
                <a:latin typeface="Montserrat" charset="0"/>
              </a:rPr>
              <a:t>Evitar </a:t>
            </a:r>
            <a:r>
              <a:rPr lang="pt-BR" b="1" dirty="0" err="1" smtClean="0">
                <a:solidFill>
                  <a:schemeClr val="accent5">
                    <a:lumMod val="50000"/>
                  </a:schemeClr>
                </a:solidFill>
                <a:latin typeface="Montserrat" charset="0"/>
              </a:rPr>
              <a:t>sobrepreço</a:t>
            </a:r>
            <a:r>
              <a:rPr lang="pt-BR" b="1" dirty="0" smtClean="0">
                <a:solidFill>
                  <a:schemeClr val="accent5">
                    <a:lumMod val="50000"/>
                  </a:schemeClr>
                </a:solidFill>
                <a:latin typeface="Montserrat" charset="0"/>
              </a:rPr>
              <a:t>, </a:t>
            </a:r>
            <a:r>
              <a:rPr lang="pt-BR" b="1" dirty="0" err="1" smtClean="0">
                <a:solidFill>
                  <a:schemeClr val="accent5">
                    <a:lumMod val="50000"/>
                  </a:schemeClr>
                </a:solidFill>
                <a:latin typeface="Montserrat" charset="0"/>
              </a:rPr>
              <a:t>inexequibilidade</a:t>
            </a:r>
            <a:r>
              <a:rPr lang="pt-BR" b="1" dirty="0" smtClean="0">
                <a:solidFill>
                  <a:schemeClr val="accent5">
                    <a:lumMod val="50000"/>
                  </a:schemeClr>
                </a:solidFill>
                <a:latin typeface="Montserrat" charset="0"/>
              </a:rPr>
              <a:t> </a:t>
            </a:r>
          </a:p>
          <a:p>
            <a:pPr algn="just"/>
            <a:r>
              <a:rPr lang="pt-BR" b="1" dirty="0" smtClean="0">
                <a:solidFill>
                  <a:schemeClr val="accent5">
                    <a:lumMod val="50000"/>
                  </a:schemeClr>
                </a:solidFill>
                <a:latin typeface="Montserrat" charset="0"/>
              </a:rPr>
              <a:t>e superfaturamento</a:t>
            </a:r>
            <a:endParaRPr lang="pt-BR" b="1" dirty="0">
              <a:solidFill>
                <a:schemeClr val="accent5">
                  <a:lumMod val="50000"/>
                </a:schemeClr>
              </a:solidFill>
              <a:latin typeface="Montserrat" charset="0"/>
            </a:endParaRPr>
          </a:p>
        </p:txBody>
      </p:sp>
      <p:cxnSp>
        <p:nvCxnSpPr>
          <p:cNvPr id="27" name="Conector reto 26"/>
          <p:cNvCxnSpPr/>
          <p:nvPr/>
        </p:nvCxnSpPr>
        <p:spPr>
          <a:xfrm rot="5400000">
            <a:off x="2876144" y="2979911"/>
            <a:ext cx="1952017" cy="1588"/>
          </a:xfrm>
          <a:prstGeom prst="line">
            <a:avLst/>
          </a:prstGeom>
          <a:ln w="28575">
            <a:solidFill>
              <a:schemeClr val="bg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Retângulo 28"/>
          <p:cNvSpPr/>
          <p:nvPr/>
        </p:nvSpPr>
        <p:spPr>
          <a:xfrm>
            <a:off x="815693" y="2197367"/>
            <a:ext cx="2491388" cy="307777"/>
          </a:xfrm>
          <a:prstGeom prst="rect">
            <a:avLst/>
          </a:prstGeom>
        </p:spPr>
        <p:txBody>
          <a:bodyPr wrap="none">
            <a:spAutoFit/>
          </a:bodyPr>
          <a:lstStyle/>
          <a:p>
            <a:pPr algn="ctr"/>
            <a:r>
              <a:rPr lang="pt-BR" b="1" dirty="0" smtClean="0">
                <a:solidFill>
                  <a:schemeClr val="accent5">
                    <a:lumMod val="50000"/>
                  </a:schemeClr>
                </a:solidFill>
                <a:latin typeface="Montserrat" charset="0"/>
              </a:rPr>
              <a:t>Proposta mais vantajosa</a:t>
            </a:r>
            <a:endParaRPr lang="pt-BR" b="1" dirty="0">
              <a:solidFill>
                <a:schemeClr val="accent5">
                  <a:lumMod val="50000"/>
                </a:schemeClr>
              </a:solidFill>
              <a:latin typeface="Montserrat" charset="0"/>
            </a:endParaRPr>
          </a:p>
        </p:txBody>
      </p:sp>
      <p:sp>
        <p:nvSpPr>
          <p:cNvPr id="31" name="Retângulo 30"/>
          <p:cNvSpPr/>
          <p:nvPr/>
        </p:nvSpPr>
        <p:spPr>
          <a:xfrm>
            <a:off x="799479" y="2661052"/>
            <a:ext cx="2060179" cy="307777"/>
          </a:xfrm>
          <a:prstGeom prst="rect">
            <a:avLst/>
          </a:prstGeom>
        </p:spPr>
        <p:txBody>
          <a:bodyPr wrap="none">
            <a:spAutoFit/>
          </a:bodyPr>
          <a:lstStyle/>
          <a:p>
            <a:pPr algn="ctr"/>
            <a:r>
              <a:rPr lang="pt-BR" b="1" dirty="0" smtClean="0">
                <a:solidFill>
                  <a:schemeClr val="accent5">
                    <a:lumMod val="50000"/>
                  </a:schemeClr>
                </a:solidFill>
                <a:latin typeface="Montserrat" charset="0"/>
              </a:rPr>
              <a:t>Garantia a isonomia</a:t>
            </a:r>
            <a:endParaRPr lang="pt-BR" b="1" dirty="0">
              <a:solidFill>
                <a:schemeClr val="accent5">
                  <a:lumMod val="50000"/>
                </a:schemeClr>
              </a:solidFill>
              <a:latin typeface="Montserrat" charset="0"/>
            </a:endParaRPr>
          </a:p>
        </p:txBody>
      </p:sp>
      <p:sp>
        <p:nvSpPr>
          <p:cNvPr id="32" name="Retângulo 31"/>
          <p:cNvSpPr/>
          <p:nvPr/>
        </p:nvSpPr>
        <p:spPr>
          <a:xfrm>
            <a:off x="789752" y="3196073"/>
            <a:ext cx="3004349" cy="307777"/>
          </a:xfrm>
          <a:prstGeom prst="rect">
            <a:avLst/>
          </a:prstGeom>
        </p:spPr>
        <p:txBody>
          <a:bodyPr wrap="none">
            <a:spAutoFit/>
          </a:bodyPr>
          <a:lstStyle/>
          <a:p>
            <a:pPr algn="ctr"/>
            <a:r>
              <a:rPr lang="pt-BR" b="1" dirty="0" smtClean="0">
                <a:solidFill>
                  <a:schemeClr val="accent5">
                    <a:lumMod val="50000"/>
                  </a:schemeClr>
                </a:solidFill>
                <a:latin typeface="Montserrat" charset="0"/>
              </a:rPr>
              <a:t>Desenvolvimento Sustentável</a:t>
            </a:r>
            <a:endParaRPr lang="pt-BR" b="1"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Gerenciamento de Risco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89625" y="1161931"/>
            <a:ext cx="8356060" cy="2308324"/>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22. O edital poderá contemplar </a:t>
            </a:r>
            <a:r>
              <a:rPr lang="pt-BR" sz="1800" b="1" u="sng" dirty="0" smtClean="0">
                <a:solidFill>
                  <a:schemeClr val="accent5">
                    <a:lumMod val="50000"/>
                  </a:schemeClr>
                </a:solidFill>
                <a:latin typeface="Montserrat" charset="0"/>
              </a:rPr>
              <a:t>matriz de alocação de riscos</a:t>
            </a:r>
            <a:r>
              <a:rPr lang="pt-BR" sz="1800" b="1" dirty="0" smtClean="0">
                <a:solidFill>
                  <a:schemeClr val="accent5">
                    <a:lumMod val="50000"/>
                  </a:schemeClr>
                </a:solidFill>
                <a:latin typeface="Montserrat" charset="0"/>
              </a:rPr>
              <a:t> entre o contratante e o contratado, [...]</a:t>
            </a:r>
          </a:p>
          <a:p>
            <a:pPr algn="just"/>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1º A matriz de que trata o caput deste artigo deverá promover a alocação eficiente dos riscos de cada contrato e estabelecer a responsabilidade que caiba a cada parte contratante, bem como os mecanismos que afastem a ocorrência do sinistro e mitiguem os seus efeitos, caso este ocorra durante a execução contratual.</a:t>
            </a:r>
            <a:endParaRPr lang="pt-BR" sz="1800" dirty="0" smtClean="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Gerenciamento de Risco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37744" y="1181386"/>
            <a:ext cx="8356060" cy="3139321"/>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 2º O contrato deverá refletir a alocação realizada pela matriz de riscos, </a:t>
            </a:r>
            <a:r>
              <a:rPr lang="pt-BR" sz="1800" b="1" u="sng" dirty="0" smtClean="0">
                <a:solidFill>
                  <a:schemeClr val="accent5">
                    <a:lumMod val="50000"/>
                  </a:schemeClr>
                </a:solidFill>
                <a:latin typeface="Montserrat" charset="0"/>
              </a:rPr>
              <a:t>especialmente</a:t>
            </a:r>
            <a:r>
              <a:rPr lang="pt-BR" sz="1800" b="1" dirty="0" smtClean="0">
                <a:solidFill>
                  <a:schemeClr val="accent5">
                    <a:lumMod val="50000"/>
                  </a:schemeClr>
                </a:solidFill>
                <a:latin typeface="Montserrat" charset="0"/>
              </a:rPr>
              <a:t> quanto:</a:t>
            </a:r>
          </a:p>
          <a:p>
            <a:pPr algn="just"/>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I - às hipóteses de alteração para o </a:t>
            </a:r>
            <a:r>
              <a:rPr lang="pt-BR" sz="1800" b="1" u="sng" dirty="0" smtClean="0">
                <a:solidFill>
                  <a:schemeClr val="accent5">
                    <a:lumMod val="50000"/>
                  </a:schemeClr>
                </a:solidFill>
                <a:latin typeface="Montserrat" charset="0"/>
              </a:rPr>
              <a:t>restabelecimento da equação econômico-financeira do contrato</a:t>
            </a:r>
            <a:r>
              <a:rPr lang="pt-BR" sz="1800" b="1" dirty="0" smtClean="0">
                <a:solidFill>
                  <a:schemeClr val="accent5">
                    <a:lumMod val="50000"/>
                  </a:schemeClr>
                </a:solidFill>
                <a:latin typeface="Montserrat" charset="0"/>
              </a:rPr>
              <a:t> nos casos em que o sinistro seja considerado na matriz de riscos como causa de desequilíbrio não suportada pela parte que pretenda o restabelecimento;</a:t>
            </a:r>
          </a:p>
          <a:p>
            <a:pPr algn="just"/>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II - à possibilidade de resolução quando o sinistro majorar excessivamente ou </a:t>
            </a:r>
            <a:r>
              <a:rPr lang="pt-BR" sz="1800" b="1" u="sng" dirty="0" smtClean="0">
                <a:solidFill>
                  <a:schemeClr val="accent5">
                    <a:lumMod val="50000"/>
                  </a:schemeClr>
                </a:solidFill>
                <a:latin typeface="Montserrat" charset="0"/>
              </a:rPr>
              <a:t>impedir a continuidade da execução contratual</a:t>
            </a:r>
            <a:r>
              <a:rPr lang="pt-BR" sz="1800" b="1" dirty="0" smtClean="0">
                <a:solidFill>
                  <a:schemeClr val="accent5">
                    <a:lumMod val="50000"/>
                  </a:schemeClr>
                </a:solidFill>
                <a:latin typeface="Montserrat" charset="0"/>
              </a:rPr>
              <a:t>;</a:t>
            </a:r>
            <a:endParaRPr lang="pt-BR" sz="1800" dirty="0" smtClean="0">
              <a:solidFill>
                <a:schemeClr val="accent5">
                  <a:lumMod val="50000"/>
                </a:schemeClr>
              </a:solidFill>
              <a:latin typeface="Montserrat" charset="0"/>
            </a:endParaRPr>
          </a:p>
          <a:p>
            <a:pPr algn="just"/>
            <a:endParaRPr lang="pt-BR" sz="1800" dirty="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Gerenciamento de Risco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70170" y="1155446"/>
            <a:ext cx="8356060" cy="3416320"/>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III - à </a:t>
            </a:r>
            <a:r>
              <a:rPr lang="pt-BR" sz="1800" b="1" u="sng" dirty="0" smtClean="0">
                <a:solidFill>
                  <a:schemeClr val="accent5">
                    <a:lumMod val="50000"/>
                  </a:schemeClr>
                </a:solidFill>
                <a:latin typeface="Montserrat" charset="0"/>
              </a:rPr>
              <a:t>contratação de seguros obrigatórios</a:t>
            </a:r>
            <a:r>
              <a:rPr lang="pt-BR" sz="1800" b="1" dirty="0" smtClean="0">
                <a:solidFill>
                  <a:schemeClr val="accent5">
                    <a:lumMod val="50000"/>
                  </a:schemeClr>
                </a:solidFill>
                <a:latin typeface="Montserrat" charset="0"/>
              </a:rPr>
              <a:t> previamente definidos no contrato, integrado o custo de contratação ao preço ofertado.</a:t>
            </a:r>
          </a:p>
          <a:p>
            <a:pPr algn="just"/>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3º Quando a contratação se referir a </a:t>
            </a:r>
            <a:r>
              <a:rPr lang="pt-BR" sz="1800" b="1" u="sng" dirty="0" smtClean="0">
                <a:solidFill>
                  <a:schemeClr val="accent5">
                    <a:lumMod val="50000"/>
                  </a:schemeClr>
                </a:solidFill>
                <a:latin typeface="Montserrat" charset="0"/>
              </a:rPr>
              <a:t>obras e serviços de grande vulto ou forem adotados os regimes de contratação integrada e semi-integrada,</a:t>
            </a:r>
            <a:r>
              <a:rPr lang="pt-BR" sz="1800" b="1" dirty="0" smtClean="0">
                <a:solidFill>
                  <a:schemeClr val="accent5">
                    <a:lumMod val="50000"/>
                  </a:schemeClr>
                </a:solidFill>
                <a:latin typeface="Montserrat" charset="0"/>
              </a:rPr>
              <a:t> o edital </a:t>
            </a:r>
            <a:r>
              <a:rPr lang="pt-BR" sz="1800" b="1" u="sng" dirty="0" smtClean="0">
                <a:solidFill>
                  <a:schemeClr val="accent5">
                    <a:lumMod val="50000"/>
                  </a:schemeClr>
                </a:solidFill>
                <a:latin typeface="Montserrat" charset="0"/>
              </a:rPr>
              <a:t>obrigatoriamente</a:t>
            </a:r>
            <a:r>
              <a:rPr lang="pt-BR" sz="1800" b="1" dirty="0" smtClean="0">
                <a:solidFill>
                  <a:schemeClr val="accent5">
                    <a:lumMod val="50000"/>
                  </a:schemeClr>
                </a:solidFill>
                <a:latin typeface="Montserrat" charset="0"/>
              </a:rPr>
              <a:t> contemplará matriz de alocação de riscos entre o contratante e o contratado.</a:t>
            </a:r>
          </a:p>
          <a:p>
            <a:pPr algn="just"/>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 4º Nas contratações integradas ou semi-integradas, os riscos decorrentes de </a:t>
            </a:r>
            <a:r>
              <a:rPr lang="pt-BR" sz="1800" b="1" u="sng" dirty="0" smtClean="0">
                <a:solidFill>
                  <a:schemeClr val="accent5">
                    <a:lumMod val="50000"/>
                  </a:schemeClr>
                </a:solidFill>
                <a:latin typeface="Montserrat" charset="0"/>
              </a:rPr>
              <a:t>fatos supervenientes</a:t>
            </a:r>
            <a:r>
              <a:rPr lang="pt-BR" sz="1800" b="1" dirty="0" smtClean="0">
                <a:solidFill>
                  <a:schemeClr val="accent5">
                    <a:lumMod val="50000"/>
                  </a:schemeClr>
                </a:solidFill>
                <a:latin typeface="Montserrat" charset="0"/>
              </a:rPr>
              <a:t> à contratação associados à escolha da solução de projeto básico pelo contratado deverão ser alocados como de sua responsabilidade na matriz de riscos.</a:t>
            </a:r>
            <a:endParaRPr lang="pt-BR" sz="1800" dirty="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Gerenciamento de Risco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356060" cy="3016210"/>
          </a:xfrm>
          <a:prstGeom prst="rect">
            <a:avLst/>
          </a:prstGeom>
        </p:spPr>
        <p:txBody>
          <a:bodyPr wrap="square">
            <a:spAutoFit/>
          </a:bodyPr>
          <a:lstStyle/>
          <a:p>
            <a:pPr algn="just"/>
            <a:r>
              <a:rPr lang="pt-BR" sz="1800" b="1" u="sng" cap="all" dirty="0" smtClean="0">
                <a:solidFill>
                  <a:schemeClr val="accent5">
                    <a:lumMod val="50000"/>
                  </a:schemeClr>
                </a:solidFill>
                <a:latin typeface="Montserrat" charset="0"/>
              </a:rPr>
              <a:t>MATRIZ DE ALOCAÇÃO DE RISCO </a:t>
            </a:r>
            <a:endParaRPr lang="pt-BR" sz="1800" u="sng" cap="all" dirty="0" smtClean="0">
              <a:solidFill>
                <a:schemeClr val="accent5">
                  <a:lumMod val="50000"/>
                </a:schemeClr>
              </a:solidFill>
              <a:latin typeface="Montserrat" charset="0"/>
            </a:endParaRPr>
          </a:p>
          <a:p>
            <a:pPr algn="just"/>
            <a:endParaRPr lang="pt-BR" sz="1800" b="1" dirty="0" smtClean="0">
              <a:solidFill>
                <a:schemeClr val="accent5">
                  <a:lumMod val="50000"/>
                </a:schemeClr>
              </a:solidFill>
              <a:latin typeface="Montserrat" charset="0"/>
            </a:endParaRPr>
          </a:p>
          <a:p>
            <a:pPr algn="just"/>
            <a:r>
              <a:rPr lang="pt-BR" b="1" dirty="0" smtClean="0">
                <a:solidFill>
                  <a:schemeClr val="accent5">
                    <a:lumMod val="50000"/>
                  </a:schemeClr>
                </a:solidFill>
                <a:latin typeface="Montserrat" charset="0"/>
              </a:rPr>
              <a:t>Equilíbrio econômico-financeiro inicial do contrato X Ônus financeiro decorrente de eventos supervenientes à contratação</a:t>
            </a:r>
          </a:p>
          <a:p>
            <a:pPr algn="just"/>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Estabelecer a responsabilidade que caiba a cada parte contratante</a:t>
            </a:r>
            <a:endParaRPr lang="pt-BR" sz="1800" dirty="0" smtClean="0">
              <a:solidFill>
                <a:schemeClr val="accent5">
                  <a:lumMod val="50000"/>
                </a:schemeClr>
              </a:solidFill>
              <a:latin typeface="Montserrat" charset="0"/>
            </a:endParaRPr>
          </a:p>
          <a:p>
            <a:pPr lvl="1" algn="just"/>
            <a:endParaRPr lang="pt-BR" sz="1800" b="1"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Contratação de seguros obrigatórios previamente definidos no contrato, integrado o custo de contratação ao preço ofertado.</a:t>
            </a:r>
            <a:endParaRPr lang="pt-BR" sz="1800" dirty="0" smtClean="0">
              <a:solidFill>
                <a:schemeClr val="accent5">
                  <a:lumMod val="50000"/>
                </a:schemeClr>
              </a:solidFill>
              <a:latin typeface="Montserrat" charset="0"/>
            </a:endParaRPr>
          </a:p>
          <a:p>
            <a:pPr lvl="1" algn="just"/>
            <a:endParaRPr lang="pt-BR" sz="1800" b="1"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Prolação de termo aditivo</a:t>
            </a:r>
            <a:endParaRPr lang="pt-BR" sz="1800" dirty="0" smtClean="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Gerenciamento de Risco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356060" cy="2862322"/>
          </a:xfrm>
          <a:prstGeom prst="rect">
            <a:avLst/>
          </a:prstGeom>
        </p:spPr>
        <p:txBody>
          <a:bodyPr wrap="square">
            <a:spAutoFit/>
          </a:bodyPr>
          <a:lstStyle/>
          <a:p>
            <a:pPr lvl="1" algn="just"/>
            <a:r>
              <a:rPr lang="pt-BR" sz="1800" b="1" dirty="0" smtClean="0">
                <a:solidFill>
                  <a:schemeClr val="accent5">
                    <a:lumMod val="50000"/>
                  </a:schemeClr>
                </a:solidFill>
                <a:latin typeface="Montserrat" charset="0"/>
              </a:rPr>
              <a:t>- Inovação em soluções metodológicas ou tecnológicas: obrigações de resultado x obrigações de meio (frações do objeto)</a:t>
            </a:r>
          </a:p>
          <a:p>
            <a:pPr lvl="1" algn="just">
              <a:buFontTx/>
              <a:buChar char="-"/>
            </a:pPr>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Sinistro seja considerado na matriz de riscos como causa de desequilíbrio não suportada pela parte que pretenda o restabelecimento;</a:t>
            </a:r>
          </a:p>
          <a:p>
            <a:pPr lvl="1" algn="just">
              <a:buFontTx/>
              <a:buChar char="-"/>
            </a:pPr>
            <a:endParaRPr lang="pt-BR" sz="1800" dirty="0" smtClean="0">
              <a:solidFill>
                <a:schemeClr val="accent5">
                  <a:lumMod val="50000"/>
                </a:schemeClr>
              </a:solidFill>
              <a:latin typeface="Montserrat" charset="0"/>
            </a:endParaRPr>
          </a:p>
          <a:p>
            <a:pPr lvl="1" algn="just"/>
            <a:r>
              <a:rPr lang="pt-BR" sz="1800" b="1" dirty="0" smtClean="0">
                <a:solidFill>
                  <a:schemeClr val="accent5">
                    <a:lumMod val="50000"/>
                  </a:schemeClr>
                </a:solidFill>
                <a:latin typeface="Montserrat" charset="0"/>
              </a:rPr>
              <a:t>- Sinistro majorar excessivamente ou impedir a continuidade da execução contratual;</a:t>
            </a:r>
            <a:endParaRPr lang="pt-BR" sz="1800" dirty="0" smtClean="0">
              <a:solidFill>
                <a:schemeClr val="accent5">
                  <a:lumMod val="50000"/>
                </a:schemeClr>
              </a:solidFill>
              <a:latin typeface="Montserrat" charset="0"/>
            </a:endParaRPr>
          </a:p>
          <a:p>
            <a:pPr algn="just"/>
            <a:endParaRPr lang="pt-BR" sz="1800"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Gerenciamento de Risco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80942" y="1176019"/>
            <a:ext cx="8596009"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pt-BR" dirty="0" smtClean="0">
                <a:solidFill>
                  <a:schemeClr val="accent5">
                    <a:lumMod val="50000"/>
                  </a:schemeClr>
                </a:solidFill>
                <a:latin typeface="Montserrat" charset="0"/>
              </a:rPr>
              <a:t>As contratações públicas submetem-se às </a:t>
            </a:r>
            <a:r>
              <a:rPr lang="pt-BR" b="1" dirty="0" smtClean="0">
                <a:solidFill>
                  <a:schemeClr val="accent5">
                    <a:lumMod val="50000"/>
                  </a:schemeClr>
                </a:solidFill>
                <a:latin typeface="Montserrat" charset="0"/>
              </a:rPr>
              <a:t>práticas contínuas e permanentes de gestão de riscos e de controles internos</a:t>
            </a:r>
            <a:r>
              <a:rPr lang="pt-BR" dirty="0" smtClean="0">
                <a:solidFill>
                  <a:schemeClr val="accent5">
                    <a:lumMod val="50000"/>
                  </a:schemeClr>
                </a:solidFill>
                <a:latin typeface="Montserrat" charset="0"/>
              </a:rPr>
              <a:t> previstos na Lei n. 14.133/2021, que devem ser implementadas </a:t>
            </a:r>
            <a:r>
              <a:rPr lang="pt-BR" b="1" dirty="0" smtClean="0">
                <a:solidFill>
                  <a:schemeClr val="accent5">
                    <a:lumMod val="50000"/>
                  </a:schemeClr>
                </a:solidFill>
                <a:latin typeface="Montserrat" charset="0"/>
              </a:rPr>
              <a:t>em todo o </a:t>
            </a:r>
            <a:r>
              <a:rPr lang="pt-BR" b="1" dirty="0" err="1" smtClean="0">
                <a:solidFill>
                  <a:schemeClr val="accent5">
                    <a:lumMod val="50000"/>
                  </a:schemeClr>
                </a:solidFill>
                <a:latin typeface="Montserrat" charset="0"/>
              </a:rPr>
              <a:t>macroprocesso</a:t>
            </a:r>
            <a:r>
              <a:rPr lang="pt-BR" b="1" dirty="0" smtClean="0">
                <a:solidFill>
                  <a:schemeClr val="accent5">
                    <a:lumMod val="50000"/>
                  </a:schemeClr>
                </a:solidFill>
                <a:latin typeface="Montserrat" charset="0"/>
              </a:rPr>
              <a:t> de contratação</a:t>
            </a:r>
            <a:r>
              <a:rPr lang="pt-BR" dirty="0" smtClean="0">
                <a:solidFill>
                  <a:schemeClr val="accent5">
                    <a:lumMod val="50000"/>
                  </a:schemeClr>
                </a:solidFill>
                <a:latin typeface="Montserrat" charset="0"/>
              </a:rPr>
              <a:t>, não se limitando à atuação de uma estrutura administrativa de controle interno. </a:t>
            </a:r>
            <a:r>
              <a:rPr lang="pt-BR" b="1" dirty="0" smtClean="0">
                <a:solidFill>
                  <a:schemeClr val="accent5">
                    <a:lumMod val="50000"/>
                  </a:schemeClr>
                </a:solidFill>
                <a:latin typeface="Montserrat" charset="0"/>
              </a:rPr>
              <a:t>Enunciado n.º 20 – Conselho Federal de Justiça</a:t>
            </a:r>
            <a:endParaRPr lang="pt-BR" b="1" dirty="0">
              <a:solidFill>
                <a:schemeClr val="accent5">
                  <a:lumMod val="50000"/>
                </a:schemeClr>
              </a:solidFill>
              <a:latin typeface="Montserrat" charset="0"/>
            </a:endParaRPr>
          </a:p>
        </p:txBody>
      </p:sp>
      <p:pic>
        <p:nvPicPr>
          <p:cNvPr id="5" name="Imagem 4" descr="kisspng-government-procurement-logo-computer-icons-product-caema-5be505a22bc0d1.7122949815417358421792.png"/>
          <p:cNvPicPr>
            <a:picLocks noChangeAspect="1"/>
          </p:cNvPicPr>
          <p:nvPr/>
        </p:nvPicPr>
        <p:blipFill>
          <a:blip r:embed="rId4">
            <a:duotone>
              <a:prstClr val="black"/>
              <a:schemeClr val="accent4">
                <a:tint val="45000"/>
                <a:satMod val="400000"/>
              </a:schemeClr>
            </a:duotone>
          </a:blip>
          <a:srcRect b="21692"/>
          <a:stretch>
            <a:fillRect/>
          </a:stretch>
        </p:blipFill>
        <p:spPr>
          <a:xfrm>
            <a:off x="182319" y="337225"/>
            <a:ext cx="660745" cy="700392"/>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duotone>
              <a:schemeClr val="accent3">
                <a:shade val="45000"/>
                <a:satMod val="135000"/>
              </a:schemeClr>
              <a:prstClr val="white"/>
            </a:duotone>
          </a:blip>
          <a:srcRect l="59171"/>
          <a:stretch>
            <a:fillRect/>
          </a:stretch>
        </p:blipFill>
        <p:spPr>
          <a:xfrm>
            <a:off x="7036904" y="0"/>
            <a:ext cx="4503556" cy="5143501"/>
          </a:xfrm>
          <a:prstGeom prst="rect">
            <a:avLst/>
          </a:prstGeom>
          <a:noFill/>
          <a:ln>
            <a:noFill/>
          </a:ln>
        </p:spPr>
      </p:pic>
      <p:sp>
        <p:nvSpPr>
          <p:cNvPr id="55" name="Google Shape;55;p13"/>
          <p:cNvSpPr txBox="1">
            <a:spLocks noGrp="1"/>
          </p:cNvSpPr>
          <p:nvPr>
            <p:ph type="ctrTitle"/>
          </p:nvPr>
        </p:nvSpPr>
        <p:spPr>
          <a:xfrm>
            <a:off x="238539" y="406473"/>
            <a:ext cx="6619461" cy="1739400"/>
          </a:xfrm>
          <a:prstGeom prst="rect">
            <a:avLst/>
          </a:prstGeom>
        </p:spPr>
        <p:txBody>
          <a:bodyPr spcFirstLastPara="1" wrap="square" lIns="91425" tIns="91425" rIns="91425" bIns="91425" anchor="ctr" anchorCtr="0">
            <a:normAutofit/>
          </a:bodyPr>
          <a:lstStyle/>
          <a:p>
            <a:pPr marL="0" lvl="0" indent="0" rtl="0">
              <a:spcBef>
                <a:spcPts val="0"/>
              </a:spcBef>
              <a:spcAft>
                <a:spcPts val="0"/>
              </a:spcAft>
              <a:buNone/>
            </a:pPr>
            <a:r>
              <a:rPr lang="pt-BR" sz="2700" b="1" dirty="0" smtClean="0">
                <a:solidFill>
                  <a:schemeClr val="accent5">
                    <a:lumMod val="75000"/>
                  </a:schemeClr>
                </a:solidFill>
                <a:latin typeface="Montserrat"/>
                <a:ea typeface="Montserrat"/>
                <a:cs typeface="Montserrat"/>
                <a:sym typeface="Montserrat"/>
              </a:rPr>
              <a:t>TERMO DE </a:t>
            </a:r>
            <a:r>
              <a:rPr lang="pt-BR" sz="2700" b="1" dirty="0" smtClean="0">
                <a:solidFill>
                  <a:schemeClr val="accent5">
                    <a:lumMod val="75000"/>
                  </a:schemeClr>
                </a:solidFill>
                <a:latin typeface="Montserrat"/>
                <a:ea typeface="Montserrat"/>
                <a:cs typeface="Montserrat"/>
                <a:sym typeface="Montserrat"/>
              </a:rPr>
              <a:t>REFERÊNCIA</a:t>
            </a:r>
            <a:br>
              <a:rPr lang="pt-BR" sz="2700" b="1" dirty="0" smtClean="0">
                <a:solidFill>
                  <a:schemeClr val="accent5">
                    <a:lumMod val="75000"/>
                  </a:schemeClr>
                </a:solidFill>
                <a:latin typeface="Montserrat"/>
                <a:ea typeface="Montserrat"/>
                <a:cs typeface="Montserrat"/>
                <a:sym typeface="Montserrat"/>
              </a:rPr>
            </a:br>
            <a:r>
              <a:rPr lang="pt-BR" sz="2700" b="1" dirty="0" smtClean="0">
                <a:solidFill>
                  <a:schemeClr val="accent5">
                    <a:lumMod val="75000"/>
                  </a:schemeClr>
                </a:solidFill>
                <a:latin typeface="Montserrat"/>
                <a:ea typeface="Montserrat"/>
                <a:cs typeface="Montserrat"/>
                <a:sym typeface="Montserrat"/>
              </a:rPr>
              <a:t>PROJETO BÁSICO</a:t>
            </a:r>
            <a:endParaRPr sz="2800" b="1">
              <a:solidFill>
                <a:schemeClr val="accent5">
                  <a:lumMod val="75000"/>
                </a:schemeClr>
              </a:solidFill>
              <a:latin typeface="Montserrat"/>
              <a:ea typeface="Montserrat"/>
              <a:cs typeface="Montserrat"/>
              <a:sym typeface="Montserrat"/>
            </a:endParaRPr>
          </a:p>
        </p:txBody>
      </p:sp>
      <p:cxnSp>
        <p:nvCxnSpPr>
          <p:cNvPr id="8" name="Conector reto 7"/>
          <p:cNvCxnSpPr/>
          <p:nvPr/>
        </p:nvCxnSpPr>
        <p:spPr>
          <a:xfrm>
            <a:off x="2597427" y="1795671"/>
            <a:ext cx="1643270" cy="1588"/>
          </a:xfrm>
          <a:prstGeom prst="line">
            <a:avLst/>
          </a:prstGeom>
          <a:ln w="38100">
            <a:solidFill>
              <a:schemeClr val="accent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397566" y="3233530"/>
            <a:ext cx="6652590" cy="1106557"/>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695739" y="3644348"/>
            <a:ext cx="874643"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842052" y="3650975"/>
            <a:ext cx="874643"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941983" y="3657600"/>
            <a:ext cx="1550504"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5758069" y="3657600"/>
            <a:ext cx="874643"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Google Shape;55;p13"/>
          <p:cNvSpPr txBox="1">
            <a:spLocks/>
          </p:cNvSpPr>
          <p:nvPr/>
        </p:nvSpPr>
        <p:spPr>
          <a:xfrm>
            <a:off x="675862" y="3617844"/>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DFD</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2" name="Google Shape;55;p13"/>
          <p:cNvSpPr txBox="1">
            <a:spLocks/>
          </p:cNvSpPr>
          <p:nvPr/>
        </p:nvSpPr>
        <p:spPr>
          <a:xfrm>
            <a:off x="1808924" y="3591339"/>
            <a:ext cx="954156" cy="420808"/>
          </a:xfrm>
          <a:prstGeom prst="rect">
            <a:avLst/>
          </a:prstGeom>
          <a:noFill/>
          <a:ln>
            <a:noFill/>
          </a:ln>
        </p:spPr>
        <p:txBody>
          <a:bodyPr spcFirstLastPara="1" wrap="square" lIns="91425" tIns="91425" rIns="91425" bIns="91425" anchor="ctr" anchorCtr="0">
            <a:normAutofit/>
          </a:bodyPr>
          <a:lstStyle/>
          <a:p>
            <a:pPr lvl="0" algn="ctr">
              <a:buClr>
                <a:schemeClr val="dk1"/>
              </a:buClr>
              <a:buSzPts val="5200"/>
              <a:defRPr/>
            </a:pPr>
            <a:r>
              <a:rPr lang="pt-BR" b="1" dirty="0" smtClean="0">
                <a:solidFill>
                  <a:schemeClr val="bg1"/>
                </a:solidFill>
                <a:latin typeface="Montserrat"/>
                <a:ea typeface="Montserrat"/>
                <a:cs typeface="Montserrat"/>
                <a:sym typeface="Montserrat"/>
              </a:rPr>
              <a:t>ETP</a:t>
            </a:r>
            <a:endParaRPr lang="pt-BR" b="1" dirty="0">
              <a:solidFill>
                <a:schemeClr val="bg1"/>
              </a:solidFill>
              <a:latin typeface="Montserrat"/>
              <a:ea typeface="Montserrat"/>
              <a:cs typeface="Montserrat"/>
              <a:sym typeface="Montserrat"/>
            </a:endParaRPr>
          </a:p>
        </p:txBody>
      </p:sp>
      <p:sp>
        <p:nvSpPr>
          <p:cNvPr id="13" name="Google Shape;55;p13"/>
          <p:cNvSpPr txBox="1">
            <a:spLocks/>
          </p:cNvSpPr>
          <p:nvPr/>
        </p:nvSpPr>
        <p:spPr>
          <a:xfrm>
            <a:off x="5724941" y="3624469"/>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EDITAL</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4" name="Retângulo 13"/>
          <p:cNvSpPr/>
          <p:nvPr/>
        </p:nvSpPr>
        <p:spPr>
          <a:xfrm>
            <a:off x="4678017" y="3670852"/>
            <a:ext cx="874643" cy="331304"/>
          </a:xfrm>
          <a:prstGeom prst="rect">
            <a:avLst/>
          </a:prstGeom>
          <a:solidFill>
            <a:schemeClr val="accent5">
              <a:lumMod val="75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Google Shape;55;p13"/>
          <p:cNvSpPr txBox="1">
            <a:spLocks/>
          </p:cNvSpPr>
          <p:nvPr/>
        </p:nvSpPr>
        <p:spPr>
          <a:xfrm>
            <a:off x="4631636" y="3617843"/>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TDR</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6" name="Google Shape;55;p13"/>
          <p:cNvSpPr txBox="1">
            <a:spLocks/>
          </p:cNvSpPr>
          <p:nvPr/>
        </p:nvSpPr>
        <p:spPr>
          <a:xfrm>
            <a:off x="2968489" y="3617843"/>
            <a:ext cx="1497494" cy="420808"/>
          </a:xfrm>
          <a:prstGeom prst="rect">
            <a:avLst/>
          </a:prstGeom>
          <a:noFill/>
          <a:ln>
            <a:noFill/>
          </a:ln>
        </p:spPr>
        <p:txBody>
          <a:bodyPr spcFirstLastPara="1" wrap="square" lIns="91425" tIns="91425" rIns="91425" bIns="91425" anchor="ctr" anchorCtr="0">
            <a:normAutofit fontScale="70000" lnSpcReduction="20000"/>
          </a:bodyPr>
          <a:lstStyle/>
          <a:p>
            <a:pPr lvl="0" algn="ctr">
              <a:buClr>
                <a:schemeClr val="dk1"/>
              </a:buClr>
              <a:buSzPts val="5200"/>
              <a:defRPr/>
            </a:pPr>
            <a:r>
              <a:rPr lang="pt-BR" b="1" dirty="0" smtClean="0">
                <a:solidFill>
                  <a:schemeClr val="bg1"/>
                </a:solidFill>
                <a:latin typeface="Montserrat"/>
                <a:ea typeface="Montserrat"/>
                <a:cs typeface="Montserrat"/>
                <a:sym typeface="Montserrat"/>
              </a:rPr>
              <a:t>GESTÃO DE RISCOS</a:t>
            </a:r>
            <a:endParaRPr lang="pt-BR" b="1" dirty="0">
              <a:solidFill>
                <a:schemeClr val="bg1"/>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134893"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Termo de Referência </a:t>
            </a:r>
            <a:endParaRPr lang="pt-BR" sz="2200" b="1" dirty="0">
              <a:solidFill>
                <a:schemeClr val="lt1"/>
              </a:solidFill>
              <a:latin typeface="Montserrat"/>
              <a:ea typeface="Montserrat"/>
              <a:cs typeface="Montserrat"/>
              <a:sym typeface="Montserrat"/>
            </a:endParaRPr>
          </a:p>
        </p:txBody>
      </p:sp>
      <p:sp>
        <p:nvSpPr>
          <p:cNvPr id="5" name="Retângulo 4"/>
          <p:cNvSpPr/>
          <p:nvPr/>
        </p:nvSpPr>
        <p:spPr>
          <a:xfrm>
            <a:off x="1309992" y="1238654"/>
            <a:ext cx="1841771" cy="564205"/>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193259" y="1297022"/>
            <a:ext cx="2010383" cy="430887"/>
          </a:xfrm>
          <a:prstGeom prst="rect">
            <a:avLst/>
          </a:prstGeom>
          <a:noFill/>
        </p:spPr>
        <p:txBody>
          <a:bodyPr wrap="square" rtlCol="0">
            <a:spAutoFit/>
          </a:bodyPr>
          <a:lstStyle/>
          <a:p>
            <a:pPr algn="ctr"/>
            <a:r>
              <a:rPr lang="pt-BR" sz="1100" b="1" dirty="0" smtClean="0">
                <a:solidFill>
                  <a:schemeClr val="bg1"/>
                </a:solidFill>
                <a:latin typeface="Montserrat" charset="0"/>
              </a:rPr>
              <a:t>COMPRAS E SERVIÇOS EM GERAL</a:t>
            </a:r>
            <a:endParaRPr lang="pt-BR" sz="1100" b="1" dirty="0">
              <a:solidFill>
                <a:schemeClr val="bg1"/>
              </a:solidFill>
              <a:latin typeface="Montserrat" charset="0"/>
            </a:endParaRPr>
          </a:p>
        </p:txBody>
      </p:sp>
      <p:sp>
        <p:nvSpPr>
          <p:cNvPr id="7" name="Seta para a direita 6"/>
          <p:cNvSpPr/>
          <p:nvPr/>
        </p:nvSpPr>
        <p:spPr>
          <a:xfrm>
            <a:off x="4072646" y="1433208"/>
            <a:ext cx="259404" cy="207523"/>
          </a:xfrm>
          <a:prstGeom prst="rightArrow">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a:off x="4140742" y="2953964"/>
            <a:ext cx="259404" cy="207523"/>
          </a:xfrm>
          <a:prstGeom prst="rightArrow">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5197814" y="1202986"/>
            <a:ext cx="1841771" cy="564205"/>
          </a:xfrm>
          <a:prstGeom prst="rect">
            <a:avLst/>
          </a:prstGeom>
          <a:solidFill>
            <a:schemeClr val="accent5">
              <a:lumMod val="75000"/>
            </a:schemeClr>
          </a:solidFill>
          <a:ln>
            <a:solidFill>
              <a:srgbClr val="FFC00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5132961" y="1274325"/>
            <a:ext cx="2010383" cy="430887"/>
          </a:xfrm>
          <a:prstGeom prst="rect">
            <a:avLst/>
          </a:prstGeom>
          <a:noFill/>
        </p:spPr>
        <p:txBody>
          <a:bodyPr wrap="square" rtlCol="0">
            <a:spAutoFit/>
          </a:bodyPr>
          <a:lstStyle/>
          <a:p>
            <a:pPr algn="ctr"/>
            <a:r>
              <a:rPr lang="pt-BR" sz="1100" b="1" dirty="0" smtClean="0">
                <a:solidFill>
                  <a:schemeClr val="bg1"/>
                </a:solidFill>
                <a:latin typeface="Montserrat" charset="0"/>
              </a:rPr>
              <a:t>TERMO DE </a:t>
            </a:r>
          </a:p>
          <a:p>
            <a:pPr algn="ctr"/>
            <a:r>
              <a:rPr lang="pt-BR" sz="1100" b="1" dirty="0" smtClean="0">
                <a:solidFill>
                  <a:schemeClr val="bg1"/>
                </a:solidFill>
                <a:latin typeface="Montserrat" charset="0"/>
              </a:rPr>
              <a:t>REFERÊNCIA</a:t>
            </a:r>
            <a:endParaRPr lang="pt-BR" sz="1100" b="1" dirty="0">
              <a:solidFill>
                <a:schemeClr val="bg1"/>
              </a:solidFill>
              <a:latin typeface="Montserrat" charset="0"/>
            </a:endParaRPr>
          </a:p>
        </p:txBody>
      </p:sp>
      <p:sp>
        <p:nvSpPr>
          <p:cNvPr id="15" name="Retângulo 14"/>
          <p:cNvSpPr/>
          <p:nvPr/>
        </p:nvSpPr>
        <p:spPr>
          <a:xfrm>
            <a:off x="5220512" y="2788594"/>
            <a:ext cx="1841771" cy="564205"/>
          </a:xfrm>
          <a:prstGeom prst="rect">
            <a:avLst/>
          </a:prstGeom>
          <a:solidFill>
            <a:schemeClr val="accent5">
              <a:lumMod val="75000"/>
            </a:schemeClr>
          </a:solidFill>
          <a:ln>
            <a:solidFill>
              <a:srgbClr val="FFC00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a:off x="5155659" y="2859933"/>
            <a:ext cx="2010383" cy="430887"/>
          </a:xfrm>
          <a:prstGeom prst="rect">
            <a:avLst/>
          </a:prstGeom>
          <a:noFill/>
        </p:spPr>
        <p:txBody>
          <a:bodyPr wrap="square" rtlCol="0">
            <a:spAutoFit/>
          </a:bodyPr>
          <a:lstStyle/>
          <a:p>
            <a:pPr algn="ctr"/>
            <a:r>
              <a:rPr lang="pt-BR" sz="1100" b="1" dirty="0" smtClean="0">
                <a:solidFill>
                  <a:schemeClr val="bg1"/>
                </a:solidFill>
                <a:latin typeface="Montserrat" charset="0"/>
              </a:rPr>
              <a:t>PROJETO</a:t>
            </a:r>
          </a:p>
          <a:p>
            <a:pPr algn="ctr"/>
            <a:r>
              <a:rPr lang="pt-BR" sz="1100" b="1" dirty="0" smtClean="0">
                <a:solidFill>
                  <a:schemeClr val="bg1"/>
                </a:solidFill>
                <a:latin typeface="Montserrat" charset="0"/>
              </a:rPr>
              <a:t>BÁSICO</a:t>
            </a:r>
            <a:endParaRPr lang="pt-BR" sz="1100" b="1" dirty="0">
              <a:solidFill>
                <a:schemeClr val="bg1"/>
              </a:solidFill>
              <a:latin typeface="Montserrat" charset="0"/>
            </a:endParaRPr>
          </a:p>
        </p:txBody>
      </p:sp>
      <p:sp>
        <p:nvSpPr>
          <p:cNvPr id="17" name="Retângulo 16"/>
          <p:cNvSpPr/>
          <p:nvPr/>
        </p:nvSpPr>
        <p:spPr>
          <a:xfrm>
            <a:off x="1339175" y="2765896"/>
            <a:ext cx="1841771" cy="564205"/>
          </a:xfrm>
          <a:prstGeom prst="rect">
            <a:avLst/>
          </a:prstGeom>
          <a:solidFill>
            <a:schemeClr val="accent5">
              <a:lumMod val="75000"/>
            </a:schemeClr>
          </a:solidFill>
          <a:ln>
            <a:solidFill>
              <a:schemeClr val="accent5">
                <a:lumMod val="75000"/>
              </a:schemeClr>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p:cNvSpPr txBox="1"/>
          <p:nvPr/>
        </p:nvSpPr>
        <p:spPr>
          <a:xfrm>
            <a:off x="1254868" y="2824264"/>
            <a:ext cx="2010383" cy="430887"/>
          </a:xfrm>
          <a:prstGeom prst="rect">
            <a:avLst/>
          </a:prstGeom>
          <a:noFill/>
        </p:spPr>
        <p:txBody>
          <a:bodyPr wrap="square" rtlCol="0">
            <a:spAutoFit/>
          </a:bodyPr>
          <a:lstStyle/>
          <a:p>
            <a:pPr algn="ctr"/>
            <a:r>
              <a:rPr lang="pt-BR" sz="1100" b="1" dirty="0" smtClean="0">
                <a:solidFill>
                  <a:schemeClr val="bg1"/>
                </a:solidFill>
                <a:latin typeface="Montserrat" charset="0"/>
              </a:rPr>
              <a:t>OBRAS OU SERVIÇOS DE ENGENHARIA</a:t>
            </a:r>
            <a:endParaRPr lang="pt-BR" sz="1100" b="1" dirty="0">
              <a:solidFill>
                <a:schemeClr val="bg1"/>
              </a:solidFill>
              <a:latin typeface="Montserrat"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Termo de Referência</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57200" y="1123020"/>
            <a:ext cx="8414426" cy="3416320"/>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6. XXIII - </a:t>
            </a:r>
            <a:r>
              <a:rPr lang="pt-BR" sz="1800" b="1" u="sng" dirty="0" smtClean="0">
                <a:solidFill>
                  <a:schemeClr val="accent5">
                    <a:lumMod val="50000"/>
                  </a:schemeClr>
                </a:solidFill>
                <a:latin typeface="Montserrat" charset="0"/>
              </a:rPr>
              <a:t>termo de referência</a:t>
            </a:r>
            <a:r>
              <a:rPr lang="pt-BR" sz="1800" b="1" dirty="0" smtClean="0">
                <a:solidFill>
                  <a:schemeClr val="accent5">
                    <a:lumMod val="50000"/>
                  </a:schemeClr>
                </a:solidFill>
                <a:latin typeface="Montserrat" charset="0"/>
              </a:rPr>
              <a:t>: documento necessário para a contratação de bens e serviços, que deve conter os seguintes parâmetros e elementos descritivos:</a:t>
            </a:r>
            <a:endParaRPr lang="pt-BR" sz="1800" dirty="0" smtClean="0">
              <a:solidFill>
                <a:schemeClr val="accent5">
                  <a:lumMod val="50000"/>
                </a:schemeClr>
              </a:solidFill>
              <a:latin typeface="Montserrat" charset="0"/>
            </a:endParaRPr>
          </a:p>
          <a:p>
            <a:pPr algn="just"/>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a) </a:t>
            </a:r>
            <a:r>
              <a:rPr lang="pt-BR" sz="1800" b="1" u="sng" dirty="0" smtClean="0">
                <a:solidFill>
                  <a:schemeClr val="accent5">
                    <a:lumMod val="50000"/>
                  </a:schemeClr>
                </a:solidFill>
                <a:latin typeface="Montserrat" charset="0"/>
              </a:rPr>
              <a:t>definição do objeto</a:t>
            </a:r>
            <a:r>
              <a:rPr lang="pt-BR" sz="1800" b="1" dirty="0" smtClean="0">
                <a:solidFill>
                  <a:schemeClr val="accent5">
                    <a:lumMod val="50000"/>
                  </a:schemeClr>
                </a:solidFill>
                <a:latin typeface="Montserrat" charset="0"/>
              </a:rPr>
              <a:t>, incluídos sua natureza, os quantitativos, o prazo do contrato e, se for o caso, a possibilidade de sua prorrogação;</a:t>
            </a:r>
            <a:endParaRPr lang="pt-BR" sz="1800" dirty="0" smtClean="0">
              <a:solidFill>
                <a:schemeClr val="accent5">
                  <a:lumMod val="50000"/>
                </a:schemeClr>
              </a:solidFill>
              <a:latin typeface="Montserrat" charset="0"/>
            </a:endParaRPr>
          </a:p>
          <a:p>
            <a:pPr algn="just"/>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b) </a:t>
            </a:r>
            <a:r>
              <a:rPr lang="pt-BR" sz="1800" b="1" u="sng" dirty="0" smtClean="0">
                <a:solidFill>
                  <a:schemeClr val="accent5">
                    <a:lumMod val="50000"/>
                  </a:schemeClr>
                </a:solidFill>
                <a:latin typeface="Montserrat" charset="0"/>
              </a:rPr>
              <a:t>fundamentação da contratação</a:t>
            </a:r>
            <a:r>
              <a:rPr lang="pt-BR" sz="1800" b="1" dirty="0" smtClean="0">
                <a:solidFill>
                  <a:schemeClr val="accent5">
                    <a:lumMod val="50000"/>
                  </a:schemeClr>
                </a:solidFill>
                <a:latin typeface="Montserrat" charset="0"/>
              </a:rPr>
              <a:t>, que consiste na referência aos estudos técnicos preliminares correspondentes ou, quando não for possível divulgar esses estudos, no extrato das partes que não contiverem informações sigilosas;</a:t>
            </a:r>
            <a:endParaRPr lang="pt-BR" sz="1800" dirty="0" smtClean="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Termo de Referência</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509081" y="1142617"/>
            <a:ext cx="8356060" cy="3139321"/>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c) </a:t>
            </a:r>
            <a:r>
              <a:rPr lang="pt-BR" sz="1800" b="1" u="sng" dirty="0" smtClean="0">
                <a:solidFill>
                  <a:schemeClr val="accent5">
                    <a:lumMod val="50000"/>
                  </a:schemeClr>
                </a:solidFill>
                <a:latin typeface="Montserrat" charset="0"/>
              </a:rPr>
              <a:t>descrição da solução </a:t>
            </a:r>
            <a:r>
              <a:rPr lang="pt-BR" sz="1800" b="1" dirty="0" smtClean="0">
                <a:solidFill>
                  <a:schemeClr val="accent5">
                    <a:lumMod val="50000"/>
                  </a:schemeClr>
                </a:solidFill>
                <a:latin typeface="Montserrat" charset="0"/>
              </a:rPr>
              <a:t>como um todo, considerado todo o ciclo de vida do objeto;</a:t>
            </a:r>
          </a:p>
          <a:p>
            <a:pPr algn="just"/>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d) </a:t>
            </a:r>
            <a:r>
              <a:rPr lang="pt-BR" sz="1800" b="1" u="sng" dirty="0" smtClean="0">
                <a:solidFill>
                  <a:schemeClr val="accent5">
                    <a:lumMod val="50000"/>
                  </a:schemeClr>
                </a:solidFill>
                <a:latin typeface="Montserrat" charset="0"/>
              </a:rPr>
              <a:t>requisitos da contratação</a:t>
            </a:r>
            <a:r>
              <a:rPr lang="pt-BR" sz="1800" b="1" dirty="0" smtClean="0">
                <a:solidFill>
                  <a:schemeClr val="accent5">
                    <a:lumMod val="50000"/>
                  </a:schemeClr>
                </a:solidFill>
                <a:latin typeface="Montserrat" charset="0"/>
              </a:rPr>
              <a:t>;</a:t>
            </a:r>
          </a:p>
          <a:p>
            <a:pPr algn="just"/>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e) </a:t>
            </a:r>
            <a:r>
              <a:rPr lang="pt-BR" sz="1800" b="1" u="sng" dirty="0" smtClean="0">
                <a:solidFill>
                  <a:schemeClr val="accent5">
                    <a:lumMod val="50000"/>
                  </a:schemeClr>
                </a:solidFill>
                <a:latin typeface="Montserrat" charset="0"/>
              </a:rPr>
              <a:t>modelo de execução do objeto</a:t>
            </a:r>
            <a:r>
              <a:rPr lang="pt-BR" sz="1800" b="1" dirty="0" smtClean="0">
                <a:solidFill>
                  <a:schemeClr val="accent5">
                    <a:lumMod val="50000"/>
                  </a:schemeClr>
                </a:solidFill>
                <a:latin typeface="Montserrat" charset="0"/>
              </a:rPr>
              <a:t>, que consiste na definição de como o contrato deverá produzir os resultados pretendidos desde o seu início até o seu encerramento;</a:t>
            </a:r>
          </a:p>
          <a:p>
            <a:pPr algn="just"/>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f) </a:t>
            </a:r>
            <a:r>
              <a:rPr lang="pt-BR" sz="1800" b="1" u="sng" dirty="0" smtClean="0">
                <a:solidFill>
                  <a:schemeClr val="accent5">
                    <a:lumMod val="50000"/>
                  </a:schemeClr>
                </a:solidFill>
                <a:latin typeface="Montserrat" charset="0"/>
              </a:rPr>
              <a:t>modelo de gestão do contrato</a:t>
            </a:r>
            <a:r>
              <a:rPr lang="pt-BR" sz="1800" b="1" dirty="0" smtClean="0">
                <a:solidFill>
                  <a:schemeClr val="accent5">
                    <a:lumMod val="50000"/>
                  </a:schemeClr>
                </a:solidFill>
                <a:latin typeface="Montserrat" charset="0"/>
              </a:rPr>
              <a:t>, que descreve como a execução do objeto será acompanhada e fiscalizada pelo órgão ou entidade;</a:t>
            </a:r>
            <a:endParaRPr lang="pt-BR" sz="1800" dirty="0" smtClean="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64" name="Google Shape;64;p14"/>
          <p:cNvSpPr txBox="1"/>
          <p:nvPr/>
        </p:nvSpPr>
        <p:spPr>
          <a:xfrm>
            <a:off x="1828800" y="76825"/>
            <a:ext cx="5486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200" b="1" dirty="0" smtClean="0">
                <a:solidFill>
                  <a:schemeClr val="lt1"/>
                </a:solidFill>
                <a:latin typeface="Montserrat"/>
                <a:ea typeface="Montserrat"/>
                <a:cs typeface="Montserrat"/>
                <a:sym typeface="Montserrat"/>
              </a:rPr>
              <a:t>Objetivos do Processo Licitatório</a:t>
            </a:r>
            <a:endParaRPr sz="2200" b="1">
              <a:solidFill>
                <a:schemeClr val="lt1"/>
              </a:solidFill>
              <a:latin typeface="Montserrat"/>
              <a:ea typeface="Montserrat"/>
              <a:cs typeface="Montserrat"/>
              <a:sym typeface="Montserrat"/>
            </a:endParaRPr>
          </a:p>
        </p:txBody>
      </p:sp>
      <p:sp>
        <p:nvSpPr>
          <p:cNvPr id="4" name="Google Shape;64;p14"/>
          <p:cNvSpPr txBox="1"/>
          <p:nvPr/>
        </p:nvSpPr>
        <p:spPr>
          <a:xfrm>
            <a:off x="560961" y="1137140"/>
            <a:ext cx="7973439" cy="1569630"/>
          </a:xfrm>
          <a:prstGeom prst="rect">
            <a:avLst/>
          </a:prstGeom>
          <a:solidFill>
            <a:schemeClr val="bg1"/>
          </a:solidFill>
          <a:ln>
            <a:noFill/>
          </a:ln>
        </p:spPr>
        <p:txBody>
          <a:bodyPr spcFirstLastPara="1" wrap="square" lIns="91425" tIns="91425" rIns="91425" bIns="91425" anchor="t" anchorCtr="0">
            <a:spAutoFit/>
          </a:bodyPr>
          <a:lstStyle/>
          <a:p>
            <a:pPr algn="just"/>
            <a:r>
              <a:rPr lang="pt-BR" sz="1800" b="1" dirty="0" smtClean="0">
                <a:solidFill>
                  <a:schemeClr val="accent5">
                    <a:lumMod val="50000"/>
                  </a:schemeClr>
                </a:solidFill>
                <a:latin typeface="Montserrat" charset="0"/>
              </a:rPr>
              <a:t>Art.11, O processo licitatório tem por objetivos:</a:t>
            </a:r>
          </a:p>
          <a:p>
            <a:pPr algn="just"/>
            <a:endParaRPr lang="pt-BR" sz="1800"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I - Assegurar a seleção da proposta apta a gerar o </a:t>
            </a:r>
            <a:r>
              <a:rPr lang="pt-BR" sz="1800" b="1" u="sng" dirty="0" smtClean="0">
                <a:solidFill>
                  <a:schemeClr val="accent5">
                    <a:lumMod val="50000"/>
                  </a:schemeClr>
                </a:solidFill>
                <a:latin typeface="Montserrat" charset="0"/>
              </a:rPr>
              <a:t>resultado</a:t>
            </a:r>
            <a:r>
              <a:rPr lang="pt-BR" sz="1800" b="1" dirty="0" smtClean="0">
                <a:solidFill>
                  <a:schemeClr val="accent5">
                    <a:lumMod val="50000"/>
                  </a:schemeClr>
                </a:solidFill>
                <a:latin typeface="Montserrat" charset="0"/>
              </a:rPr>
              <a:t> de contratação </a:t>
            </a:r>
            <a:r>
              <a:rPr lang="pt-BR" sz="1800" b="1" u="sng" dirty="0" smtClean="0">
                <a:solidFill>
                  <a:schemeClr val="accent5">
                    <a:lumMod val="50000"/>
                  </a:schemeClr>
                </a:solidFill>
                <a:latin typeface="Montserrat" charset="0"/>
              </a:rPr>
              <a:t>mais vantajoso</a:t>
            </a:r>
            <a:r>
              <a:rPr lang="pt-BR" sz="1800" b="1" dirty="0" smtClean="0">
                <a:solidFill>
                  <a:schemeClr val="accent5">
                    <a:lumMod val="50000"/>
                  </a:schemeClr>
                </a:solidFill>
                <a:latin typeface="Montserrat" charset="0"/>
              </a:rPr>
              <a:t> para a Administração Pública, inclusive no que se refere ao </a:t>
            </a:r>
            <a:r>
              <a:rPr lang="pt-BR" sz="1800" b="1" u="sng" dirty="0" smtClean="0">
                <a:solidFill>
                  <a:schemeClr val="accent5">
                    <a:lumMod val="50000"/>
                  </a:schemeClr>
                </a:solidFill>
                <a:latin typeface="Montserrat" charset="0"/>
              </a:rPr>
              <a:t>ciclo de vida do objeto</a:t>
            </a:r>
            <a:r>
              <a:rPr lang="pt-BR" sz="1800" b="1" dirty="0" smtClean="0">
                <a:solidFill>
                  <a:schemeClr val="accent5">
                    <a:lumMod val="50000"/>
                  </a:schemeClr>
                </a:solidFill>
                <a:latin typeface="Montserrat" charset="0"/>
              </a:rPr>
              <a:t>;</a:t>
            </a:r>
            <a:endParaRPr lang="pt-BR" sz="1800" dirty="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Termo de Referência</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509080" y="1097221"/>
            <a:ext cx="8356060" cy="3139321"/>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g) </a:t>
            </a:r>
            <a:r>
              <a:rPr lang="pt-BR" sz="1800" b="1" u="sng" dirty="0" smtClean="0">
                <a:solidFill>
                  <a:schemeClr val="accent5">
                    <a:lumMod val="50000"/>
                  </a:schemeClr>
                </a:solidFill>
                <a:latin typeface="Montserrat" charset="0"/>
              </a:rPr>
              <a:t>critérios de medição e de pagamento</a:t>
            </a:r>
            <a:r>
              <a:rPr lang="pt-BR" sz="1800" b="1" dirty="0" smtClean="0">
                <a:solidFill>
                  <a:schemeClr val="accent5">
                    <a:lumMod val="50000"/>
                  </a:schemeClr>
                </a:solidFill>
                <a:latin typeface="Montserrat" charset="0"/>
              </a:rPr>
              <a:t>;</a:t>
            </a:r>
          </a:p>
          <a:p>
            <a:pPr algn="just"/>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h) </a:t>
            </a:r>
            <a:r>
              <a:rPr lang="pt-BR" sz="1800" b="1" u="sng" dirty="0" smtClean="0">
                <a:solidFill>
                  <a:schemeClr val="accent5">
                    <a:lumMod val="50000"/>
                  </a:schemeClr>
                </a:solidFill>
                <a:latin typeface="Montserrat" charset="0"/>
              </a:rPr>
              <a:t>forma e critérios de seleção do fornecedor</a:t>
            </a:r>
            <a:r>
              <a:rPr lang="pt-BR" sz="1800" b="1" dirty="0" smtClean="0">
                <a:solidFill>
                  <a:schemeClr val="accent5">
                    <a:lumMod val="50000"/>
                  </a:schemeClr>
                </a:solidFill>
                <a:latin typeface="Montserrat" charset="0"/>
              </a:rPr>
              <a:t>;</a:t>
            </a:r>
            <a:endParaRPr lang="pt-BR" sz="1800" dirty="0" smtClean="0">
              <a:solidFill>
                <a:schemeClr val="accent5">
                  <a:lumMod val="50000"/>
                </a:schemeClr>
              </a:solidFill>
              <a:latin typeface="Montserrat" charset="0"/>
            </a:endParaRPr>
          </a:p>
          <a:p>
            <a:pPr algn="just"/>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i) </a:t>
            </a:r>
            <a:r>
              <a:rPr lang="pt-BR" sz="1800" b="1" u="sng" dirty="0" smtClean="0">
                <a:solidFill>
                  <a:schemeClr val="accent5">
                    <a:lumMod val="50000"/>
                  </a:schemeClr>
                </a:solidFill>
                <a:latin typeface="Montserrat" charset="0"/>
              </a:rPr>
              <a:t>estimativas do valor da contratação</a:t>
            </a:r>
            <a:r>
              <a:rPr lang="pt-BR" sz="1800" b="1" dirty="0" smtClean="0">
                <a:solidFill>
                  <a:schemeClr val="accent5">
                    <a:lumMod val="50000"/>
                  </a:schemeClr>
                </a:solidFill>
                <a:latin typeface="Montserrat" charset="0"/>
              </a:rPr>
              <a:t>, acompanhadas dos preços unitários referenciais, das memórias de cálculo e dos documentos que lhe dão suporte, com os parâmetros utilizados para a obtenção dos preços e para os respectivos cálculos, que devem constar de documento separado e classificado;</a:t>
            </a:r>
            <a:endParaRPr lang="pt-BR" sz="1800" dirty="0" smtClean="0">
              <a:solidFill>
                <a:schemeClr val="accent5">
                  <a:lumMod val="50000"/>
                </a:schemeClr>
              </a:solidFill>
              <a:latin typeface="Montserrat" charset="0"/>
            </a:endParaRPr>
          </a:p>
          <a:p>
            <a:pPr algn="just"/>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j) </a:t>
            </a:r>
            <a:r>
              <a:rPr lang="pt-BR" sz="1800" b="1" u="sng" dirty="0" smtClean="0">
                <a:solidFill>
                  <a:schemeClr val="accent5">
                    <a:lumMod val="50000"/>
                  </a:schemeClr>
                </a:solidFill>
                <a:latin typeface="Montserrat" charset="0"/>
              </a:rPr>
              <a:t>adequação orçamentária</a:t>
            </a:r>
            <a:r>
              <a:rPr lang="pt-BR" sz="1800" b="1" dirty="0" smtClean="0">
                <a:solidFill>
                  <a:schemeClr val="accent5">
                    <a:lumMod val="50000"/>
                  </a:schemeClr>
                </a:solidFill>
                <a:latin typeface="Montserrat" charset="0"/>
              </a:rPr>
              <a:t>;</a:t>
            </a:r>
            <a:endParaRPr lang="pt-BR" sz="1800" dirty="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Termo de Referência</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31259" y="1135990"/>
            <a:ext cx="8356060" cy="2308324"/>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COMPRAS Art. 40. § 1º O termo de referência deverá conter os elementos previstos no inciso XXIII do caput do art. 6º desta Lei, além das seguintes informações:</a:t>
            </a:r>
            <a:endParaRPr lang="pt-BR" sz="1800" dirty="0" smtClean="0">
              <a:solidFill>
                <a:schemeClr val="accent5">
                  <a:lumMod val="50000"/>
                </a:schemeClr>
              </a:solidFill>
              <a:latin typeface="Montserrat" charset="0"/>
            </a:endParaRPr>
          </a:p>
          <a:p>
            <a:pPr algn="just"/>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I - </a:t>
            </a:r>
            <a:r>
              <a:rPr lang="pt-BR" sz="1800" b="1" u="sng" dirty="0" smtClean="0">
                <a:solidFill>
                  <a:schemeClr val="accent5">
                    <a:lumMod val="50000"/>
                  </a:schemeClr>
                </a:solidFill>
                <a:latin typeface="Montserrat" charset="0"/>
              </a:rPr>
              <a:t>especificação do produto</a:t>
            </a:r>
            <a:r>
              <a:rPr lang="pt-BR" sz="1800" b="1" dirty="0" smtClean="0">
                <a:solidFill>
                  <a:schemeClr val="accent5">
                    <a:lumMod val="50000"/>
                  </a:schemeClr>
                </a:solidFill>
                <a:latin typeface="Montserrat" charset="0"/>
              </a:rPr>
              <a:t>, preferencialmente conforme catálogo eletrônico de padronização, observados os requisitos de qualidade, rendimento, compatibilidade, durabilidade e segurança;</a:t>
            </a:r>
            <a:endParaRPr lang="pt-BR" sz="1800" dirty="0" smtClean="0">
              <a:solidFill>
                <a:schemeClr val="accent5">
                  <a:lumMod val="50000"/>
                </a:schemeClr>
              </a:solidFill>
              <a:latin typeface="Montserrat" charset="0"/>
            </a:endParaRPr>
          </a:p>
          <a:p>
            <a:pPr algn="just"/>
            <a:endParaRPr lang="pt-BR" sz="1800" b="1" dirty="0" smtClean="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Termo de Referência</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31259" y="1135990"/>
            <a:ext cx="8356060" cy="2031325"/>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COMPRAS Art. 40. § 1º [...]</a:t>
            </a:r>
          </a:p>
          <a:p>
            <a:pPr algn="just"/>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II - </a:t>
            </a:r>
            <a:r>
              <a:rPr lang="pt-BR" sz="1800" b="1" u="sng" dirty="0" smtClean="0">
                <a:solidFill>
                  <a:schemeClr val="accent5">
                    <a:lumMod val="50000"/>
                  </a:schemeClr>
                </a:solidFill>
                <a:latin typeface="Montserrat" charset="0"/>
              </a:rPr>
              <a:t>indicação dos locais de entrega dos produtos e das regras para recebimentos provisório e definitivo</a:t>
            </a:r>
            <a:r>
              <a:rPr lang="pt-BR" sz="1800" b="1" dirty="0" smtClean="0">
                <a:solidFill>
                  <a:schemeClr val="accent5">
                    <a:lumMod val="50000"/>
                  </a:schemeClr>
                </a:solidFill>
                <a:latin typeface="Montserrat" charset="0"/>
              </a:rPr>
              <a:t>, quando for o caso;</a:t>
            </a:r>
            <a:endParaRPr lang="pt-BR" sz="1800" dirty="0" smtClean="0">
              <a:solidFill>
                <a:schemeClr val="accent5">
                  <a:lumMod val="50000"/>
                </a:schemeClr>
              </a:solidFill>
              <a:latin typeface="Montserrat" charset="0"/>
            </a:endParaRPr>
          </a:p>
          <a:p>
            <a:pPr algn="just"/>
            <a:endParaRPr lang="pt-BR" sz="1800" b="1" dirty="0" smtClean="0">
              <a:solidFill>
                <a:schemeClr val="accent5">
                  <a:lumMod val="50000"/>
                </a:schemeClr>
              </a:solidFill>
              <a:latin typeface="Montserrat" charset="0"/>
            </a:endParaRPr>
          </a:p>
          <a:p>
            <a:pPr algn="just"/>
            <a:r>
              <a:rPr lang="pt-BR" sz="1800" b="1" dirty="0" smtClean="0">
                <a:solidFill>
                  <a:schemeClr val="accent5">
                    <a:lumMod val="50000"/>
                  </a:schemeClr>
                </a:solidFill>
                <a:latin typeface="Montserrat" charset="0"/>
              </a:rPr>
              <a:t>III - </a:t>
            </a:r>
            <a:r>
              <a:rPr lang="pt-BR" sz="1800" b="1" u="sng" dirty="0" smtClean="0">
                <a:solidFill>
                  <a:schemeClr val="accent5">
                    <a:lumMod val="50000"/>
                  </a:schemeClr>
                </a:solidFill>
                <a:latin typeface="Montserrat" charset="0"/>
              </a:rPr>
              <a:t>especificação da garantia</a:t>
            </a:r>
            <a:r>
              <a:rPr lang="pt-BR" sz="1800" b="1" dirty="0" smtClean="0">
                <a:solidFill>
                  <a:schemeClr val="accent5">
                    <a:lumMod val="50000"/>
                  </a:schemeClr>
                </a:solidFill>
                <a:latin typeface="Montserrat" charset="0"/>
              </a:rPr>
              <a:t> exigida e das condições de manutenção e assistência técnica, quando for o caso.</a:t>
            </a:r>
            <a:endParaRPr lang="pt-BR" sz="1800" dirty="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Termo de Referência</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80942" y="1176019"/>
            <a:ext cx="8596009"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pt-BR" dirty="0" smtClean="0">
                <a:solidFill>
                  <a:schemeClr val="accent5">
                    <a:lumMod val="50000"/>
                  </a:schemeClr>
                </a:solidFill>
                <a:latin typeface="Montserrat" charset="0"/>
              </a:rPr>
              <a:t>A </a:t>
            </a:r>
            <a:r>
              <a:rPr lang="pt-BR" b="1" dirty="0" smtClean="0">
                <a:solidFill>
                  <a:schemeClr val="accent5">
                    <a:lumMod val="50000"/>
                  </a:schemeClr>
                </a:solidFill>
                <a:latin typeface="Montserrat" charset="0"/>
              </a:rPr>
              <a:t>definição precisa e suficiente do objeto licitado constitui regra indispensável da competição</a:t>
            </a:r>
            <a:r>
              <a:rPr lang="pt-BR" dirty="0" smtClean="0">
                <a:solidFill>
                  <a:schemeClr val="accent5">
                    <a:lumMod val="50000"/>
                  </a:schemeClr>
                </a:solidFill>
                <a:latin typeface="Montserrat" charset="0"/>
              </a:rPr>
              <a:t>, até mesmo como pressuposto do postulado de igualdade entre os licitantes, do qual é subsidiário o princípio da publicidade, que envolve o conhecimento, pelos concorrentes potenciais das condições básicas da licitação, </a:t>
            </a:r>
            <a:r>
              <a:rPr lang="pt-BR" dirty="0" err="1" smtClean="0">
                <a:solidFill>
                  <a:schemeClr val="accent5">
                    <a:lumMod val="50000"/>
                  </a:schemeClr>
                </a:solidFill>
                <a:latin typeface="Montserrat" charset="0"/>
              </a:rPr>
              <a:t>constituido</a:t>
            </a:r>
            <a:r>
              <a:rPr lang="pt-BR" dirty="0" smtClean="0">
                <a:solidFill>
                  <a:schemeClr val="accent5">
                    <a:lumMod val="50000"/>
                  </a:schemeClr>
                </a:solidFill>
                <a:latin typeface="Montserrat" charset="0"/>
              </a:rPr>
              <a:t>, na hipótese particular da licitação para compra, a quantidade demandada uma das especificações mínimas e essenciais à definição do objeto do pregão. </a:t>
            </a:r>
            <a:r>
              <a:rPr lang="pt-BR" b="1" dirty="0" smtClean="0">
                <a:solidFill>
                  <a:schemeClr val="accent5">
                    <a:lumMod val="50000"/>
                  </a:schemeClr>
                </a:solidFill>
                <a:latin typeface="Montserrat" charset="0"/>
              </a:rPr>
              <a:t>Súmula n◦ 177 do TCU</a:t>
            </a:r>
            <a:endParaRPr lang="pt-BR" b="1" dirty="0">
              <a:solidFill>
                <a:schemeClr val="accent5">
                  <a:lumMod val="50000"/>
                </a:schemeClr>
              </a:solidFill>
              <a:latin typeface="Montserrat" charset="0"/>
            </a:endParaRPr>
          </a:p>
        </p:txBody>
      </p:sp>
      <p:pic>
        <p:nvPicPr>
          <p:cNvPr id="5" name="Imagem 4" descr="kisspng-government-procurement-logo-computer-icons-product-caema-5be505a22bc0d1.7122949815417358421792.png"/>
          <p:cNvPicPr>
            <a:picLocks noChangeAspect="1"/>
          </p:cNvPicPr>
          <p:nvPr/>
        </p:nvPicPr>
        <p:blipFill>
          <a:blip r:embed="rId4">
            <a:duotone>
              <a:prstClr val="black"/>
              <a:schemeClr val="accent4">
                <a:tint val="45000"/>
                <a:satMod val="400000"/>
              </a:schemeClr>
            </a:duotone>
          </a:blip>
          <a:srcRect b="21692"/>
          <a:stretch>
            <a:fillRect/>
          </a:stretch>
        </p:blipFill>
        <p:spPr>
          <a:xfrm>
            <a:off x="182319" y="337225"/>
            <a:ext cx="660745" cy="700392"/>
          </a:xfrm>
          <a:prstGeom prst="rect">
            <a:avLst/>
          </a:prstGeom>
        </p:spPr>
      </p:pic>
      <p:sp>
        <p:nvSpPr>
          <p:cNvPr id="6" name="Retângulo 5"/>
          <p:cNvSpPr/>
          <p:nvPr/>
        </p:nvSpPr>
        <p:spPr>
          <a:xfrm>
            <a:off x="365176" y="2831398"/>
            <a:ext cx="8596009"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pt-BR" b="1" dirty="0" smtClean="0">
                <a:solidFill>
                  <a:schemeClr val="accent5">
                    <a:lumMod val="50000"/>
                  </a:schemeClr>
                </a:solidFill>
                <a:latin typeface="Montserrat" charset="0"/>
              </a:rPr>
              <a:t>Definições inadequadas ou insuficientes do objeto e o detalhamento impreciso dos serviços contratados no projeto básico</a:t>
            </a:r>
            <a:r>
              <a:rPr lang="pt-BR" dirty="0" smtClean="0">
                <a:solidFill>
                  <a:schemeClr val="accent5">
                    <a:lumMod val="50000"/>
                  </a:schemeClr>
                </a:solidFill>
                <a:latin typeface="Montserrat" charset="0"/>
              </a:rPr>
              <a:t> também contribuem para equivocada estimativa de preços, pois alguns itens contratados mostram-se, muitas vezes, desnecessários ao longo da execução contratual. </a:t>
            </a:r>
            <a:r>
              <a:rPr lang="pt-BR" b="1" dirty="0" smtClean="0">
                <a:solidFill>
                  <a:schemeClr val="accent5">
                    <a:lumMod val="50000"/>
                  </a:schemeClr>
                </a:solidFill>
                <a:latin typeface="Montserrat" charset="0"/>
              </a:rPr>
              <a:t>Acórdão n ◦ 54/2012 – TCU Plenário</a:t>
            </a:r>
            <a:endParaRPr lang="pt-BR" b="1" dirty="0">
              <a:solidFill>
                <a:schemeClr val="accent5">
                  <a:lumMod val="50000"/>
                </a:schemeClr>
              </a:solidFill>
              <a:latin typeface="Montserrat"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Projeto Básico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31259" y="1135990"/>
            <a:ext cx="8356060" cy="2862322"/>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6º XXV </a:t>
            </a:r>
            <a:r>
              <a:rPr lang="pt-BR" sz="1800" b="1" dirty="0" smtClean="0">
                <a:solidFill>
                  <a:schemeClr val="accent5">
                    <a:lumMod val="50000"/>
                  </a:schemeClr>
                </a:solidFill>
                <a:latin typeface="Montserrat" charset="0"/>
              </a:rPr>
              <a:t>- projeto básico: conjunto de elementos necessários e suficientes, com nível de precisão adequado para definir e dimensionar a </a:t>
            </a:r>
            <a:r>
              <a:rPr lang="pt-BR" sz="1800" b="1" u="sng" dirty="0" smtClean="0">
                <a:solidFill>
                  <a:schemeClr val="accent5">
                    <a:lumMod val="50000"/>
                  </a:schemeClr>
                </a:solidFill>
                <a:latin typeface="Montserrat" charset="0"/>
              </a:rPr>
              <a:t>obra ou o serviço, ou o complexo de obras ou de serviços</a:t>
            </a:r>
            <a:r>
              <a:rPr lang="pt-BR" sz="1800" b="1" dirty="0" smtClean="0">
                <a:solidFill>
                  <a:schemeClr val="accent5">
                    <a:lumMod val="50000"/>
                  </a:schemeClr>
                </a:solidFill>
                <a:latin typeface="Montserrat" charset="0"/>
              </a:rPr>
              <a:t> objeto da licitação, elaborado com base nas indicações dos estudos técnicos preliminares, que assegure a viabilidade técnica e o adequado tratamento do impacto ambiental do empreendimento e que possibilite a avaliação do custo da obra e a definição dos métodos e do prazo de execução, devendo conter os seguintes elementos:</a:t>
            </a:r>
          </a:p>
          <a:p>
            <a:pPr algn="just"/>
            <a:r>
              <a:rPr lang="pt-BR" sz="1800" b="1" dirty="0" smtClean="0">
                <a:solidFill>
                  <a:schemeClr val="accent5">
                    <a:lumMod val="50000"/>
                  </a:schemeClr>
                </a:solidFill>
                <a:latin typeface="Montserrat" charset="0"/>
              </a:rPr>
              <a:t>(...)</a:t>
            </a:r>
            <a:endParaRPr lang="pt-BR" sz="1800" b="1" dirty="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Projeto Básico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87427" y="1176019"/>
            <a:ext cx="8596009" cy="289310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pt-BR" dirty="0" smtClean="0">
                <a:solidFill>
                  <a:schemeClr val="accent5">
                    <a:lumMod val="50000"/>
                  </a:schemeClr>
                </a:solidFill>
                <a:latin typeface="Montserrat" charset="0"/>
              </a:rPr>
              <a:t>XIX - Representação | Desabamento de teto escolar | Irregularidades em procedimento licitatório | Reparação do dano pela empresa | Aplicação de multa ao gestor.A Segunda Câmara julgou Representação ofertada por Vereadores de município jurisdicionado, que noticiava o desmoronamento do teto de uma escola municipal, fato ocorrido dois meses após a reforma do prédio por empresa contratada pela Prefeitura. No curso da instrução, restou comprovado que: </a:t>
            </a:r>
            <a:r>
              <a:rPr lang="pt-BR" b="1" dirty="0" smtClean="0">
                <a:solidFill>
                  <a:schemeClr val="accent5">
                    <a:lumMod val="50000"/>
                  </a:schemeClr>
                </a:solidFill>
                <a:latin typeface="Montserrat" charset="0"/>
              </a:rPr>
              <a:t>o Projeto Básico da licitação não teria detalhado a estrutura de madeira que deveria compor o telhado</a:t>
            </a:r>
            <a:r>
              <a:rPr lang="pt-BR" dirty="0" smtClean="0">
                <a:solidFill>
                  <a:schemeClr val="accent5">
                    <a:lumMod val="50000"/>
                  </a:schemeClr>
                </a:solidFill>
                <a:latin typeface="Montserrat" charset="0"/>
              </a:rPr>
              <a:t>; não fora elaborada portaria de designação do fiscal do contrato; e não teriam sido lavrados Termos de Recebimento Provisório e Definitivo da obra. Noticio-se que, ainda que </a:t>
            </a:r>
            <a:r>
              <a:rPr lang="pt-BR" b="1" dirty="0" smtClean="0">
                <a:solidFill>
                  <a:schemeClr val="accent5">
                    <a:lumMod val="50000"/>
                  </a:schemeClr>
                </a:solidFill>
                <a:latin typeface="Montserrat" charset="0"/>
              </a:rPr>
              <a:t>a empresa contratada tenha providenciado a reparação do dano estrutural sem novos custos para o Município – o que afastou a responsabilização da construtora por dano causado ao erário –, o Colegiado reconheceu que as graves falhas formais no processo de contratação trouxeram sérios riscos à integridade física dos alunos e funcionários, o que justificou a imposição de sanção pecuniária ao Prefeito.</a:t>
            </a:r>
            <a:r>
              <a:rPr lang="pt-BR" dirty="0" smtClean="0">
                <a:solidFill>
                  <a:schemeClr val="accent5">
                    <a:lumMod val="50000"/>
                  </a:schemeClr>
                </a:solidFill>
                <a:latin typeface="Montserrat" charset="0"/>
              </a:rPr>
              <a:t> </a:t>
            </a:r>
            <a:r>
              <a:rPr lang="pt-BR" dirty="0" smtClean="0">
                <a:solidFill>
                  <a:schemeClr val="accent5">
                    <a:lumMod val="50000"/>
                  </a:schemeClr>
                </a:solidFill>
                <a:latin typeface="Montserrat" charset="0"/>
              </a:rPr>
              <a:t>(...)</a:t>
            </a:r>
            <a:endParaRPr lang="pt-BR" b="1" dirty="0">
              <a:solidFill>
                <a:schemeClr val="accent5">
                  <a:lumMod val="50000"/>
                </a:schemeClr>
              </a:solidFill>
              <a:latin typeface="Montserrat" charset="0"/>
            </a:endParaRPr>
          </a:p>
        </p:txBody>
      </p:sp>
      <p:pic>
        <p:nvPicPr>
          <p:cNvPr id="5" name="Imagem 4" descr="kisspng-government-procurement-logo-computer-icons-product-caema-5be505a22bc0d1.7122949815417358421792.png"/>
          <p:cNvPicPr>
            <a:picLocks noChangeAspect="1"/>
          </p:cNvPicPr>
          <p:nvPr/>
        </p:nvPicPr>
        <p:blipFill>
          <a:blip r:embed="rId4">
            <a:duotone>
              <a:prstClr val="black"/>
              <a:schemeClr val="accent4">
                <a:tint val="45000"/>
                <a:satMod val="400000"/>
              </a:schemeClr>
            </a:duotone>
          </a:blip>
          <a:srcRect b="21692"/>
          <a:stretch>
            <a:fillRect/>
          </a:stretch>
        </p:blipFill>
        <p:spPr>
          <a:xfrm>
            <a:off x="182319" y="337225"/>
            <a:ext cx="660745" cy="700392"/>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Projeto Básico</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87427" y="1176019"/>
            <a:ext cx="8596009" cy="181588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pt-BR" dirty="0" smtClean="0">
                <a:solidFill>
                  <a:schemeClr val="accent5">
                    <a:lumMod val="50000"/>
                  </a:schemeClr>
                </a:solidFill>
                <a:latin typeface="Montserrat" charset="0"/>
              </a:rPr>
              <a:t>(...)No </a:t>
            </a:r>
            <a:r>
              <a:rPr lang="pt-BR" dirty="0" smtClean="0">
                <a:solidFill>
                  <a:schemeClr val="accent5">
                    <a:lumMod val="50000"/>
                  </a:schemeClr>
                </a:solidFill>
                <a:latin typeface="Montserrat" charset="0"/>
              </a:rPr>
              <a:t>Voto condutor do julgamento, o Relator, Conselheiro Antônio Gilberto de Oliveira Jales, indicou que “a Inspetoria de Controle Externo apontou que a provável causa do desmoronamento do telhado teria sido alguma falha na estrutura de madeira, cujo </a:t>
            </a:r>
            <a:r>
              <a:rPr lang="pt-BR" b="1" dirty="0" smtClean="0">
                <a:solidFill>
                  <a:schemeClr val="accent5">
                    <a:lumMod val="50000"/>
                  </a:schemeClr>
                </a:solidFill>
                <a:latin typeface="Montserrat" charset="0"/>
              </a:rPr>
              <a:t>detalhamento não fora realizado de maneira apropriada num projeto básico</a:t>
            </a:r>
            <a:r>
              <a:rPr lang="pt-BR" dirty="0" smtClean="0">
                <a:solidFill>
                  <a:schemeClr val="accent5">
                    <a:lumMod val="50000"/>
                  </a:schemeClr>
                </a:solidFill>
                <a:latin typeface="Montserrat" charset="0"/>
              </a:rPr>
              <a:t>” e ressaltou que “embora não tenha havido efetivo dano ao Erário ou vítimas em decorrência do evento narrado na denúncia, a inobservância das formalidades supracitadas, em especial a ausência de um projeto básico detalhado correspondente à estrutura do telhado, </a:t>
            </a:r>
            <a:r>
              <a:rPr lang="pt-BR" b="1" dirty="0" smtClean="0">
                <a:solidFill>
                  <a:schemeClr val="accent5">
                    <a:lumMod val="50000"/>
                  </a:schemeClr>
                </a:solidFill>
                <a:latin typeface="Montserrat" charset="0"/>
              </a:rPr>
              <a:t>poderia ter gerado consequências irreparáveis</a:t>
            </a:r>
            <a:r>
              <a:rPr lang="pt-BR" dirty="0" smtClean="0">
                <a:solidFill>
                  <a:schemeClr val="accent5">
                    <a:lumMod val="50000"/>
                  </a:schemeClr>
                </a:solidFill>
                <a:latin typeface="Montserrat" charset="0"/>
              </a:rPr>
              <a:t>”. </a:t>
            </a:r>
            <a:r>
              <a:rPr lang="pt-BR" b="1" dirty="0" smtClean="0">
                <a:solidFill>
                  <a:schemeClr val="accent5">
                    <a:lumMod val="50000"/>
                  </a:schemeClr>
                </a:solidFill>
                <a:latin typeface="Montserrat" charset="0"/>
              </a:rPr>
              <a:t>(Acórdão </a:t>
            </a:r>
            <a:r>
              <a:rPr lang="pt-BR" b="1" dirty="0" smtClean="0">
                <a:solidFill>
                  <a:schemeClr val="accent5">
                    <a:lumMod val="50000"/>
                  </a:schemeClr>
                </a:solidFill>
                <a:latin typeface="Montserrat" charset="0"/>
              </a:rPr>
              <a:t>nº </a:t>
            </a:r>
            <a:r>
              <a:rPr lang="pt-BR" b="1" dirty="0" smtClean="0">
                <a:solidFill>
                  <a:schemeClr val="accent5">
                    <a:lumMod val="50000"/>
                  </a:schemeClr>
                </a:solidFill>
                <a:latin typeface="Montserrat" charset="0"/>
              </a:rPr>
              <a:t>162/2022-TCE/RN, </a:t>
            </a:r>
            <a:r>
              <a:rPr lang="pt-BR" b="1" dirty="0" smtClean="0">
                <a:solidFill>
                  <a:schemeClr val="accent5">
                    <a:lumMod val="50000"/>
                  </a:schemeClr>
                </a:solidFill>
                <a:latin typeface="Montserrat" charset="0"/>
              </a:rPr>
              <a:t>em 31/05/2022, 2ª Câmara).</a:t>
            </a:r>
            <a:endParaRPr lang="pt-BR" b="1" dirty="0">
              <a:solidFill>
                <a:schemeClr val="accent5">
                  <a:lumMod val="50000"/>
                </a:schemeClr>
              </a:solidFill>
              <a:latin typeface="Montserrat" charset="0"/>
            </a:endParaRPr>
          </a:p>
        </p:txBody>
      </p:sp>
      <p:pic>
        <p:nvPicPr>
          <p:cNvPr id="5" name="Imagem 4" descr="kisspng-government-procurement-logo-computer-icons-product-caema-5be505a22bc0d1.7122949815417358421792.png"/>
          <p:cNvPicPr>
            <a:picLocks noChangeAspect="1"/>
          </p:cNvPicPr>
          <p:nvPr/>
        </p:nvPicPr>
        <p:blipFill>
          <a:blip r:embed="rId4">
            <a:duotone>
              <a:prstClr val="black"/>
              <a:schemeClr val="accent4">
                <a:tint val="45000"/>
                <a:satMod val="400000"/>
              </a:schemeClr>
            </a:duotone>
          </a:blip>
          <a:srcRect b="21692"/>
          <a:stretch>
            <a:fillRect/>
          </a:stretch>
        </p:blipFill>
        <p:spPr>
          <a:xfrm>
            <a:off x="182319" y="337225"/>
            <a:ext cx="660745" cy="700392"/>
          </a:xfrm>
          <a:prstGeom prst="rect">
            <a:avLst/>
          </a:prstGeo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duotone>
              <a:schemeClr val="accent3">
                <a:shade val="45000"/>
                <a:satMod val="135000"/>
              </a:schemeClr>
              <a:prstClr val="white"/>
            </a:duotone>
          </a:blip>
          <a:srcRect l="59171"/>
          <a:stretch>
            <a:fillRect/>
          </a:stretch>
        </p:blipFill>
        <p:spPr>
          <a:xfrm>
            <a:off x="7036904" y="0"/>
            <a:ext cx="4503556" cy="5143501"/>
          </a:xfrm>
          <a:prstGeom prst="rect">
            <a:avLst/>
          </a:prstGeom>
          <a:noFill/>
          <a:ln>
            <a:noFill/>
          </a:ln>
        </p:spPr>
      </p:pic>
      <p:sp>
        <p:nvSpPr>
          <p:cNvPr id="55" name="Google Shape;55;p13"/>
          <p:cNvSpPr txBox="1">
            <a:spLocks noGrp="1"/>
          </p:cNvSpPr>
          <p:nvPr>
            <p:ph type="ctrTitle"/>
          </p:nvPr>
        </p:nvSpPr>
        <p:spPr>
          <a:xfrm>
            <a:off x="238539" y="406473"/>
            <a:ext cx="6619461" cy="1739400"/>
          </a:xfrm>
          <a:prstGeom prst="rect">
            <a:avLst/>
          </a:prstGeom>
        </p:spPr>
        <p:txBody>
          <a:bodyPr spcFirstLastPara="1" wrap="square" lIns="91425" tIns="91425" rIns="91425" bIns="91425" anchor="ctr" anchorCtr="0">
            <a:normAutofit/>
          </a:bodyPr>
          <a:lstStyle/>
          <a:p>
            <a:pPr marL="0" lvl="0" indent="0" rtl="0">
              <a:spcBef>
                <a:spcPts val="0"/>
              </a:spcBef>
              <a:spcAft>
                <a:spcPts val="0"/>
              </a:spcAft>
              <a:buNone/>
            </a:pPr>
            <a:r>
              <a:rPr lang="pt-BR" sz="2700" b="1" dirty="0" smtClean="0">
                <a:solidFill>
                  <a:schemeClr val="accent5">
                    <a:lumMod val="75000"/>
                  </a:schemeClr>
                </a:solidFill>
                <a:latin typeface="Montserrat"/>
                <a:ea typeface="Montserrat"/>
                <a:cs typeface="Montserrat"/>
                <a:sym typeface="Montserrat"/>
              </a:rPr>
              <a:t>EDITAL</a:t>
            </a:r>
            <a:endParaRPr sz="2800" b="1">
              <a:solidFill>
                <a:schemeClr val="accent5">
                  <a:lumMod val="75000"/>
                </a:schemeClr>
              </a:solidFill>
              <a:latin typeface="Montserrat"/>
              <a:ea typeface="Montserrat"/>
              <a:cs typeface="Montserrat"/>
              <a:sym typeface="Montserrat"/>
            </a:endParaRPr>
          </a:p>
        </p:txBody>
      </p:sp>
      <p:cxnSp>
        <p:nvCxnSpPr>
          <p:cNvPr id="8" name="Conector reto 7"/>
          <p:cNvCxnSpPr/>
          <p:nvPr/>
        </p:nvCxnSpPr>
        <p:spPr>
          <a:xfrm>
            <a:off x="2597427" y="1603514"/>
            <a:ext cx="1643270" cy="1588"/>
          </a:xfrm>
          <a:prstGeom prst="line">
            <a:avLst/>
          </a:prstGeom>
          <a:ln w="38100">
            <a:solidFill>
              <a:schemeClr val="accent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Retângulo 4"/>
          <p:cNvSpPr/>
          <p:nvPr/>
        </p:nvSpPr>
        <p:spPr>
          <a:xfrm>
            <a:off x="397566" y="3233530"/>
            <a:ext cx="6652590" cy="1106557"/>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695739" y="3644348"/>
            <a:ext cx="874643"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842052" y="3650975"/>
            <a:ext cx="874643"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2941983" y="3657600"/>
            <a:ext cx="1550504"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5758069" y="3657600"/>
            <a:ext cx="874643" cy="331304"/>
          </a:xfrm>
          <a:prstGeom prst="rect">
            <a:avLst/>
          </a:prstGeom>
          <a:solidFill>
            <a:schemeClr val="accent5">
              <a:lumMod val="75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Google Shape;55;p13"/>
          <p:cNvSpPr txBox="1">
            <a:spLocks/>
          </p:cNvSpPr>
          <p:nvPr/>
        </p:nvSpPr>
        <p:spPr>
          <a:xfrm>
            <a:off x="675862" y="3617844"/>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DFD</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2" name="Google Shape;55;p13"/>
          <p:cNvSpPr txBox="1">
            <a:spLocks/>
          </p:cNvSpPr>
          <p:nvPr/>
        </p:nvSpPr>
        <p:spPr>
          <a:xfrm>
            <a:off x="1808924" y="3591339"/>
            <a:ext cx="954156" cy="420808"/>
          </a:xfrm>
          <a:prstGeom prst="rect">
            <a:avLst/>
          </a:prstGeom>
          <a:noFill/>
          <a:ln>
            <a:noFill/>
          </a:ln>
        </p:spPr>
        <p:txBody>
          <a:bodyPr spcFirstLastPara="1" wrap="square" lIns="91425" tIns="91425" rIns="91425" bIns="91425" anchor="ctr" anchorCtr="0">
            <a:normAutofit/>
          </a:bodyPr>
          <a:lstStyle/>
          <a:p>
            <a:pPr lvl="0" algn="ctr">
              <a:buClr>
                <a:schemeClr val="dk1"/>
              </a:buClr>
              <a:buSzPts val="5200"/>
              <a:defRPr/>
            </a:pPr>
            <a:r>
              <a:rPr lang="pt-BR" b="1" dirty="0" smtClean="0">
                <a:solidFill>
                  <a:schemeClr val="bg1"/>
                </a:solidFill>
                <a:latin typeface="Montserrat"/>
                <a:ea typeface="Montserrat"/>
                <a:cs typeface="Montserrat"/>
                <a:sym typeface="Montserrat"/>
              </a:rPr>
              <a:t>ETP</a:t>
            </a:r>
            <a:endParaRPr lang="pt-BR" b="1" dirty="0">
              <a:solidFill>
                <a:schemeClr val="bg1"/>
              </a:solidFill>
              <a:latin typeface="Montserrat"/>
              <a:ea typeface="Montserrat"/>
              <a:cs typeface="Montserrat"/>
              <a:sym typeface="Montserrat"/>
            </a:endParaRPr>
          </a:p>
        </p:txBody>
      </p:sp>
      <p:sp>
        <p:nvSpPr>
          <p:cNvPr id="13" name="Google Shape;55;p13"/>
          <p:cNvSpPr txBox="1">
            <a:spLocks/>
          </p:cNvSpPr>
          <p:nvPr/>
        </p:nvSpPr>
        <p:spPr>
          <a:xfrm>
            <a:off x="5724941" y="3624469"/>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EDITAL</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4" name="Retângulo 13"/>
          <p:cNvSpPr/>
          <p:nvPr/>
        </p:nvSpPr>
        <p:spPr>
          <a:xfrm>
            <a:off x="4678017" y="3670852"/>
            <a:ext cx="874643" cy="331304"/>
          </a:xfrm>
          <a:prstGeom prst="rect">
            <a:avLst/>
          </a:prstGeom>
          <a:solidFill>
            <a:schemeClr val="bg2">
              <a:lumMod val="60000"/>
              <a:lumOff val="40000"/>
            </a:schemeClr>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Google Shape;55;p13"/>
          <p:cNvSpPr txBox="1">
            <a:spLocks/>
          </p:cNvSpPr>
          <p:nvPr/>
        </p:nvSpPr>
        <p:spPr>
          <a:xfrm>
            <a:off x="4631636" y="3617843"/>
            <a:ext cx="954156" cy="420808"/>
          </a:xfrm>
          <a:prstGeom prst="rect">
            <a:avLst/>
          </a:prstGeom>
          <a:noFill/>
          <a:ln>
            <a:noFill/>
          </a:ln>
        </p:spPr>
        <p:txBody>
          <a:bodyPr spcFirstLastPara="1" wrap="square" lIns="91425" tIns="91425" rIns="91425" bIns="91425" anchor="ctr" anchorCtr="0">
            <a:normAutofit/>
          </a:body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pt-BR" b="1" dirty="0" smtClean="0">
                <a:solidFill>
                  <a:schemeClr val="bg1"/>
                </a:solidFill>
                <a:latin typeface="Montserrat"/>
                <a:ea typeface="Montserrat"/>
                <a:cs typeface="Montserrat"/>
                <a:sym typeface="Montserrat"/>
              </a:rPr>
              <a:t>TDR</a:t>
            </a:r>
            <a:endParaRPr kumimoji="0" lang="pt-BR" b="1" i="0" u="none" strike="noStrike" kern="0" cap="none" spc="0" normalizeH="0" baseline="0" noProof="0" dirty="0">
              <a:ln>
                <a:noFill/>
              </a:ln>
              <a:solidFill>
                <a:schemeClr val="bg1"/>
              </a:solidFill>
              <a:effectLst/>
              <a:uLnTx/>
              <a:uFillTx/>
              <a:latin typeface="Montserrat"/>
              <a:ea typeface="Montserrat"/>
              <a:cs typeface="Montserrat"/>
              <a:sym typeface="Montserrat"/>
            </a:endParaRPr>
          </a:p>
        </p:txBody>
      </p:sp>
      <p:sp>
        <p:nvSpPr>
          <p:cNvPr id="16" name="Google Shape;55;p13"/>
          <p:cNvSpPr txBox="1">
            <a:spLocks/>
          </p:cNvSpPr>
          <p:nvPr/>
        </p:nvSpPr>
        <p:spPr>
          <a:xfrm>
            <a:off x="2968489" y="3617843"/>
            <a:ext cx="1497494" cy="420808"/>
          </a:xfrm>
          <a:prstGeom prst="rect">
            <a:avLst/>
          </a:prstGeom>
          <a:noFill/>
          <a:ln>
            <a:noFill/>
          </a:ln>
        </p:spPr>
        <p:txBody>
          <a:bodyPr spcFirstLastPara="1" wrap="square" lIns="91425" tIns="91425" rIns="91425" bIns="91425" anchor="ctr" anchorCtr="0">
            <a:normAutofit fontScale="70000" lnSpcReduction="20000"/>
          </a:bodyPr>
          <a:lstStyle/>
          <a:p>
            <a:pPr lvl="0" algn="ctr">
              <a:buClr>
                <a:schemeClr val="dk1"/>
              </a:buClr>
              <a:buSzPts val="5200"/>
              <a:defRPr/>
            </a:pPr>
            <a:r>
              <a:rPr lang="pt-BR" b="1" dirty="0" smtClean="0">
                <a:solidFill>
                  <a:schemeClr val="bg1"/>
                </a:solidFill>
                <a:latin typeface="Montserrat"/>
                <a:ea typeface="Montserrat"/>
                <a:cs typeface="Montserrat"/>
                <a:sym typeface="Montserrat"/>
              </a:rPr>
              <a:t>GESTÃO DE RISCOS</a:t>
            </a:r>
            <a:endParaRPr lang="pt-BR" b="1" dirty="0">
              <a:solidFill>
                <a:schemeClr val="bg1"/>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Edital</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483140" y="1123021"/>
            <a:ext cx="8356060" cy="2862322"/>
          </a:xfrm>
          <a:prstGeom prst="rect">
            <a:avLst/>
          </a:prstGeom>
          <a:solidFill>
            <a:schemeClr val="bg1"/>
          </a:solidFill>
        </p:spPr>
        <p:txBody>
          <a:bodyPr wrap="square">
            <a:spAutoFit/>
          </a:bodyPr>
          <a:lstStyle/>
          <a:p>
            <a:pPr algn="just"/>
            <a:r>
              <a:rPr lang="pt-BR" sz="1800" b="1" dirty="0" smtClean="0">
                <a:solidFill>
                  <a:schemeClr val="accent5">
                    <a:lumMod val="50000"/>
                  </a:schemeClr>
                </a:solidFill>
                <a:latin typeface="Montserrat" charset="0"/>
              </a:rPr>
              <a:t>Art. 5º Na aplicação desta Lei, serão observados os princípios da legalidade, da impessoalidade, da moralidade, da publicidade, da eficiência, do interesse público, da probidade administrativa, da igualdade, do planejamento, da transparência, da eficácia, da segregação de funções, da motivação, da </a:t>
            </a:r>
            <a:r>
              <a:rPr lang="pt-BR" sz="1800" b="1" u="sng" dirty="0" smtClean="0">
                <a:solidFill>
                  <a:schemeClr val="accent5">
                    <a:lumMod val="50000"/>
                  </a:schemeClr>
                </a:solidFill>
                <a:latin typeface="Montserrat" charset="0"/>
              </a:rPr>
              <a:t>vinculação ao edital</a:t>
            </a:r>
            <a:r>
              <a:rPr lang="pt-BR" sz="1800" b="1" dirty="0" smtClean="0">
                <a:solidFill>
                  <a:schemeClr val="accent5">
                    <a:lumMod val="50000"/>
                  </a:schemeClr>
                </a:solidFill>
                <a:latin typeface="Montserrat" charset="0"/>
              </a:rPr>
              <a:t>, do julgamento objetivo, da segurança jurídica, da razoabilidade, da competitividade, da proporcionalidade, da celeridade, da economicidade e do desenvolvimento nacional sustentável, assim como as disposições do Decreto-Lei nº 4.657, de 4 de setembro de 1942 (Lei de Introdução às Normas do Direito Brasileiro) .</a:t>
            </a:r>
            <a:endParaRPr lang="pt-BR" sz="1800" dirty="0">
              <a:solidFill>
                <a:schemeClr val="accent5">
                  <a:lumMod val="50000"/>
                </a:schemeClr>
              </a:solidFill>
              <a:latin typeface="Montserrat" charset="0"/>
            </a:endParaRPr>
          </a:p>
        </p:txBody>
      </p:sp>
      <p:pic>
        <p:nvPicPr>
          <p:cNvPr id="5" name="Picture 2" descr="Portal da Transparência"/>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168544" y="343709"/>
            <a:ext cx="700393" cy="700393"/>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0" y="0"/>
            <a:ext cx="9143990" cy="5143500"/>
          </a:xfrm>
          <a:prstGeom prst="rect">
            <a:avLst/>
          </a:prstGeom>
          <a:noFill/>
          <a:ln>
            <a:noFill/>
          </a:ln>
        </p:spPr>
      </p:pic>
      <p:sp>
        <p:nvSpPr>
          <p:cNvPr id="64" name="Google Shape;64;p14"/>
          <p:cNvSpPr txBox="1"/>
          <p:nvPr/>
        </p:nvSpPr>
        <p:spPr>
          <a:xfrm>
            <a:off x="1212714" y="83310"/>
            <a:ext cx="7016886" cy="523190"/>
          </a:xfrm>
          <a:prstGeom prst="rect">
            <a:avLst/>
          </a:prstGeom>
          <a:noFill/>
          <a:ln>
            <a:noFill/>
          </a:ln>
        </p:spPr>
        <p:txBody>
          <a:bodyPr spcFirstLastPara="1" wrap="square" lIns="91425" tIns="91425" rIns="91425" bIns="91425" anchor="t" anchorCtr="0">
            <a:spAutoFit/>
          </a:bodyPr>
          <a:lstStyle/>
          <a:p>
            <a:pPr lvl="0" algn="ctr"/>
            <a:r>
              <a:rPr lang="pt-BR" sz="2200" b="1" dirty="0" smtClean="0">
                <a:solidFill>
                  <a:schemeClr val="lt1"/>
                </a:solidFill>
                <a:latin typeface="Montserrat"/>
                <a:ea typeface="Montserrat"/>
                <a:cs typeface="Montserrat"/>
                <a:sym typeface="Montserrat"/>
              </a:rPr>
              <a:t>Edital</a:t>
            </a:r>
            <a:endParaRPr lang="pt-BR" sz="2200" b="1" dirty="0">
              <a:solidFill>
                <a:schemeClr val="lt1"/>
              </a:solidFill>
              <a:latin typeface="Montserrat"/>
              <a:ea typeface="Montserrat"/>
              <a:cs typeface="Montserrat"/>
              <a:sym typeface="Montserrat"/>
            </a:endParaRPr>
          </a:p>
        </p:txBody>
      </p:sp>
      <p:sp>
        <p:nvSpPr>
          <p:cNvPr id="4" name="Retângulo 3"/>
          <p:cNvSpPr/>
          <p:nvPr/>
        </p:nvSpPr>
        <p:spPr>
          <a:xfrm>
            <a:off x="359923" y="986833"/>
            <a:ext cx="8356060" cy="369332"/>
          </a:xfrm>
          <a:prstGeom prst="rect">
            <a:avLst/>
          </a:prstGeom>
        </p:spPr>
        <p:txBody>
          <a:bodyPr wrap="square">
            <a:spAutoFit/>
          </a:bodyPr>
          <a:lstStyle/>
          <a:p>
            <a:pPr algn="just">
              <a:buFontTx/>
              <a:buChar char="-"/>
            </a:pPr>
            <a:r>
              <a:rPr lang="pt-BR" sz="1800" b="1" dirty="0" smtClean="0">
                <a:solidFill>
                  <a:schemeClr val="accent5">
                    <a:lumMod val="50000"/>
                  </a:schemeClr>
                </a:solidFill>
                <a:latin typeface="Montserrat" charset="0"/>
              </a:rPr>
              <a:t>Deverá ser elaborado com base no ETP e no Termo de Referência</a:t>
            </a:r>
          </a:p>
        </p:txBody>
      </p:sp>
      <p:pic>
        <p:nvPicPr>
          <p:cNvPr id="5" name="Imagem 4" descr="Capturar3.PNG"/>
          <p:cNvPicPr>
            <a:picLocks noChangeAspect="1"/>
          </p:cNvPicPr>
          <p:nvPr/>
        </p:nvPicPr>
        <p:blipFill>
          <a:blip r:embed="rId4"/>
          <a:stretch>
            <a:fillRect/>
          </a:stretch>
        </p:blipFill>
        <p:spPr>
          <a:xfrm>
            <a:off x="1808486" y="1517515"/>
            <a:ext cx="5461319" cy="269488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3153</TotalTime>
  <Words>5946</Words>
  <PresentationFormat>Apresentação na tela (16:9)</PresentationFormat>
  <Paragraphs>570</Paragraphs>
  <Slides>103</Slides>
  <Notes>103</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103</vt:i4>
      </vt:variant>
    </vt:vector>
  </HeadingPairs>
  <TitlesOfParts>
    <vt:vector size="107" baseType="lpstr">
      <vt:lpstr>Arial</vt:lpstr>
      <vt:lpstr>Montserrat</vt:lpstr>
      <vt:lpstr>Arial Black</vt:lpstr>
      <vt:lpstr>Simple Light</vt:lpstr>
      <vt:lpstr>Planejamento  das Contratações</vt:lpstr>
      <vt:lpstr>Slide 2</vt:lpstr>
      <vt:lpstr>Slide 3</vt:lpstr>
      <vt:lpstr>Slide 4</vt:lpstr>
      <vt:lpstr>Slide 5</vt:lpstr>
      <vt:lpstr>Slide 6</vt:lpstr>
      <vt:lpstr>OBJETIVOS DO PROCESSO LICITATÓRIO</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GOVERNANÇA</vt:lpstr>
      <vt:lpstr>Slide 23</vt:lpstr>
      <vt:lpstr>Slide 24</vt:lpstr>
      <vt:lpstr>Slide 25</vt:lpstr>
      <vt:lpstr>Slide 26</vt:lpstr>
      <vt:lpstr>Slide 27</vt:lpstr>
      <vt:lpstr>Slide 28</vt:lpstr>
      <vt:lpstr>Slide 29</vt:lpstr>
      <vt:lpstr>Slide 30</vt:lpstr>
      <vt:lpstr>GESTÃO POR COMPETÊNCIAS</vt:lpstr>
      <vt:lpstr>Slide 32</vt:lpstr>
      <vt:lpstr>Slide 33</vt:lpstr>
      <vt:lpstr>Slide 34</vt:lpstr>
      <vt:lpstr>Slide 35</vt:lpstr>
      <vt:lpstr>Slide 36</vt:lpstr>
      <vt:lpstr>Slide 37</vt:lpstr>
      <vt:lpstr>Slide 38</vt:lpstr>
      <vt:lpstr>PLANO DE CONTRATAÇÕES ANUAL</vt:lpstr>
      <vt:lpstr>Slide 40</vt:lpstr>
      <vt:lpstr>Slide 41</vt:lpstr>
      <vt:lpstr>Slide 42</vt:lpstr>
      <vt:lpstr>Slide 43</vt:lpstr>
      <vt:lpstr>Slide 44</vt:lpstr>
      <vt:lpstr>Slide 45</vt:lpstr>
      <vt:lpstr>Slide 46</vt:lpstr>
      <vt:lpstr>Slide 47</vt:lpstr>
      <vt:lpstr>DOCUMENTO DE FORMALIZAÇÃO DA DEMANDA</vt:lpstr>
      <vt:lpstr>Slide 49</vt:lpstr>
      <vt:lpstr>Slide 50</vt:lpstr>
      <vt:lpstr>ESTUDO TÉCNICO PRELIMINAR</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GERENCIAMENTO DE RISCO</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TERMO DE REFERÊNCIA PROJETO BÁSICO</vt:lpstr>
      <vt:lpstr>Slide 87</vt:lpstr>
      <vt:lpstr>Slide 88</vt:lpstr>
      <vt:lpstr>Slide 89</vt:lpstr>
      <vt:lpstr>Slide 90</vt:lpstr>
      <vt:lpstr>Slide 91</vt:lpstr>
      <vt:lpstr>Slide 92</vt:lpstr>
      <vt:lpstr>Slide 93</vt:lpstr>
      <vt:lpstr>Slide 94</vt:lpstr>
      <vt:lpstr>Slide 95</vt:lpstr>
      <vt:lpstr>Slide 96</vt:lpstr>
      <vt:lpstr>EDITAL</vt:lpstr>
      <vt:lpstr>Slide 98</vt:lpstr>
      <vt:lpstr>Slide 99</vt:lpstr>
      <vt:lpstr>Slide 100</vt:lpstr>
      <vt:lpstr>Slide 101</vt:lpstr>
      <vt:lpstr>Slide 102</vt:lpstr>
      <vt:lpstr>Slide 103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Planejamento  das Contratações</dc:title>
  <dc:creator>VANESSA DE SOUSA MENEZES UBARANA</dc:creator>
  <cp:lastModifiedBy>04759551450</cp:lastModifiedBy>
  <cp:revision>279</cp:revision>
  <dcterms:modified xsi:type="dcterms:W3CDTF">2022-11-07T15:03:56Z</dcterms:modified>
</cp:coreProperties>
</file>