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1"/>
  </p:notesMasterIdLst>
  <p:sldIdLst>
    <p:sldId id="257" r:id="rId2"/>
    <p:sldId id="356" r:id="rId3"/>
    <p:sldId id="359" r:id="rId4"/>
    <p:sldId id="361" r:id="rId5"/>
    <p:sldId id="362" r:id="rId6"/>
    <p:sldId id="363" r:id="rId7"/>
    <p:sldId id="267" r:id="rId8"/>
    <p:sldId id="324" r:id="rId9"/>
    <p:sldId id="360" r:id="rId10"/>
    <p:sldId id="355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357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58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18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EC65D-F7E7-43A2-A719-243574875F5C}" type="doc">
      <dgm:prSet loTypeId="urn:microsoft.com/office/officeart/2005/8/layout/process4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D1714BFD-625D-4690-BDFC-96330F10A337}">
      <dgm:prSet phldrT="[Texto]"/>
      <dgm:spPr/>
      <dgm:t>
        <a:bodyPr/>
        <a:lstStyle/>
        <a:p>
          <a:r>
            <a:rPr lang="pt-BR" b="1" dirty="0"/>
            <a:t>Índice de Governança de Segurança Pública</a:t>
          </a:r>
        </a:p>
      </dgm:t>
    </dgm:pt>
    <dgm:pt modelId="{C6AE7600-A53C-4351-ADEA-6E36D034FF63}" type="parTrans" cxnId="{A7C79577-E2E1-4383-BC39-01448DA92F25}">
      <dgm:prSet/>
      <dgm:spPr/>
      <dgm:t>
        <a:bodyPr/>
        <a:lstStyle/>
        <a:p>
          <a:endParaRPr lang="pt-BR"/>
        </a:p>
      </dgm:t>
    </dgm:pt>
    <dgm:pt modelId="{C26694D8-15BB-4A1A-B5B8-25F2C648F4CB}" type="sibTrans" cxnId="{A7C79577-E2E1-4383-BC39-01448DA92F25}">
      <dgm:prSet/>
      <dgm:spPr/>
      <dgm:t>
        <a:bodyPr/>
        <a:lstStyle/>
        <a:p>
          <a:endParaRPr lang="pt-BR"/>
        </a:p>
      </dgm:t>
    </dgm:pt>
    <dgm:pt modelId="{450D2EC0-C58D-4C7D-A8CB-3768C924978F}">
      <dgm:prSet phldrT="[Texto]"/>
      <dgm:spPr/>
      <dgm:t>
        <a:bodyPr/>
        <a:lstStyle/>
        <a:p>
          <a:r>
            <a:rPr lang="pt-BR" dirty="0"/>
            <a:t>Auditoria Coordenada Nacional</a:t>
          </a:r>
        </a:p>
        <a:p>
          <a:r>
            <a:rPr lang="pt-BR" dirty="0"/>
            <a:t>TCU,TCE-RN e demais </a:t>
          </a:r>
          <a:r>
            <a:rPr lang="pt-BR" dirty="0" err="1"/>
            <a:t>TCs</a:t>
          </a:r>
          <a:endParaRPr lang="pt-BR" dirty="0"/>
        </a:p>
      </dgm:t>
    </dgm:pt>
    <dgm:pt modelId="{B3962E29-881F-4390-BC84-08D6FCCF8067}" type="parTrans" cxnId="{894495F5-2AFD-4A25-988D-FF609C06C7D7}">
      <dgm:prSet/>
      <dgm:spPr/>
      <dgm:t>
        <a:bodyPr/>
        <a:lstStyle/>
        <a:p>
          <a:endParaRPr lang="pt-BR"/>
        </a:p>
      </dgm:t>
    </dgm:pt>
    <dgm:pt modelId="{BC14D7FC-5297-437F-856B-F89DE9DACC5B}" type="sibTrans" cxnId="{894495F5-2AFD-4A25-988D-FF609C06C7D7}">
      <dgm:prSet/>
      <dgm:spPr/>
      <dgm:t>
        <a:bodyPr/>
        <a:lstStyle/>
        <a:p>
          <a:endParaRPr lang="pt-BR"/>
        </a:p>
      </dgm:t>
    </dgm:pt>
    <dgm:pt modelId="{C895FAEA-67D7-452E-A366-0CA5C8ABA76A}">
      <dgm:prSet phldrT="[Texto]"/>
      <dgm:spPr/>
      <dgm:t>
        <a:bodyPr/>
        <a:lstStyle/>
        <a:p>
          <a:r>
            <a:rPr lang="pt-BR" dirty="0"/>
            <a:t>Apreciação do Pleno</a:t>
          </a:r>
        </a:p>
      </dgm:t>
    </dgm:pt>
    <dgm:pt modelId="{8AEFC429-7883-421A-82CA-87A062A9325A}" type="parTrans" cxnId="{7DF16795-5E6B-4FE0-8232-F2A8817CC489}">
      <dgm:prSet/>
      <dgm:spPr/>
      <dgm:t>
        <a:bodyPr/>
        <a:lstStyle/>
        <a:p>
          <a:endParaRPr lang="pt-BR"/>
        </a:p>
      </dgm:t>
    </dgm:pt>
    <dgm:pt modelId="{CA974CA4-7310-4EA1-A30F-93AD23CD6FD2}" type="sibTrans" cxnId="{7DF16795-5E6B-4FE0-8232-F2A8817CC489}">
      <dgm:prSet/>
      <dgm:spPr/>
      <dgm:t>
        <a:bodyPr/>
        <a:lstStyle/>
        <a:p>
          <a:endParaRPr lang="pt-BR"/>
        </a:p>
      </dgm:t>
    </dgm:pt>
    <dgm:pt modelId="{9AC24731-99AF-4D41-BF9D-4456A0B8FB3A}">
      <dgm:prSet phldrT="[Texto]"/>
      <dgm:spPr/>
      <dgm:t>
        <a:bodyPr/>
        <a:lstStyle/>
        <a:p>
          <a:r>
            <a:rPr lang="pt-BR" b="1" dirty="0"/>
            <a:t>Gestão de Convênios Federais em Segurança no RN</a:t>
          </a:r>
        </a:p>
      </dgm:t>
    </dgm:pt>
    <dgm:pt modelId="{9512274D-600D-4D3F-ABC2-16474DE99DAA}" type="parTrans" cxnId="{EC56E7AC-7F9E-4E40-9D21-66BF0F7FBE1E}">
      <dgm:prSet/>
      <dgm:spPr/>
      <dgm:t>
        <a:bodyPr/>
        <a:lstStyle/>
        <a:p>
          <a:endParaRPr lang="pt-BR"/>
        </a:p>
      </dgm:t>
    </dgm:pt>
    <dgm:pt modelId="{A73F277B-0AA6-4415-8D0C-0FAE64578A3A}" type="sibTrans" cxnId="{EC56E7AC-7F9E-4E40-9D21-66BF0F7FBE1E}">
      <dgm:prSet/>
      <dgm:spPr/>
      <dgm:t>
        <a:bodyPr/>
        <a:lstStyle/>
        <a:p>
          <a:endParaRPr lang="pt-BR"/>
        </a:p>
      </dgm:t>
    </dgm:pt>
    <dgm:pt modelId="{54592A79-9888-4601-8923-D06A87CC4005}">
      <dgm:prSet phldrT="[Texto]"/>
      <dgm:spPr/>
      <dgm:t>
        <a:bodyPr/>
        <a:lstStyle/>
        <a:p>
          <a:r>
            <a:rPr lang="pt-BR" dirty="0"/>
            <a:t>Termo de Cooperação</a:t>
          </a:r>
        </a:p>
        <a:p>
          <a:r>
            <a:rPr lang="pt-BR" dirty="0"/>
            <a:t>Secex/RN (TCU) e TCE-RN</a:t>
          </a:r>
        </a:p>
      </dgm:t>
    </dgm:pt>
    <dgm:pt modelId="{EC804CC4-E2D8-4F28-B496-3C9FAF969AC9}" type="parTrans" cxnId="{0DE8ACCB-817B-4069-8338-AA353C39D431}">
      <dgm:prSet/>
      <dgm:spPr/>
      <dgm:t>
        <a:bodyPr/>
        <a:lstStyle/>
        <a:p>
          <a:endParaRPr lang="pt-BR"/>
        </a:p>
      </dgm:t>
    </dgm:pt>
    <dgm:pt modelId="{8748F1B2-0F96-4F3E-9CED-D80D5B99F530}" type="sibTrans" cxnId="{0DE8ACCB-817B-4069-8338-AA353C39D431}">
      <dgm:prSet/>
      <dgm:spPr/>
      <dgm:t>
        <a:bodyPr/>
        <a:lstStyle/>
        <a:p>
          <a:endParaRPr lang="pt-BR"/>
        </a:p>
      </dgm:t>
    </dgm:pt>
    <dgm:pt modelId="{AEB4925E-2139-4654-A5DA-98F047B65F53}">
      <dgm:prSet phldrT="[Texto]"/>
      <dgm:spPr/>
      <dgm:t>
        <a:bodyPr/>
        <a:lstStyle/>
        <a:p>
          <a:r>
            <a:rPr lang="pt-BR" dirty="0"/>
            <a:t>Execução</a:t>
          </a:r>
        </a:p>
      </dgm:t>
    </dgm:pt>
    <dgm:pt modelId="{CA2320C4-4CAC-4B7E-9BA2-CC94E67FE8E5}" type="parTrans" cxnId="{3959E3B7-6AE5-4B32-8AAF-30BCF83FAE3B}">
      <dgm:prSet/>
      <dgm:spPr/>
      <dgm:t>
        <a:bodyPr/>
        <a:lstStyle/>
        <a:p>
          <a:endParaRPr lang="pt-BR"/>
        </a:p>
      </dgm:t>
    </dgm:pt>
    <dgm:pt modelId="{C33895F0-E82B-4634-A288-A0D5579C9D9C}" type="sibTrans" cxnId="{3959E3B7-6AE5-4B32-8AAF-30BCF83FAE3B}">
      <dgm:prSet/>
      <dgm:spPr/>
      <dgm:t>
        <a:bodyPr/>
        <a:lstStyle/>
        <a:p>
          <a:endParaRPr lang="pt-BR"/>
        </a:p>
      </dgm:t>
    </dgm:pt>
    <dgm:pt modelId="{7AD9E602-BE9B-4980-AE60-91E565A4F150}">
      <dgm:prSet phldrT="[Texto]"/>
      <dgm:spPr/>
      <dgm:t>
        <a:bodyPr/>
        <a:lstStyle/>
        <a:p>
          <a:r>
            <a:rPr lang="pt-BR" b="1" dirty="0"/>
            <a:t>Sistema Penitenciário</a:t>
          </a:r>
        </a:p>
      </dgm:t>
    </dgm:pt>
    <dgm:pt modelId="{481FEDD8-4795-4A34-A039-1ACCBBEE77AC}" type="parTrans" cxnId="{F284B5B6-3692-4EAD-ACBD-2AFFC8EFED2A}">
      <dgm:prSet/>
      <dgm:spPr/>
      <dgm:t>
        <a:bodyPr/>
        <a:lstStyle/>
        <a:p>
          <a:endParaRPr lang="pt-BR"/>
        </a:p>
      </dgm:t>
    </dgm:pt>
    <dgm:pt modelId="{79DE0538-0237-446F-9745-5C8611109E63}" type="sibTrans" cxnId="{F284B5B6-3692-4EAD-ACBD-2AFFC8EFED2A}">
      <dgm:prSet/>
      <dgm:spPr/>
      <dgm:t>
        <a:bodyPr/>
        <a:lstStyle/>
        <a:p>
          <a:endParaRPr lang="pt-BR"/>
        </a:p>
      </dgm:t>
    </dgm:pt>
    <dgm:pt modelId="{17067DAF-E5B7-472E-A08F-0B52748113F8}">
      <dgm:prSet phldrT="[Texto]"/>
      <dgm:spPr/>
      <dgm:t>
        <a:bodyPr/>
        <a:lstStyle/>
        <a:p>
          <a:r>
            <a:rPr lang="pt-BR" dirty="0"/>
            <a:t>Auditoria Coordenada Nacional</a:t>
          </a:r>
        </a:p>
        <a:p>
          <a:r>
            <a:rPr lang="pt-BR" dirty="0"/>
            <a:t>TCU,TCE-RN e demais </a:t>
          </a:r>
          <a:r>
            <a:rPr lang="pt-BR" dirty="0" err="1"/>
            <a:t>TCs</a:t>
          </a:r>
          <a:endParaRPr lang="pt-BR" dirty="0"/>
        </a:p>
      </dgm:t>
    </dgm:pt>
    <dgm:pt modelId="{84DA8CE6-5CA5-430D-A654-C4501ED93200}" type="parTrans" cxnId="{0BE253A0-3B7F-4FAB-83EC-42EC751301B5}">
      <dgm:prSet/>
      <dgm:spPr/>
      <dgm:t>
        <a:bodyPr/>
        <a:lstStyle/>
        <a:p>
          <a:endParaRPr lang="pt-BR"/>
        </a:p>
      </dgm:t>
    </dgm:pt>
    <dgm:pt modelId="{7CB0C07A-403E-4959-8DE6-CF71EC83E313}" type="sibTrans" cxnId="{0BE253A0-3B7F-4FAB-83EC-42EC751301B5}">
      <dgm:prSet/>
      <dgm:spPr/>
      <dgm:t>
        <a:bodyPr/>
        <a:lstStyle/>
        <a:p>
          <a:endParaRPr lang="pt-BR"/>
        </a:p>
      </dgm:t>
    </dgm:pt>
    <dgm:pt modelId="{0B429167-DECA-414D-82B8-ECABF4C01619}">
      <dgm:prSet phldrT="[Texto]"/>
      <dgm:spPr/>
      <dgm:t>
        <a:bodyPr/>
        <a:lstStyle/>
        <a:p>
          <a:r>
            <a:rPr lang="pt-BR" dirty="0"/>
            <a:t>Planejamento</a:t>
          </a:r>
        </a:p>
      </dgm:t>
    </dgm:pt>
    <dgm:pt modelId="{9920D663-85B2-449C-9EE1-05141CCA9535}" type="parTrans" cxnId="{AA62DB84-BDAB-4ADA-B460-15B92E1CB4D1}">
      <dgm:prSet/>
      <dgm:spPr/>
      <dgm:t>
        <a:bodyPr/>
        <a:lstStyle/>
        <a:p>
          <a:endParaRPr lang="pt-BR"/>
        </a:p>
      </dgm:t>
    </dgm:pt>
    <dgm:pt modelId="{F3E88AE7-223D-44FA-BA8B-49F80C78B08E}" type="sibTrans" cxnId="{AA62DB84-BDAB-4ADA-B460-15B92E1CB4D1}">
      <dgm:prSet/>
      <dgm:spPr/>
      <dgm:t>
        <a:bodyPr/>
        <a:lstStyle/>
        <a:p>
          <a:endParaRPr lang="pt-BR"/>
        </a:p>
      </dgm:t>
    </dgm:pt>
    <dgm:pt modelId="{DE31E32B-B0B9-47DF-8AE7-D560DE459134}" type="pres">
      <dgm:prSet presAssocID="{FE7EC65D-F7E7-43A2-A719-243574875F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02F0B3-71C5-4950-BB84-B714BE767D59}" type="pres">
      <dgm:prSet presAssocID="{7AD9E602-BE9B-4980-AE60-91E565A4F150}" presName="boxAndChildren" presStyleCnt="0"/>
      <dgm:spPr/>
    </dgm:pt>
    <dgm:pt modelId="{D1A11F0B-42D3-407A-ABCB-8D8176CAFD35}" type="pres">
      <dgm:prSet presAssocID="{7AD9E602-BE9B-4980-AE60-91E565A4F150}" presName="parentTextBox" presStyleLbl="node1" presStyleIdx="0" presStyleCnt="3"/>
      <dgm:spPr/>
      <dgm:t>
        <a:bodyPr/>
        <a:lstStyle/>
        <a:p>
          <a:endParaRPr lang="pt-BR"/>
        </a:p>
      </dgm:t>
    </dgm:pt>
    <dgm:pt modelId="{283192D1-C509-4BF5-8FDD-4B26ED6C2BE6}" type="pres">
      <dgm:prSet presAssocID="{7AD9E602-BE9B-4980-AE60-91E565A4F150}" presName="entireBox" presStyleLbl="node1" presStyleIdx="0" presStyleCnt="3"/>
      <dgm:spPr/>
      <dgm:t>
        <a:bodyPr/>
        <a:lstStyle/>
        <a:p>
          <a:endParaRPr lang="pt-BR"/>
        </a:p>
      </dgm:t>
    </dgm:pt>
    <dgm:pt modelId="{FE8EB39A-8F8E-4027-B974-97967FE7F1EA}" type="pres">
      <dgm:prSet presAssocID="{7AD9E602-BE9B-4980-AE60-91E565A4F150}" presName="descendantBox" presStyleCnt="0"/>
      <dgm:spPr/>
    </dgm:pt>
    <dgm:pt modelId="{E1727E47-326B-4F58-959B-EB01CA9735BE}" type="pres">
      <dgm:prSet presAssocID="{17067DAF-E5B7-472E-A08F-0B52748113F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AC4061-DD22-43B1-9938-E34252957409}" type="pres">
      <dgm:prSet presAssocID="{0B429167-DECA-414D-82B8-ECABF4C0161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6EF11-F0B7-4B06-8FB6-975965CC93DB}" type="pres">
      <dgm:prSet presAssocID="{A73F277B-0AA6-4415-8D0C-0FAE64578A3A}" presName="sp" presStyleCnt="0"/>
      <dgm:spPr/>
    </dgm:pt>
    <dgm:pt modelId="{81AB1229-13E6-4015-984D-C03A4834FFE3}" type="pres">
      <dgm:prSet presAssocID="{9AC24731-99AF-4D41-BF9D-4456A0B8FB3A}" presName="arrowAndChildren" presStyleCnt="0"/>
      <dgm:spPr/>
    </dgm:pt>
    <dgm:pt modelId="{4CB451D7-A9A7-4438-8FFA-55A5C87DAF3C}" type="pres">
      <dgm:prSet presAssocID="{9AC24731-99AF-4D41-BF9D-4456A0B8FB3A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D2F0D69B-D8C4-4C2F-9F05-D97E463EA511}" type="pres">
      <dgm:prSet presAssocID="{9AC24731-99AF-4D41-BF9D-4456A0B8FB3A}" presName="arrow" presStyleLbl="node1" presStyleIdx="1" presStyleCnt="3"/>
      <dgm:spPr/>
      <dgm:t>
        <a:bodyPr/>
        <a:lstStyle/>
        <a:p>
          <a:endParaRPr lang="pt-BR"/>
        </a:p>
      </dgm:t>
    </dgm:pt>
    <dgm:pt modelId="{0436FAF6-BE00-4DC4-A00C-CEC450307AC5}" type="pres">
      <dgm:prSet presAssocID="{9AC24731-99AF-4D41-BF9D-4456A0B8FB3A}" presName="descendantArrow" presStyleCnt="0"/>
      <dgm:spPr/>
    </dgm:pt>
    <dgm:pt modelId="{43AC730A-9B61-46A9-8492-0D2117F436E2}" type="pres">
      <dgm:prSet presAssocID="{54592A79-9888-4601-8923-D06A87CC4005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5FFAF1-18B8-4743-89EF-C69767AFA154}" type="pres">
      <dgm:prSet presAssocID="{AEB4925E-2139-4654-A5DA-98F047B65F5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AF9E52-CADE-41BA-AAFE-58B24B9AB83A}" type="pres">
      <dgm:prSet presAssocID="{C26694D8-15BB-4A1A-B5B8-25F2C648F4CB}" presName="sp" presStyleCnt="0"/>
      <dgm:spPr/>
    </dgm:pt>
    <dgm:pt modelId="{94E688D8-8419-45EB-8F3F-6BDF7858365E}" type="pres">
      <dgm:prSet presAssocID="{D1714BFD-625D-4690-BDFC-96330F10A337}" presName="arrowAndChildren" presStyleCnt="0"/>
      <dgm:spPr/>
    </dgm:pt>
    <dgm:pt modelId="{1F3AFE6F-7A68-4661-8838-5B684BCA3BB4}" type="pres">
      <dgm:prSet presAssocID="{D1714BFD-625D-4690-BDFC-96330F10A337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223E22C2-5B01-4B16-A403-6E247AB15352}" type="pres">
      <dgm:prSet presAssocID="{D1714BFD-625D-4690-BDFC-96330F10A337}" presName="arrow" presStyleLbl="node1" presStyleIdx="2" presStyleCnt="3"/>
      <dgm:spPr/>
      <dgm:t>
        <a:bodyPr/>
        <a:lstStyle/>
        <a:p>
          <a:endParaRPr lang="pt-BR"/>
        </a:p>
      </dgm:t>
    </dgm:pt>
    <dgm:pt modelId="{C676D057-FF73-4ADA-862E-AAC765CB28CA}" type="pres">
      <dgm:prSet presAssocID="{D1714BFD-625D-4690-BDFC-96330F10A337}" presName="descendantArrow" presStyleCnt="0"/>
      <dgm:spPr/>
    </dgm:pt>
    <dgm:pt modelId="{8BDA988E-04E0-48CD-A8C9-9E75C0002287}" type="pres">
      <dgm:prSet presAssocID="{450D2EC0-C58D-4C7D-A8CB-3768C924978F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67054D-7F9F-49CD-9726-FC44AF084715}" type="pres">
      <dgm:prSet presAssocID="{C895FAEA-67D7-452E-A366-0CA5C8ABA76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62DB84-BDAB-4ADA-B460-15B92E1CB4D1}" srcId="{7AD9E602-BE9B-4980-AE60-91E565A4F150}" destId="{0B429167-DECA-414D-82B8-ECABF4C01619}" srcOrd="1" destOrd="0" parTransId="{9920D663-85B2-449C-9EE1-05141CCA9535}" sibTransId="{F3E88AE7-223D-44FA-BA8B-49F80C78B08E}"/>
    <dgm:cxn modelId="{1D1A2A7D-3B12-49BC-9124-226347E3536E}" type="presOf" srcId="{D1714BFD-625D-4690-BDFC-96330F10A337}" destId="{223E22C2-5B01-4B16-A403-6E247AB15352}" srcOrd="1" destOrd="0" presId="urn:microsoft.com/office/officeart/2005/8/layout/process4"/>
    <dgm:cxn modelId="{3959E3B7-6AE5-4B32-8AAF-30BCF83FAE3B}" srcId="{9AC24731-99AF-4D41-BF9D-4456A0B8FB3A}" destId="{AEB4925E-2139-4654-A5DA-98F047B65F53}" srcOrd="1" destOrd="0" parTransId="{CA2320C4-4CAC-4B7E-9BA2-CC94E67FE8E5}" sibTransId="{C33895F0-E82B-4634-A288-A0D5579C9D9C}"/>
    <dgm:cxn modelId="{4688FC47-B657-4758-886F-0CCB80EB0595}" type="presOf" srcId="{450D2EC0-C58D-4C7D-A8CB-3768C924978F}" destId="{8BDA988E-04E0-48CD-A8C9-9E75C0002287}" srcOrd="0" destOrd="0" presId="urn:microsoft.com/office/officeart/2005/8/layout/process4"/>
    <dgm:cxn modelId="{7DF16795-5E6B-4FE0-8232-F2A8817CC489}" srcId="{D1714BFD-625D-4690-BDFC-96330F10A337}" destId="{C895FAEA-67D7-452E-A366-0CA5C8ABA76A}" srcOrd="1" destOrd="0" parTransId="{8AEFC429-7883-421A-82CA-87A062A9325A}" sibTransId="{CA974CA4-7310-4EA1-A30F-93AD23CD6FD2}"/>
    <dgm:cxn modelId="{EC56E7AC-7F9E-4E40-9D21-66BF0F7FBE1E}" srcId="{FE7EC65D-F7E7-43A2-A719-243574875F5C}" destId="{9AC24731-99AF-4D41-BF9D-4456A0B8FB3A}" srcOrd="1" destOrd="0" parTransId="{9512274D-600D-4D3F-ABC2-16474DE99DAA}" sibTransId="{A73F277B-0AA6-4415-8D0C-0FAE64578A3A}"/>
    <dgm:cxn modelId="{AC64CB25-6F19-42B5-ABFA-38ABCCA0E6C8}" type="presOf" srcId="{17067DAF-E5B7-472E-A08F-0B52748113F8}" destId="{E1727E47-326B-4F58-959B-EB01CA9735BE}" srcOrd="0" destOrd="0" presId="urn:microsoft.com/office/officeart/2005/8/layout/process4"/>
    <dgm:cxn modelId="{FE850308-DE78-4462-AD69-F81B6C701824}" type="presOf" srcId="{7AD9E602-BE9B-4980-AE60-91E565A4F150}" destId="{283192D1-C509-4BF5-8FDD-4B26ED6C2BE6}" srcOrd="1" destOrd="0" presId="urn:microsoft.com/office/officeart/2005/8/layout/process4"/>
    <dgm:cxn modelId="{45C83D76-EDD1-4FB1-B481-54D6900C7D32}" type="presOf" srcId="{9AC24731-99AF-4D41-BF9D-4456A0B8FB3A}" destId="{D2F0D69B-D8C4-4C2F-9F05-D97E463EA511}" srcOrd="1" destOrd="0" presId="urn:microsoft.com/office/officeart/2005/8/layout/process4"/>
    <dgm:cxn modelId="{A62A2E56-6057-469D-B123-DB8EC391E616}" type="presOf" srcId="{D1714BFD-625D-4690-BDFC-96330F10A337}" destId="{1F3AFE6F-7A68-4661-8838-5B684BCA3BB4}" srcOrd="0" destOrd="0" presId="urn:microsoft.com/office/officeart/2005/8/layout/process4"/>
    <dgm:cxn modelId="{59E831A5-F2DE-4156-AA23-BC68BEC546BB}" type="presOf" srcId="{AEB4925E-2139-4654-A5DA-98F047B65F53}" destId="{C65FFAF1-18B8-4743-89EF-C69767AFA154}" srcOrd="0" destOrd="0" presId="urn:microsoft.com/office/officeart/2005/8/layout/process4"/>
    <dgm:cxn modelId="{9619ACFB-109D-42B4-B8F2-7C48CB58ABCF}" type="presOf" srcId="{9AC24731-99AF-4D41-BF9D-4456A0B8FB3A}" destId="{4CB451D7-A9A7-4438-8FFA-55A5C87DAF3C}" srcOrd="0" destOrd="0" presId="urn:microsoft.com/office/officeart/2005/8/layout/process4"/>
    <dgm:cxn modelId="{90CCB3FE-1893-4FF4-B955-F3D1E49797D8}" type="presOf" srcId="{7AD9E602-BE9B-4980-AE60-91E565A4F150}" destId="{D1A11F0B-42D3-407A-ABCB-8D8176CAFD35}" srcOrd="0" destOrd="0" presId="urn:microsoft.com/office/officeart/2005/8/layout/process4"/>
    <dgm:cxn modelId="{894495F5-2AFD-4A25-988D-FF609C06C7D7}" srcId="{D1714BFD-625D-4690-BDFC-96330F10A337}" destId="{450D2EC0-C58D-4C7D-A8CB-3768C924978F}" srcOrd="0" destOrd="0" parTransId="{B3962E29-881F-4390-BC84-08D6FCCF8067}" sibTransId="{BC14D7FC-5297-437F-856B-F89DE9DACC5B}"/>
    <dgm:cxn modelId="{0BE253A0-3B7F-4FAB-83EC-42EC751301B5}" srcId="{7AD9E602-BE9B-4980-AE60-91E565A4F150}" destId="{17067DAF-E5B7-472E-A08F-0B52748113F8}" srcOrd="0" destOrd="0" parTransId="{84DA8CE6-5CA5-430D-A654-C4501ED93200}" sibTransId="{7CB0C07A-403E-4959-8DE6-CF71EC83E313}"/>
    <dgm:cxn modelId="{AFE37B1F-73A0-43BC-AAA3-AB43D8D358CE}" type="presOf" srcId="{54592A79-9888-4601-8923-D06A87CC4005}" destId="{43AC730A-9B61-46A9-8492-0D2117F436E2}" srcOrd="0" destOrd="0" presId="urn:microsoft.com/office/officeart/2005/8/layout/process4"/>
    <dgm:cxn modelId="{2039ECE7-021B-4158-AEA1-C6CC37FDAAD6}" type="presOf" srcId="{C895FAEA-67D7-452E-A366-0CA5C8ABA76A}" destId="{C967054D-7F9F-49CD-9726-FC44AF084715}" srcOrd="0" destOrd="0" presId="urn:microsoft.com/office/officeart/2005/8/layout/process4"/>
    <dgm:cxn modelId="{A7C79577-E2E1-4383-BC39-01448DA92F25}" srcId="{FE7EC65D-F7E7-43A2-A719-243574875F5C}" destId="{D1714BFD-625D-4690-BDFC-96330F10A337}" srcOrd="0" destOrd="0" parTransId="{C6AE7600-A53C-4351-ADEA-6E36D034FF63}" sibTransId="{C26694D8-15BB-4A1A-B5B8-25F2C648F4CB}"/>
    <dgm:cxn modelId="{0DE8ACCB-817B-4069-8338-AA353C39D431}" srcId="{9AC24731-99AF-4D41-BF9D-4456A0B8FB3A}" destId="{54592A79-9888-4601-8923-D06A87CC4005}" srcOrd="0" destOrd="0" parTransId="{EC804CC4-E2D8-4F28-B496-3C9FAF969AC9}" sibTransId="{8748F1B2-0F96-4F3E-9CED-D80D5B99F530}"/>
    <dgm:cxn modelId="{A7E3403C-836A-4ED1-8CDB-29644C246A6E}" type="presOf" srcId="{0B429167-DECA-414D-82B8-ECABF4C01619}" destId="{F7AC4061-DD22-43B1-9938-E34252957409}" srcOrd="0" destOrd="0" presId="urn:microsoft.com/office/officeart/2005/8/layout/process4"/>
    <dgm:cxn modelId="{66EE3EB8-6305-4131-8E47-5E260F14A425}" type="presOf" srcId="{FE7EC65D-F7E7-43A2-A719-243574875F5C}" destId="{DE31E32B-B0B9-47DF-8AE7-D560DE459134}" srcOrd="0" destOrd="0" presId="urn:microsoft.com/office/officeart/2005/8/layout/process4"/>
    <dgm:cxn modelId="{F284B5B6-3692-4EAD-ACBD-2AFFC8EFED2A}" srcId="{FE7EC65D-F7E7-43A2-A719-243574875F5C}" destId="{7AD9E602-BE9B-4980-AE60-91E565A4F150}" srcOrd="2" destOrd="0" parTransId="{481FEDD8-4795-4A34-A039-1ACCBBEE77AC}" sibTransId="{79DE0538-0237-446F-9745-5C8611109E63}"/>
    <dgm:cxn modelId="{C07FF0C7-FCF4-425C-A048-724C9F5EF297}" type="presParOf" srcId="{DE31E32B-B0B9-47DF-8AE7-D560DE459134}" destId="{9002F0B3-71C5-4950-BB84-B714BE767D59}" srcOrd="0" destOrd="0" presId="urn:microsoft.com/office/officeart/2005/8/layout/process4"/>
    <dgm:cxn modelId="{A57EDF18-80B7-4775-B8A5-F67FB6EC879F}" type="presParOf" srcId="{9002F0B3-71C5-4950-BB84-B714BE767D59}" destId="{D1A11F0B-42D3-407A-ABCB-8D8176CAFD35}" srcOrd="0" destOrd="0" presId="urn:microsoft.com/office/officeart/2005/8/layout/process4"/>
    <dgm:cxn modelId="{0DF71246-D8E6-4144-B355-442F2BEEE144}" type="presParOf" srcId="{9002F0B3-71C5-4950-BB84-B714BE767D59}" destId="{283192D1-C509-4BF5-8FDD-4B26ED6C2BE6}" srcOrd="1" destOrd="0" presId="urn:microsoft.com/office/officeart/2005/8/layout/process4"/>
    <dgm:cxn modelId="{D9627D94-0A95-4A0D-9AC4-A458C8DA88D3}" type="presParOf" srcId="{9002F0B3-71C5-4950-BB84-B714BE767D59}" destId="{FE8EB39A-8F8E-4027-B974-97967FE7F1EA}" srcOrd="2" destOrd="0" presId="urn:microsoft.com/office/officeart/2005/8/layout/process4"/>
    <dgm:cxn modelId="{8D7701B6-1A0A-4C41-9FE7-02F1316CE3C4}" type="presParOf" srcId="{FE8EB39A-8F8E-4027-B974-97967FE7F1EA}" destId="{E1727E47-326B-4F58-959B-EB01CA9735BE}" srcOrd="0" destOrd="0" presId="urn:microsoft.com/office/officeart/2005/8/layout/process4"/>
    <dgm:cxn modelId="{FB4096CB-0587-46D7-942B-A867622E8F2A}" type="presParOf" srcId="{FE8EB39A-8F8E-4027-B974-97967FE7F1EA}" destId="{F7AC4061-DD22-43B1-9938-E34252957409}" srcOrd="1" destOrd="0" presId="urn:microsoft.com/office/officeart/2005/8/layout/process4"/>
    <dgm:cxn modelId="{67BDD668-E81B-4CA2-8455-C3254EBA20AA}" type="presParOf" srcId="{DE31E32B-B0B9-47DF-8AE7-D560DE459134}" destId="{D7F6EF11-F0B7-4B06-8FB6-975965CC93DB}" srcOrd="1" destOrd="0" presId="urn:microsoft.com/office/officeart/2005/8/layout/process4"/>
    <dgm:cxn modelId="{C13909D1-A8B6-42B3-BD43-8A3EFE33CCBC}" type="presParOf" srcId="{DE31E32B-B0B9-47DF-8AE7-D560DE459134}" destId="{81AB1229-13E6-4015-984D-C03A4834FFE3}" srcOrd="2" destOrd="0" presId="urn:microsoft.com/office/officeart/2005/8/layout/process4"/>
    <dgm:cxn modelId="{1059CDBC-77E2-45E2-AE65-25C4C21AC19D}" type="presParOf" srcId="{81AB1229-13E6-4015-984D-C03A4834FFE3}" destId="{4CB451D7-A9A7-4438-8FFA-55A5C87DAF3C}" srcOrd="0" destOrd="0" presId="urn:microsoft.com/office/officeart/2005/8/layout/process4"/>
    <dgm:cxn modelId="{DA59F415-5532-46F3-9D56-E2BFB2A16FA5}" type="presParOf" srcId="{81AB1229-13E6-4015-984D-C03A4834FFE3}" destId="{D2F0D69B-D8C4-4C2F-9F05-D97E463EA511}" srcOrd="1" destOrd="0" presId="urn:microsoft.com/office/officeart/2005/8/layout/process4"/>
    <dgm:cxn modelId="{D4A946F3-7037-4173-AF82-BCD86DD09A7B}" type="presParOf" srcId="{81AB1229-13E6-4015-984D-C03A4834FFE3}" destId="{0436FAF6-BE00-4DC4-A00C-CEC450307AC5}" srcOrd="2" destOrd="0" presId="urn:microsoft.com/office/officeart/2005/8/layout/process4"/>
    <dgm:cxn modelId="{240AEE16-E316-467E-A5A1-0278490E7488}" type="presParOf" srcId="{0436FAF6-BE00-4DC4-A00C-CEC450307AC5}" destId="{43AC730A-9B61-46A9-8492-0D2117F436E2}" srcOrd="0" destOrd="0" presId="urn:microsoft.com/office/officeart/2005/8/layout/process4"/>
    <dgm:cxn modelId="{E387F031-EF65-4015-982C-9C78D4178FC6}" type="presParOf" srcId="{0436FAF6-BE00-4DC4-A00C-CEC450307AC5}" destId="{C65FFAF1-18B8-4743-89EF-C69767AFA154}" srcOrd="1" destOrd="0" presId="urn:microsoft.com/office/officeart/2005/8/layout/process4"/>
    <dgm:cxn modelId="{4DCDFA2F-00CF-452F-B775-215025BFB4C6}" type="presParOf" srcId="{DE31E32B-B0B9-47DF-8AE7-D560DE459134}" destId="{C7AF9E52-CADE-41BA-AAFE-58B24B9AB83A}" srcOrd="3" destOrd="0" presId="urn:microsoft.com/office/officeart/2005/8/layout/process4"/>
    <dgm:cxn modelId="{07BE76BE-E59B-4B53-AC0A-D6583F434097}" type="presParOf" srcId="{DE31E32B-B0B9-47DF-8AE7-D560DE459134}" destId="{94E688D8-8419-45EB-8F3F-6BDF7858365E}" srcOrd="4" destOrd="0" presId="urn:microsoft.com/office/officeart/2005/8/layout/process4"/>
    <dgm:cxn modelId="{5B8F07F6-70E0-497D-9336-3A021508248A}" type="presParOf" srcId="{94E688D8-8419-45EB-8F3F-6BDF7858365E}" destId="{1F3AFE6F-7A68-4661-8838-5B684BCA3BB4}" srcOrd="0" destOrd="0" presId="urn:microsoft.com/office/officeart/2005/8/layout/process4"/>
    <dgm:cxn modelId="{2C56C3AC-1EF7-49FB-A368-6FC640259B68}" type="presParOf" srcId="{94E688D8-8419-45EB-8F3F-6BDF7858365E}" destId="{223E22C2-5B01-4B16-A403-6E247AB15352}" srcOrd="1" destOrd="0" presId="urn:microsoft.com/office/officeart/2005/8/layout/process4"/>
    <dgm:cxn modelId="{DC111E26-43BB-464D-B904-3773CC41A805}" type="presParOf" srcId="{94E688D8-8419-45EB-8F3F-6BDF7858365E}" destId="{C676D057-FF73-4ADA-862E-AAC765CB28CA}" srcOrd="2" destOrd="0" presId="urn:microsoft.com/office/officeart/2005/8/layout/process4"/>
    <dgm:cxn modelId="{E5A29D5B-7A4A-4E23-A994-40B0A41F584D}" type="presParOf" srcId="{C676D057-FF73-4ADA-862E-AAC765CB28CA}" destId="{8BDA988E-04E0-48CD-A8C9-9E75C0002287}" srcOrd="0" destOrd="0" presId="urn:microsoft.com/office/officeart/2005/8/layout/process4"/>
    <dgm:cxn modelId="{25A8A707-4559-4348-95C9-60D044E84F07}" type="presParOf" srcId="{C676D057-FF73-4ADA-862E-AAC765CB28CA}" destId="{C967054D-7F9F-49CD-9726-FC44AF08471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F401C-BF83-47AF-BDCF-B3618C9C3895}" type="doc">
      <dgm:prSet loTypeId="urn:microsoft.com/office/officeart/2009/3/layout/Pi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177CA8C-7D33-45CD-B5AD-8B4D0002CDCD}">
      <dgm:prSet phldrT="[Texto]" custT="1"/>
      <dgm:spPr/>
      <dgm:t>
        <a:bodyPr/>
        <a:lstStyle/>
        <a:p>
          <a:r>
            <a:rPr lang="pt-BR" sz="2600" dirty="0" smtClean="0"/>
            <a:t>Planejamento</a:t>
          </a:r>
          <a:endParaRPr lang="pt-BR" sz="2600" dirty="0"/>
        </a:p>
      </dgm:t>
    </dgm:pt>
    <dgm:pt modelId="{D2309FFB-B2DF-49B1-BCC3-F59CE74C605C}" type="parTrans" cxnId="{3B72D562-5196-4C08-8BB1-A734248487B3}">
      <dgm:prSet/>
      <dgm:spPr/>
      <dgm:t>
        <a:bodyPr/>
        <a:lstStyle/>
        <a:p>
          <a:endParaRPr lang="pt-BR"/>
        </a:p>
      </dgm:t>
    </dgm:pt>
    <dgm:pt modelId="{4A698A54-E219-4C3E-901B-E995F4EEA0ED}" type="sibTrans" cxnId="{3B72D562-5196-4C08-8BB1-A734248487B3}">
      <dgm:prSet/>
      <dgm:spPr/>
      <dgm:t>
        <a:bodyPr/>
        <a:lstStyle/>
        <a:p>
          <a:endParaRPr lang="pt-BR"/>
        </a:p>
      </dgm:t>
    </dgm:pt>
    <dgm:pt modelId="{CF90E3C8-789F-46A8-BAD9-13D731616A38}">
      <dgm:prSet phldrT="[Texto]" custT="1"/>
      <dgm:spPr/>
      <dgm:t>
        <a:bodyPr/>
        <a:lstStyle/>
        <a:p>
          <a:r>
            <a:rPr lang="pt-BR" sz="2600" dirty="0"/>
            <a:t>Execução</a:t>
          </a:r>
        </a:p>
      </dgm:t>
    </dgm:pt>
    <dgm:pt modelId="{E40B5725-1E27-4870-B4A7-75BBBFC1835E}" type="parTrans" cxnId="{255681DF-A5FA-499B-AA5A-8F65D4336BAE}">
      <dgm:prSet/>
      <dgm:spPr/>
      <dgm:t>
        <a:bodyPr/>
        <a:lstStyle/>
        <a:p>
          <a:endParaRPr lang="pt-BR"/>
        </a:p>
      </dgm:t>
    </dgm:pt>
    <dgm:pt modelId="{9AD63E66-A03F-4E0F-8449-8A70B6E0C350}" type="sibTrans" cxnId="{255681DF-A5FA-499B-AA5A-8F65D4336BAE}">
      <dgm:prSet/>
      <dgm:spPr/>
      <dgm:t>
        <a:bodyPr/>
        <a:lstStyle/>
        <a:p>
          <a:endParaRPr lang="pt-BR"/>
        </a:p>
      </dgm:t>
    </dgm:pt>
    <dgm:pt modelId="{6F6EADED-3691-442C-A68A-477F1B99D5D7}">
      <dgm:prSet phldrT="[Texto]" custT="1"/>
      <dgm:spPr/>
      <dgm:t>
        <a:bodyPr/>
        <a:lstStyle/>
        <a:p>
          <a:endParaRPr lang="pt-BR" sz="2000" dirty="0"/>
        </a:p>
      </dgm:t>
    </dgm:pt>
    <dgm:pt modelId="{020F0FCC-595D-453B-960E-39A82CFBB5D8}" type="parTrans" cxnId="{5098DFA4-2AC0-4C3A-BC91-AD5D54A68C1B}">
      <dgm:prSet/>
      <dgm:spPr/>
      <dgm:t>
        <a:bodyPr/>
        <a:lstStyle/>
        <a:p>
          <a:endParaRPr lang="pt-BR"/>
        </a:p>
      </dgm:t>
    </dgm:pt>
    <dgm:pt modelId="{191ADC78-4E9A-430F-A428-9310B8ECEA5F}" type="sibTrans" cxnId="{5098DFA4-2AC0-4C3A-BC91-AD5D54A68C1B}">
      <dgm:prSet/>
      <dgm:spPr/>
      <dgm:t>
        <a:bodyPr/>
        <a:lstStyle/>
        <a:p>
          <a:endParaRPr lang="pt-BR"/>
        </a:p>
      </dgm:t>
    </dgm:pt>
    <dgm:pt modelId="{EE182525-37CB-49BA-92AE-2A71A1EE797E}">
      <dgm:prSet phldrT="[Texto]"/>
      <dgm:spPr/>
      <dgm:t>
        <a:bodyPr/>
        <a:lstStyle/>
        <a:p>
          <a:r>
            <a:rPr lang="pt-BR" sz="2600" dirty="0" smtClean="0"/>
            <a:t>Relatório</a:t>
          </a:r>
          <a:endParaRPr lang="pt-BR" sz="2600" dirty="0"/>
        </a:p>
      </dgm:t>
    </dgm:pt>
    <dgm:pt modelId="{5925F0BE-C659-401C-905B-7F7EB1564BE6}" type="parTrans" cxnId="{80338FBD-F144-425B-B0E0-F08E20EFD4B3}">
      <dgm:prSet/>
      <dgm:spPr/>
      <dgm:t>
        <a:bodyPr/>
        <a:lstStyle/>
        <a:p>
          <a:endParaRPr lang="pt-BR"/>
        </a:p>
      </dgm:t>
    </dgm:pt>
    <dgm:pt modelId="{A4E52DCB-C6D2-41E7-B138-6A524EC6E1FB}" type="sibTrans" cxnId="{80338FBD-F144-425B-B0E0-F08E20EFD4B3}">
      <dgm:prSet/>
      <dgm:spPr/>
      <dgm:t>
        <a:bodyPr/>
        <a:lstStyle/>
        <a:p>
          <a:endParaRPr lang="pt-BR"/>
        </a:p>
      </dgm:t>
    </dgm:pt>
    <dgm:pt modelId="{AA3161F2-0301-4429-8904-261B3B5E0B7F}">
      <dgm:prSet phldrT="[Texto]" custT="1"/>
      <dgm:spPr/>
      <dgm:t>
        <a:bodyPr/>
        <a:lstStyle/>
        <a:p>
          <a:endParaRPr lang="pt-BR" sz="2000" dirty="0"/>
        </a:p>
      </dgm:t>
    </dgm:pt>
    <dgm:pt modelId="{5EE37F15-673A-4764-A026-CCE6C8B1845A}" type="sibTrans" cxnId="{839C2E02-72A8-45DF-ADE8-97E5E56088F7}">
      <dgm:prSet/>
      <dgm:spPr/>
      <dgm:t>
        <a:bodyPr/>
        <a:lstStyle/>
        <a:p>
          <a:endParaRPr lang="pt-BR"/>
        </a:p>
      </dgm:t>
    </dgm:pt>
    <dgm:pt modelId="{36AEBE6F-4ACA-4C42-876D-E1A86B5ADB63}" type="parTrans" cxnId="{839C2E02-72A8-45DF-ADE8-97E5E56088F7}">
      <dgm:prSet/>
      <dgm:spPr/>
      <dgm:t>
        <a:bodyPr/>
        <a:lstStyle/>
        <a:p>
          <a:endParaRPr lang="pt-BR"/>
        </a:p>
      </dgm:t>
    </dgm:pt>
    <dgm:pt modelId="{37F38E3F-1FE8-4078-9AC6-746105D74CBA}">
      <dgm:prSet phldrT="[Texto]" custT="1"/>
      <dgm:spPr/>
      <dgm:t>
        <a:bodyPr/>
        <a:lstStyle/>
        <a:p>
          <a:r>
            <a:rPr lang="pt-BR" sz="1600" dirty="0" smtClean="0"/>
            <a:t>03/Nov – 16/Dez/16</a:t>
          </a:r>
        </a:p>
      </dgm:t>
    </dgm:pt>
    <dgm:pt modelId="{226CFF41-9FC9-4CF5-93BD-E9D63119328F}" type="parTrans" cxnId="{5816B233-4D1C-42A3-B60A-02D75137B11C}">
      <dgm:prSet/>
      <dgm:spPr/>
      <dgm:t>
        <a:bodyPr/>
        <a:lstStyle/>
        <a:p>
          <a:endParaRPr lang="pt-BR"/>
        </a:p>
      </dgm:t>
    </dgm:pt>
    <dgm:pt modelId="{FB22743C-0AD5-44EB-A29C-CDE14D2BCB7D}" type="sibTrans" cxnId="{5816B233-4D1C-42A3-B60A-02D75137B11C}">
      <dgm:prSet/>
      <dgm:spPr/>
      <dgm:t>
        <a:bodyPr/>
        <a:lstStyle/>
        <a:p>
          <a:endParaRPr lang="pt-BR"/>
        </a:p>
      </dgm:t>
    </dgm:pt>
    <dgm:pt modelId="{777B7F56-F59A-415B-806D-F88FF657B563}">
      <dgm:prSet phldrT="[Texto]" custT="1"/>
      <dgm:spPr/>
      <dgm:t>
        <a:bodyPr/>
        <a:lstStyle/>
        <a:p>
          <a:r>
            <a:rPr lang="pt-BR" sz="1600" dirty="0" smtClean="0"/>
            <a:t>20/Mar – 21/Abr/17</a:t>
          </a:r>
          <a:endParaRPr lang="pt-BR" sz="1600" dirty="0"/>
        </a:p>
      </dgm:t>
    </dgm:pt>
    <dgm:pt modelId="{F6F00DBC-1800-4596-9498-A305FCF606D7}" type="parTrans" cxnId="{7F5B5A8F-F3A2-4B49-9F38-D66690EA0227}">
      <dgm:prSet/>
      <dgm:spPr/>
      <dgm:t>
        <a:bodyPr/>
        <a:lstStyle/>
        <a:p>
          <a:endParaRPr lang="pt-BR"/>
        </a:p>
      </dgm:t>
    </dgm:pt>
    <dgm:pt modelId="{229658FA-4FE5-40B5-A843-6C09B045B46C}" type="sibTrans" cxnId="{7F5B5A8F-F3A2-4B49-9F38-D66690EA0227}">
      <dgm:prSet/>
      <dgm:spPr/>
      <dgm:t>
        <a:bodyPr/>
        <a:lstStyle/>
        <a:p>
          <a:endParaRPr lang="pt-BR"/>
        </a:p>
      </dgm:t>
    </dgm:pt>
    <dgm:pt modelId="{B17E0524-16D1-4871-9DCB-C2D7D655AF85}">
      <dgm:prSet phldrT="[Texto]" custT="1"/>
      <dgm:spPr/>
      <dgm:t>
        <a:bodyPr/>
        <a:lstStyle/>
        <a:p>
          <a:endParaRPr lang="pt-BR" sz="2200" dirty="0"/>
        </a:p>
      </dgm:t>
    </dgm:pt>
    <dgm:pt modelId="{64233042-8A53-486C-B7AA-9BED77A9D8EC}" type="sibTrans" cxnId="{E1D57A79-C6E5-4D65-8BA4-CA39CE51B83F}">
      <dgm:prSet/>
      <dgm:spPr/>
      <dgm:t>
        <a:bodyPr/>
        <a:lstStyle/>
        <a:p>
          <a:endParaRPr lang="pt-BR"/>
        </a:p>
      </dgm:t>
    </dgm:pt>
    <dgm:pt modelId="{68782831-3117-4CAA-9053-D760E4C9B862}" type="parTrans" cxnId="{E1D57A79-C6E5-4D65-8BA4-CA39CE51B83F}">
      <dgm:prSet/>
      <dgm:spPr/>
      <dgm:t>
        <a:bodyPr/>
        <a:lstStyle/>
        <a:p>
          <a:endParaRPr lang="pt-BR"/>
        </a:p>
      </dgm:t>
    </dgm:pt>
    <dgm:pt modelId="{60EAE95C-6909-455E-A679-EAD859B8EE98}">
      <dgm:prSet phldrT="[Texto]" custT="1"/>
      <dgm:spPr/>
      <dgm:t>
        <a:bodyPr/>
        <a:lstStyle/>
        <a:p>
          <a:r>
            <a:rPr lang="pt-BR" sz="1600" dirty="0" smtClean="0"/>
            <a:t>24/Abr – 19/Maio/17</a:t>
          </a:r>
          <a:endParaRPr lang="pt-BR" sz="1600" dirty="0"/>
        </a:p>
      </dgm:t>
    </dgm:pt>
    <dgm:pt modelId="{EB43B8E9-3868-4F99-921E-56296C1FC9ED}" type="parTrans" cxnId="{7E39E334-8268-4933-AC0E-032AA35BE588}">
      <dgm:prSet/>
      <dgm:spPr/>
      <dgm:t>
        <a:bodyPr/>
        <a:lstStyle/>
        <a:p>
          <a:endParaRPr lang="pt-BR"/>
        </a:p>
      </dgm:t>
    </dgm:pt>
    <dgm:pt modelId="{46CB06E7-1167-4F99-8871-5A9AD97F6DDC}" type="sibTrans" cxnId="{7E39E334-8268-4933-AC0E-032AA35BE588}">
      <dgm:prSet/>
      <dgm:spPr/>
      <dgm:t>
        <a:bodyPr/>
        <a:lstStyle/>
        <a:p>
          <a:endParaRPr lang="pt-BR"/>
        </a:p>
      </dgm:t>
    </dgm:pt>
    <dgm:pt modelId="{1E8E9145-9F5F-43D8-A332-EBE4393E3F99}" type="pres">
      <dgm:prSet presAssocID="{981F401C-BF83-47AF-BDCF-B3618C9C389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4937B60-1660-4942-84EC-684DF55E7C26}" type="pres">
      <dgm:prSet presAssocID="{AA3161F2-0301-4429-8904-261B3B5E0B7F}" presName="ParentComposite" presStyleCnt="0"/>
      <dgm:spPr/>
    </dgm:pt>
    <dgm:pt modelId="{4F45B78F-D7C5-4BC7-AC0C-C49D5E1EC870}" type="pres">
      <dgm:prSet presAssocID="{AA3161F2-0301-4429-8904-261B3B5E0B7F}" presName="Chord" presStyleLbl="bgShp" presStyleIdx="0" presStyleCnt="3"/>
      <dgm:spPr/>
    </dgm:pt>
    <dgm:pt modelId="{0EC7B576-3CB2-4D98-98C9-3F1F235C02CA}" type="pres">
      <dgm:prSet presAssocID="{AA3161F2-0301-4429-8904-261B3B5E0B7F}" presName="Pie" presStyleLbl="alignNode1" presStyleIdx="0" presStyleCnt="3"/>
      <dgm:spPr/>
    </dgm:pt>
    <dgm:pt modelId="{40BB936B-6BD3-41A3-9DA0-7A015ED4D15E}" type="pres">
      <dgm:prSet presAssocID="{AA3161F2-0301-4429-8904-261B3B5E0B7F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0E3FA1-2193-4ACD-BB03-052363FF76ED}" type="pres">
      <dgm:prSet presAssocID="{4A698A54-E219-4C3E-901B-E995F4EEA0ED}" presName="negSibTrans" presStyleCnt="0"/>
      <dgm:spPr/>
    </dgm:pt>
    <dgm:pt modelId="{58CCB257-840D-4C4B-AB1A-492B851E6B8F}" type="pres">
      <dgm:prSet presAssocID="{AA3161F2-0301-4429-8904-261B3B5E0B7F}" presName="composite" presStyleCnt="0"/>
      <dgm:spPr/>
    </dgm:pt>
    <dgm:pt modelId="{A668CF64-B0AC-42CC-9793-117BA1771B70}" type="pres">
      <dgm:prSet presAssocID="{AA3161F2-0301-4429-8904-261B3B5E0B7F}" presName="Child" presStyleLbl="revTx" presStyleIdx="1" presStyleCnt="6" custScaleX="1087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54761C-DBB0-484E-942D-7568F7505B8E}" type="pres">
      <dgm:prSet presAssocID="{5EE37F15-673A-4764-A026-CCE6C8B1845A}" presName="sibTrans" presStyleCnt="0"/>
      <dgm:spPr/>
    </dgm:pt>
    <dgm:pt modelId="{4602CF95-C58E-407C-8988-A15D77205DD3}" type="pres">
      <dgm:prSet presAssocID="{B17E0524-16D1-4871-9DCB-C2D7D655AF85}" presName="ParentComposite" presStyleCnt="0"/>
      <dgm:spPr/>
    </dgm:pt>
    <dgm:pt modelId="{723036E1-51D6-4E22-872D-C67274E9CC5E}" type="pres">
      <dgm:prSet presAssocID="{B17E0524-16D1-4871-9DCB-C2D7D655AF85}" presName="Chord" presStyleLbl="bgShp" presStyleIdx="1" presStyleCnt="3"/>
      <dgm:spPr/>
    </dgm:pt>
    <dgm:pt modelId="{5DD37769-5FD3-4725-AD84-14DFC77C4FAC}" type="pres">
      <dgm:prSet presAssocID="{B17E0524-16D1-4871-9DCB-C2D7D655AF85}" presName="Pie" presStyleLbl="alignNode1" presStyleIdx="1" presStyleCnt="3"/>
      <dgm:spPr/>
    </dgm:pt>
    <dgm:pt modelId="{F4534176-9A06-48D5-9CD5-244DB7E33CC1}" type="pres">
      <dgm:prSet presAssocID="{B17E0524-16D1-4871-9DCB-C2D7D655AF85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562324-483C-4110-AAFC-DAF1367A5D4C}" type="pres">
      <dgm:prSet presAssocID="{9AD63E66-A03F-4E0F-8449-8A70B6E0C350}" presName="negSibTrans" presStyleCnt="0"/>
      <dgm:spPr/>
    </dgm:pt>
    <dgm:pt modelId="{F75B1AC4-3F32-4959-B410-ECA162919606}" type="pres">
      <dgm:prSet presAssocID="{B17E0524-16D1-4871-9DCB-C2D7D655AF85}" presName="composite" presStyleCnt="0"/>
      <dgm:spPr/>
    </dgm:pt>
    <dgm:pt modelId="{520CB6D6-B057-403D-BB18-504809674C13}" type="pres">
      <dgm:prSet presAssocID="{B17E0524-16D1-4871-9DCB-C2D7D655AF85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9309FE-EC4B-48EE-9651-507AE35260A0}" type="pres">
      <dgm:prSet presAssocID="{64233042-8A53-486C-B7AA-9BED77A9D8EC}" presName="sibTrans" presStyleCnt="0"/>
      <dgm:spPr/>
    </dgm:pt>
    <dgm:pt modelId="{0D94E021-6EB0-4495-A73D-C41475551EEC}" type="pres">
      <dgm:prSet presAssocID="{6F6EADED-3691-442C-A68A-477F1B99D5D7}" presName="ParentComposite" presStyleCnt="0"/>
      <dgm:spPr/>
    </dgm:pt>
    <dgm:pt modelId="{EFDFD9D7-9D32-4B2A-A30C-B4BD8DA27F4B}" type="pres">
      <dgm:prSet presAssocID="{6F6EADED-3691-442C-A68A-477F1B99D5D7}" presName="Chord" presStyleLbl="bgShp" presStyleIdx="2" presStyleCnt="3"/>
      <dgm:spPr/>
    </dgm:pt>
    <dgm:pt modelId="{4325C7EC-603B-473B-B390-39C7EC8B7E96}" type="pres">
      <dgm:prSet presAssocID="{6F6EADED-3691-442C-A68A-477F1B99D5D7}" presName="Pie" presStyleLbl="alignNode1" presStyleIdx="2" presStyleCnt="3"/>
      <dgm:spPr/>
    </dgm:pt>
    <dgm:pt modelId="{D792E3C9-BD13-4E7E-A86F-4FB8B86253E4}" type="pres">
      <dgm:prSet presAssocID="{6F6EADED-3691-442C-A68A-477F1B99D5D7}" presName="Parent" presStyleLbl="revTx" presStyleIdx="4" presStyleCnt="6" custScaleX="83151" custScaleY="999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0BFB4B-A62C-48CC-8CAD-8DCACCE8AFA9}" type="pres">
      <dgm:prSet presAssocID="{A4E52DCB-C6D2-41E7-B138-6A524EC6E1FB}" presName="negSibTrans" presStyleCnt="0"/>
      <dgm:spPr/>
    </dgm:pt>
    <dgm:pt modelId="{C0DFBF19-AD62-4685-8684-153B89944ABF}" type="pres">
      <dgm:prSet presAssocID="{6F6EADED-3691-442C-A68A-477F1B99D5D7}" presName="composite" presStyleCnt="0"/>
      <dgm:spPr/>
    </dgm:pt>
    <dgm:pt modelId="{1C94A259-54B8-4C98-835B-BA5654CEF922}" type="pres">
      <dgm:prSet presAssocID="{6F6EADED-3691-442C-A68A-477F1B99D5D7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5AA72B-8587-4322-8FE3-16DE887DDAA1}" type="presOf" srcId="{B17E0524-16D1-4871-9DCB-C2D7D655AF85}" destId="{F4534176-9A06-48D5-9CD5-244DB7E33CC1}" srcOrd="0" destOrd="0" presId="urn:microsoft.com/office/officeart/2009/3/layout/PieProcess"/>
    <dgm:cxn modelId="{5098DFA4-2AC0-4C3A-BC91-AD5D54A68C1B}" srcId="{981F401C-BF83-47AF-BDCF-B3618C9C3895}" destId="{6F6EADED-3691-442C-A68A-477F1B99D5D7}" srcOrd="2" destOrd="0" parTransId="{020F0FCC-595D-453B-960E-39A82CFBB5D8}" sibTransId="{191ADC78-4E9A-430F-A428-9310B8ECEA5F}"/>
    <dgm:cxn modelId="{95DCEAA8-2D6D-4396-9CFF-790E5917C276}" type="presOf" srcId="{777B7F56-F59A-415B-806D-F88FF657B563}" destId="{520CB6D6-B057-403D-BB18-504809674C13}" srcOrd="0" destOrd="1" presId="urn:microsoft.com/office/officeart/2009/3/layout/PieProcess"/>
    <dgm:cxn modelId="{CE1BBBE0-42F5-4D46-BD94-0DB6DC6BBE15}" type="presOf" srcId="{6F6EADED-3691-442C-A68A-477F1B99D5D7}" destId="{D792E3C9-BD13-4E7E-A86F-4FB8B86253E4}" srcOrd="0" destOrd="0" presId="urn:microsoft.com/office/officeart/2009/3/layout/PieProcess"/>
    <dgm:cxn modelId="{E1D57A79-C6E5-4D65-8BA4-CA39CE51B83F}" srcId="{981F401C-BF83-47AF-BDCF-B3618C9C3895}" destId="{B17E0524-16D1-4871-9DCB-C2D7D655AF85}" srcOrd="1" destOrd="0" parTransId="{68782831-3117-4CAA-9053-D760E4C9B862}" sibTransId="{64233042-8A53-486C-B7AA-9BED77A9D8EC}"/>
    <dgm:cxn modelId="{BEEE6A6A-0B06-43F5-9A27-D985FC82C5BF}" type="presOf" srcId="{60EAE95C-6909-455E-A679-EAD859B8EE98}" destId="{1C94A259-54B8-4C98-835B-BA5654CEF922}" srcOrd="0" destOrd="1" presId="urn:microsoft.com/office/officeart/2009/3/layout/PieProcess"/>
    <dgm:cxn modelId="{3B72D562-5196-4C08-8BB1-A734248487B3}" srcId="{AA3161F2-0301-4429-8904-261B3B5E0B7F}" destId="{8177CA8C-7D33-45CD-B5AD-8B4D0002CDCD}" srcOrd="0" destOrd="0" parTransId="{D2309FFB-B2DF-49B1-BCC3-F59CE74C605C}" sibTransId="{4A698A54-E219-4C3E-901B-E995F4EEA0ED}"/>
    <dgm:cxn modelId="{26B1E9A9-F7F6-4DE1-BE60-F38FB1B7A37F}" type="presOf" srcId="{EE182525-37CB-49BA-92AE-2A71A1EE797E}" destId="{1C94A259-54B8-4C98-835B-BA5654CEF922}" srcOrd="0" destOrd="0" presId="urn:microsoft.com/office/officeart/2009/3/layout/PieProcess"/>
    <dgm:cxn modelId="{7E39E334-8268-4933-AC0E-032AA35BE588}" srcId="{6F6EADED-3691-442C-A68A-477F1B99D5D7}" destId="{60EAE95C-6909-455E-A679-EAD859B8EE98}" srcOrd="1" destOrd="0" parTransId="{EB43B8E9-3868-4F99-921E-56296C1FC9ED}" sibTransId="{46CB06E7-1167-4F99-8871-5A9AD97F6DDC}"/>
    <dgm:cxn modelId="{03BC68DD-9ECA-4C4D-8A6B-3F3C92C040B6}" type="presOf" srcId="{8177CA8C-7D33-45CD-B5AD-8B4D0002CDCD}" destId="{A668CF64-B0AC-42CC-9793-117BA1771B70}" srcOrd="0" destOrd="0" presId="urn:microsoft.com/office/officeart/2009/3/layout/PieProcess"/>
    <dgm:cxn modelId="{80338FBD-F144-425B-B0E0-F08E20EFD4B3}" srcId="{6F6EADED-3691-442C-A68A-477F1B99D5D7}" destId="{EE182525-37CB-49BA-92AE-2A71A1EE797E}" srcOrd="0" destOrd="0" parTransId="{5925F0BE-C659-401C-905B-7F7EB1564BE6}" sibTransId="{A4E52DCB-C6D2-41E7-B138-6A524EC6E1FB}"/>
    <dgm:cxn modelId="{7F5B5A8F-F3A2-4B49-9F38-D66690EA0227}" srcId="{B17E0524-16D1-4871-9DCB-C2D7D655AF85}" destId="{777B7F56-F59A-415B-806D-F88FF657B563}" srcOrd="1" destOrd="0" parTransId="{F6F00DBC-1800-4596-9498-A305FCF606D7}" sibTransId="{229658FA-4FE5-40B5-A843-6C09B045B46C}"/>
    <dgm:cxn modelId="{C3EFA05B-35D6-4D86-BEE1-E7351238B24E}" type="presOf" srcId="{AA3161F2-0301-4429-8904-261B3B5E0B7F}" destId="{40BB936B-6BD3-41A3-9DA0-7A015ED4D15E}" srcOrd="0" destOrd="0" presId="urn:microsoft.com/office/officeart/2009/3/layout/PieProcess"/>
    <dgm:cxn modelId="{839C2E02-72A8-45DF-ADE8-97E5E56088F7}" srcId="{981F401C-BF83-47AF-BDCF-B3618C9C3895}" destId="{AA3161F2-0301-4429-8904-261B3B5E0B7F}" srcOrd="0" destOrd="0" parTransId="{36AEBE6F-4ACA-4C42-876D-E1A86B5ADB63}" sibTransId="{5EE37F15-673A-4764-A026-CCE6C8B1845A}"/>
    <dgm:cxn modelId="{255681DF-A5FA-499B-AA5A-8F65D4336BAE}" srcId="{B17E0524-16D1-4871-9DCB-C2D7D655AF85}" destId="{CF90E3C8-789F-46A8-BAD9-13D731616A38}" srcOrd="0" destOrd="0" parTransId="{E40B5725-1E27-4870-B4A7-75BBBFC1835E}" sibTransId="{9AD63E66-A03F-4E0F-8449-8A70B6E0C350}"/>
    <dgm:cxn modelId="{B172DB18-B222-4002-BBEA-7F889DF91BFE}" type="presOf" srcId="{37F38E3F-1FE8-4078-9AC6-746105D74CBA}" destId="{A668CF64-B0AC-42CC-9793-117BA1771B70}" srcOrd="0" destOrd="1" presId="urn:microsoft.com/office/officeart/2009/3/layout/PieProcess"/>
    <dgm:cxn modelId="{68747885-AE25-40C6-8A2C-592BBFCA28F1}" type="presOf" srcId="{981F401C-BF83-47AF-BDCF-B3618C9C3895}" destId="{1E8E9145-9F5F-43D8-A332-EBE4393E3F99}" srcOrd="0" destOrd="0" presId="urn:microsoft.com/office/officeart/2009/3/layout/PieProcess"/>
    <dgm:cxn modelId="{5816B233-4D1C-42A3-B60A-02D75137B11C}" srcId="{AA3161F2-0301-4429-8904-261B3B5E0B7F}" destId="{37F38E3F-1FE8-4078-9AC6-746105D74CBA}" srcOrd="1" destOrd="0" parTransId="{226CFF41-9FC9-4CF5-93BD-E9D63119328F}" sibTransId="{FB22743C-0AD5-44EB-A29C-CDE14D2BCB7D}"/>
    <dgm:cxn modelId="{3050B9B0-4F58-4A5F-98B4-327043E70BFD}" type="presOf" srcId="{CF90E3C8-789F-46A8-BAD9-13D731616A38}" destId="{520CB6D6-B057-403D-BB18-504809674C13}" srcOrd="0" destOrd="0" presId="urn:microsoft.com/office/officeart/2009/3/layout/PieProcess"/>
    <dgm:cxn modelId="{CF62E118-0527-43E9-90E5-F4E45DA95465}" type="presParOf" srcId="{1E8E9145-9F5F-43D8-A332-EBE4393E3F99}" destId="{D4937B60-1660-4942-84EC-684DF55E7C26}" srcOrd="0" destOrd="0" presId="urn:microsoft.com/office/officeart/2009/3/layout/PieProcess"/>
    <dgm:cxn modelId="{D7CCAB7B-DCE9-41B8-9216-F6078C5D78F1}" type="presParOf" srcId="{D4937B60-1660-4942-84EC-684DF55E7C26}" destId="{4F45B78F-D7C5-4BC7-AC0C-C49D5E1EC870}" srcOrd="0" destOrd="0" presId="urn:microsoft.com/office/officeart/2009/3/layout/PieProcess"/>
    <dgm:cxn modelId="{25C236B4-9D34-490B-ABD5-1D73F8F7990A}" type="presParOf" srcId="{D4937B60-1660-4942-84EC-684DF55E7C26}" destId="{0EC7B576-3CB2-4D98-98C9-3F1F235C02CA}" srcOrd="1" destOrd="0" presId="urn:microsoft.com/office/officeart/2009/3/layout/PieProcess"/>
    <dgm:cxn modelId="{BAD996A4-EF06-4686-9611-32A15E4B2963}" type="presParOf" srcId="{D4937B60-1660-4942-84EC-684DF55E7C26}" destId="{40BB936B-6BD3-41A3-9DA0-7A015ED4D15E}" srcOrd="2" destOrd="0" presId="urn:microsoft.com/office/officeart/2009/3/layout/PieProcess"/>
    <dgm:cxn modelId="{F3141FAA-6496-492C-AAD1-F2FC9BB1CAB5}" type="presParOf" srcId="{1E8E9145-9F5F-43D8-A332-EBE4393E3F99}" destId="{090E3FA1-2193-4ACD-BB03-052363FF76ED}" srcOrd="1" destOrd="0" presId="urn:microsoft.com/office/officeart/2009/3/layout/PieProcess"/>
    <dgm:cxn modelId="{F8134CFE-6A27-4275-A573-825E35C55860}" type="presParOf" srcId="{1E8E9145-9F5F-43D8-A332-EBE4393E3F99}" destId="{58CCB257-840D-4C4B-AB1A-492B851E6B8F}" srcOrd="2" destOrd="0" presId="urn:microsoft.com/office/officeart/2009/3/layout/PieProcess"/>
    <dgm:cxn modelId="{F64F884D-F534-4209-BE38-CF07B1B295F3}" type="presParOf" srcId="{58CCB257-840D-4C4B-AB1A-492B851E6B8F}" destId="{A668CF64-B0AC-42CC-9793-117BA1771B70}" srcOrd="0" destOrd="0" presId="urn:microsoft.com/office/officeart/2009/3/layout/PieProcess"/>
    <dgm:cxn modelId="{525538A1-9418-45A5-8265-866A17E81C0C}" type="presParOf" srcId="{1E8E9145-9F5F-43D8-A332-EBE4393E3F99}" destId="{1854761C-DBB0-484E-942D-7568F7505B8E}" srcOrd="3" destOrd="0" presId="urn:microsoft.com/office/officeart/2009/3/layout/PieProcess"/>
    <dgm:cxn modelId="{56687F8A-8105-4A76-A593-72F6FC4DF59F}" type="presParOf" srcId="{1E8E9145-9F5F-43D8-A332-EBE4393E3F99}" destId="{4602CF95-C58E-407C-8988-A15D77205DD3}" srcOrd="4" destOrd="0" presId="urn:microsoft.com/office/officeart/2009/3/layout/PieProcess"/>
    <dgm:cxn modelId="{6C3B6DB3-054E-4965-A83A-9953AEA544F4}" type="presParOf" srcId="{4602CF95-C58E-407C-8988-A15D77205DD3}" destId="{723036E1-51D6-4E22-872D-C67274E9CC5E}" srcOrd="0" destOrd="0" presId="urn:microsoft.com/office/officeart/2009/3/layout/PieProcess"/>
    <dgm:cxn modelId="{D12C9E8F-1C77-4FC4-AEBB-20702AF0E7BF}" type="presParOf" srcId="{4602CF95-C58E-407C-8988-A15D77205DD3}" destId="{5DD37769-5FD3-4725-AD84-14DFC77C4FAC}" srcOrd="1" destOrd="0" presId="urn:microsoft.com/office/officeart/2009/3/layout/PieProcess"/>
    <dgm:cxn modelId="{210D7A7E-CE23-4502-A867-994792535E36}" type="presParOf" srcId="{4602CF95-C58E-407C-8988-A15D77205DD3}" destId="{F4534176-9A06-48D5-9CD5-244DB7E33CC1}" srcOrd="2" destOrd="0" presId="urn:microsoft.com/office/officeart/2009/3/layout/PieProcess"/>
    <dgm:cxn modelId="{1678F511-4730-412B-864D-2ACC4B5036CC}" type="presParOf" srcId="{1E8E9145-9F5F-43D8-A332-EBE4393E3F99}" destId="{C4562324-483C-4110-AAFC-DAF1367A5D4C}" srcOrd="5" destOrd="0" presId="urn:microsoft.com/office/officeart/2009/3/layout/PieProcess"/>
    <dgm:cxn modelId="{3842EAA1-8DCA-43A8-8FC6-F07D5BC24794}" type="presParOf" srcId="{1E8E9145-9F5F-43D8-A332-EBE4393E3F99}" destId="{F75B1AC4-3F32-4959-B410-ECA162919606}" srcOrd="6" destOrd="0" presId="urn:microsoft.com/office/officeart/2009/3/layout/PieProcess"/>
    <dgm:cxn modelId="{D83925AD-3B98-4AA5-A2AC-ACF7E8C28B64}" type="presParOf" srcId="{F75B1AC4-3F32-4959-B410-ECA162919606}" destId="{520CB6D6-B057-403D-BB18-504809674C13}" srcOrd="0" destOrd="0" presId="urn:microsoft.com/office/officeart/2009/3/layout/PieProcess"/>
    <dgm:cxn modelId="{0358C40B-B826-4499-98E7-481FE916D921}" type="presParOf" srcId="{1E8E9145-9F5F-43D8-A332-EBE4393E3F99}" destId="{119309FE-EC4B-48EE-9651-507AE35260A0}" srcOrd="7" destOrd="0" presId="urn:microsoft.com/office/officeart/2009/3/layout/PieProcess"/>
    <dgm:cxn modelId="{AB827925-371A-43B9-AF08-C91D321C7BB5}" type="presParOf" srcId="{1E8E9145-9F5F-43D8-A332-EBE4393E3F99}" destId="{0D94E021-6EB0-4495-A73D-C41475551EEC}" srcOrd="8" destOrd="0" presId="urn:microsoft.com/office/officeart/2009/3/layout/PieProcess"/>
    <dgm:cxn modelId="{40EA0BA0-E086-4B22-AA21-2EA4ECDC05EE}" type="presParOf" srcId="{0D94E021-6EB0-4495-A73D-C41475551EEC}" destId="{EFDFD9D7-9D32-4B2A-A30C-B4BD8DA27F4B}" srcOrd="0" destOrd="0" presId="urn:microsoft.com/office/officeart/2009/3/layout/PieProcess"/>
    <dgm:cxn modelId="{C122FB86-790A-4240-8A48-BCE672E7A452}" type="presParOf" srcId="{0D94E021-6EB0-4495-A73D-C41475551EEC}" destId="{4325C7EC-603B-473B-B390-39C7EC8B7E96}" srcOrd="1" destOrd="0" presId="urn:microsoft.com/office/officeart/2009/3/layout/PieProcess"/>
    <dgm:cxn modelId="{F86CA1F1-7ED2-42D7-8DB7-9CD89233FA3F}" type="presParOf" srcId="{0D94E021-6EB0-4495-A73D-C41475551EEC}" destId="{D792E3C9-BD13-4E7E-A86F-4FB8B86253E4}" srcOrd="2" destOrd="0" presId="urn:microsoft.com/office/officeart/2009/3/layout/PieProcess"/>
    <dgm:cxn modelId="{1C154616-7F25-4A8A-85EE-2C94468E3A90}" type="presParOf" srcId="{1E8E9145-9F5F-43D8-A332-EBE4393E3F99}" destId="{F30BFB4B-A62C-48CC-8CAD-8DCACCE8AFA9}" srcOrd="9" destOrd="0" presId="urn:microsoft.com/office/officeart/2009/3/layout/PieProcess"/>
    <dgm:cxn modelId="{ED3F6DC6-9ADD-4124-9519-60D5AA8D36FA}" type="presParOf" srcId="{1E8E9145-9F5F-43D8-A332-EBE4393E3F99}" destId="{C0DFBF19-AD62-4685-8684-153B89944ABF}" srcOrd="10" destOrd="0" presId="urn:microsoft.com/office/officeart/2009/3/layout/PieProcess"/>
    <dgm:cxn modelId="{FCBD10CF-0D19-4D7B-91D3-A0BC94D14653}" type="presParOf" srcId="{C0DFBF19-AD62-4685-8684-153B89944ABF}" destId="{1C94A259-54B8-4C98-835B-BA5654CEF92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192D1-C509-4BF5-8FDD-4B26ED6C2BE6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Sistema Penitenciário</a:t>
          </a:r>
        </a:p>
      </dsp:txBody>
      <dsp:txXfrm>
        <a:off x="0" y="3059187"/>
        <a:ext cx="6096000" cy="542210"/>
      </dsp:txXfrm>
    </dsp:sp>
    <dsp:sp modelId="{E1727E47-326B-4F58-959B-EB01CA9735BE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Auditoria Coordenada Nacional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TCU,TCE-RN e demais </a:t>
          </a:r>
          <a:r>
            <a:rPr lang="pt-BR" sz="1300" kern="1200" dirty="0" err="1"/>
            <a:t>TCs</a:t>
          </a:r>
          <a:endParaRPr lang="pt-BR" sz="1300" kern="1200" dirty="0"/>
        </a:p>
      </dsp:txBody>
      <dsp:txXfrm>
        <a:off x="0" y="3581316"/>
        <a:ext cx="3047999" cy="461883"/>
      </dsp:txXfrm>
    </dsp:sp>
    <dsp:sp modelId="{F7AC4061-DD22-43B1-9938-E34252957409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Planejamento</a:t>
          </a:r>
        </a:p>
      </dsp:txBody>
      <dsp:txXfrm>
        <a:off x="3048000" y="3581316"/>
        <a:ext cx="3047999" cy="461883"/>
      </dsp:txXfrm>
    </dsp:sp>
    <dsp:sp modelId="{D2F0D69B-D8C4-4C2F-9F05-D97E463EA511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Gestão de Convênios Federais em Segurança no RN</a:t>
          </a:r>
        </a:p>
      </dsp:txBody>
      <dsp:txXfrm rot="-10800000">
        <a:off x="0" y="1529953"/>
        <a:ext cx="6096000" cy="542047"/>
      </dsp:txXfrm>
    </dsp:sp>
    <dsp:sp modelId="{43AC730A-9B61-46A9-8492-0D2117F436E2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Termo de Cooperação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Secex/RN (TCU) e TCE-RN</a:t>
          </a:r>
        </a:p>
      </dsp:txBody>
      <dsp:txXfrm>
        <a:off x="0" y="2072001"/>
        <a:ext cx="3047999" cy="461744"/>
      </dsp:txXfrm>
    </dsp:sp>
    <dsp:sp modelId="{C65FFAF1-18B8-4743-89EF-C69767AFA154}">
      <dsp:nvSpPr>
        <dsp:cNvPr id="0" name=""/>
        <dsp:cNvSpPr/>
      </dsp:nvSpPr>
      <dsp:spPr>
        <a:xfrm>
          <a:off x="3048000" y="2072001"/>
          <a:ext cx="3047999" cy="46174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Execução</a:t>
          </a:r>
        </a:p>
      </dsp:txBody>
      <dsp:txXfrm>
        <a:off x="3048000" y="2072001"/>
        <a:ext cx="3047999" cy="461744"/>
      </dsp:txXfrm>
    </dsp:sp>
    <dsp:sp modelId="{223E22C2-5B01-4B16-A403-6E247AB15352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Índice de Governança de Segurança Pública</a:t>
          </a:r>
        </a:p>
      </dsp:txBody>
      <dsp:txXfrm rot="-10800000">
        <a:off x="0" y="718"/>
        <a:ext cx="6096000" cy="542047"/>
      </dsp:txXfrm>
    </dsp:sp>
    <dsp:sp modelId="{8BDA988E-04E0-48CD-A8C9-9E75C0002287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Auditoria Coordenada Nacional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TCU,TCE-RN e demais </a:t>
          </a:r>
          <a:r>
            <a:rPr lang="pt-BR" sz="1300" kern="1200" dirty="0" err="1"/>
            <a:t>TCs</a:t>
          </a:r>
          <a:endParaRPr lang="pt-BR" sz="1300" kern="1200" dirty="0"/>
        </a:p>
      </dsp:txBody>
      <dsp:txXfrm>
        <a:off x="0" y="542766"/>
        <a:ext cx="3047999" cy="461744"/>
      </dsp:txXfrm>
    </dsp:sp>
    <dsp:sp modelId="{C967054D-7F9F-49CD-9726-FC44AF084715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Apreciação do Pleno</a:t>
          </a:r>
        </a:p>
      </dsp:txBody>
      <dsp:txXfrm>
        <a:off x="3048000" y="542766"/>
        <a:ext cx="3047999" cy="461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5B78F-D7C5-4BC7-AC0C-C49D5E1EC870}">
      <dsp:nvSpPr>
        <dsp:cNvPr id="0" name=""/>
        <dsp:cNvSpPr/>
      </dsp:nvSpPr>
      <dsp:spPr>
        <a:xfrm>
          <a:off x="599" y="632225"/>
          <a:ext cx="803955" cy="803955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7B576-3CB2-4D98-98C9-3F1F235C02CA}">
      <dsp:nvSpPr>
        <dsp:cNvPr id="0" name=""/>
        <dsp:cNvSpPr/>
      </dsp:nvSpPr>
      <dsp:spPr>
        <a:xfrm>
          <a:off x="80995" y="712621"/>
          <a:ext cx="643164" cy="643164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B936B-6BD3-41A3-9DA0-7A015ED4D15E}">
      <dsp:nvSpPr>
        <dsp:cNvPr id="0" name=""/>
        <dsp:cNvSpPr/>
      </dsp:nvSpPr>
      <dsp:spPr>
        <a:xfrm rot="16200000">
          <a:off x="-923948" y="2441124"/>
          <a:ext cx="2331469" cy="48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-923948" y="2441124"/>
        <a:ext cx="2331469" cy="482373"/>
      </dsp:txXfrm>
    </dsp:sp>
    <dsp:sp modelId="{A668CF64-B0AC-42CC-9793-117BA1771B70}">
      <dsp:nvSpPr>
        <dsp:cNvPr id="0" name=""/>
        <dsp:cNvSpPr/>
      </dsp:nvSpPr>
      <dsp:spPr>
        <a:xfrm>
          <a:off x="563368" y="632225"/>
          <a:ext cx="1607910" cy="321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Planejamento</a:t>
          </a:r>
        </a:p>
      </dsp:txBody>
      <dsp:txXfrm>
        <a:off x="563368" y="632225"/>
        <a:ext cx="1607910" cy="3215820"/>
      </dsp:txXfrm>
    </dsp:sp>
    <dsp:sp modelId="{723036E1-51D6-4E22-872D-C67274E9CC5E}">
      <dsp:nvSpPr>
        <dsp:cNvPr id="0" name=""/>
        <dsp:cNvSpPr/>
      </dsp:nvSpPr>
      <dsp:spPr>
        <a:xfrm>
          <a:off x="2382876" y="632225"/>
          <a:ext cx="803955" cy="803955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37769-5FD3-4725-AD84-14DFC77C4FAC}">
      <dsp:nvSpPr>
        <dsp:cNvPr id="0" name=""/>
        <dsp:cNvSpPr/>
      </dsp:nvSpPr>
      <dsp:spPr>
        <a:xfrm>
          <a:off x="2463272" y="712621"/>
          <a:ext cx="643164" cy="643164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9050" cap="flat" cmpd="sng" algn="ctr">
          <a:solidFill>
            <a:schemeClr val="accent2">
              <a:hueOff val="-4271745"/>
              <a:satOff val="1248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34176-9A06-48D5-9CD5-244DB7E33CC1}">
      <dsp:nvSpPr>
        <dsp:cNvPr id="0" name=""/>
        <dsp:cNvSpPr/>
      </dsp:nvSpPr>
      <dsp:spPr>
        <a:xfrm rot="16200000">
          <a:off x="1458328" y="2441124"/>
          <a:ext cx="2331469" cy="48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20/03 a </a:t>
          </a:r>
          <a:r>
            <a:rPr lang="pt-BR" sz="2000" kern="1200" dirty="0"/>
            <a:t>21/04/17</a:t>
          </a:r>
          <a:endParaRPr lang="pt-BR" sz="2200" kern="1200" dirty="0"/>
        </a:p>
      </dsp:txBody>
      <dsp:txXfrm>
        <a:off x="1458328" y="2441124"/>
        <a:ext cx="2331469" cy="482373"/>
      </dsp:txXfrm>
    </dsp:sp>
    <dsp:sp modelId="{520CB6D6-B057-403D-BB18-504809674C13}">
      <dsp:nvSpPr>
        <dsp:cNvPr id="0" name=""/>
        <dsp:cNvSpPr/>
      </dsp:nvSpPr>
      <dsp:spPr>
        <a:xfrm>
          <a:off x="2945645" y="632225"/>
          <a:ext cx="1607910" cy="321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Execução</a:t>
          </a:r>
        </a:p>
      </dsp:txBody>
      <dsp:txXfrm>
        <a:off x="2945645" y="632225"/>
        <a:ext cx="1607910" cy="3215820"/>
      </dsp:txXfrm>
    </dsp:sp>
    <dsp:sp modelId="{EFDFD9D7-9D32-4B2A-A30C-B4BD8DA27F4B}">
      <dsp:nvSpPr>
        <dsp:cNvPr id="0" name=""/>
        <dsp:cNvSpPr/>
      </dsp:nvSpPr>
      <dsp:spPr>
        <a:xfrm>
          <a:off x="4765153" y="632365"/>
          <a:ext cx="803955" cy="803955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5C7EC-603B-473B-B390-39C7EC8B7E96}">
      <dsp:nvSpPr>
        <dsp:cNvPr id="0" name=""/>
        <dsp:cNvSpPr/>
      </dsp:nvSpPr>
      <dsp:spPr>
        <a:xfrm>
          <a:off x="4845549" y="712761"/>
          <a:ext cx="643164" cy="64316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accent2">
              <a:hueOff val="-8543491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2E3C9-BD13-4E7E-A86F-4FB8B86253E4}">
      <dsp:nvSpPr>
        <dsp:cNvPr id="0" name=""/>
        <dsp:cNvSpPr/>
      </dsp:nvSpPr>
      <dsp:spPr>
        <a:xfrm rot="16200000">
          <a:off x="3840885" y="2481902"/>
          <a:ext cx="2330910" cy="40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24/04  a 19/05/17</a:t>
          </a:r>
        </a:p>
      </dsp:txBody>
      <dsp:txXfrm>
        <a:off x="3840885" y="2481902"/>
        <a:ext cx="2330910" cy="401098"/>
      </dsp:txXfrm>
    </dsp:sp>
    <dsp:sp modelId="{1C94A259-54B8-4C98-835B-BA5654CEF922}">
      <dsp:nvSpPr>
        <dsp:cNvPr id="0" name=""/>
        <dsp:cNvSpPr/>
      </dsp:nvSpPr>
      <dsp:spPr>
        <a:xfrm>
          <a:off x="5327922" y="632225"/>
          <a:ext cx="1607910" cy="321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Relatório Preliminar</a:t>
          </a:r>
        </a:p>
      </dsp:txBody>
      <dsp:txXfrm>
        <a:off x="5327922" y="632225"/>
        <a:ext cx="1607910" cy="321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FC89A-22D9-4D29-9E2B-9075B0E6A33A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DB378-FE60-4780-ADEC-93A8ADECCB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858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E2E1-08FA-42EA-ACCB-64BAA58424DC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077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E2E1-08FA-42EA-ACCB-64BAA58424DC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945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E2E1-08FA-42EA-ACCB-64BAA58424DC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11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884464-8BA7-491D-A6EF-181F7458C8DF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80BC47-2C9C-4B8F-A33A-DF88E47ED9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5818909492\Desktop\P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4859338" y="427038"/>
            <a:ext cx="41767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TRIBUNAL DE CONTAS DO ESTADO</a:t>
            </a:r>
          </a:p>
          <a:p>
            <a:pPr>
              <a:defRPr/>
            </a:pPr>
            <a:r>
              <a:rPr lang="pt-BR" sz="120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RIO GRANDE DO NORTE</a:t>
            </a:r>
          </a:p>
        </p:txBody>
      </p:sp>
      <p:pic>
        <p:nvPicPr>
          <p:cNvPr id="6" name="Imagem 5" descr="sexta de cont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753898"/>
            <a:ext cx="5572132" cy="288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16238" y="5214950"/>
            <a:ext cx="6048375" cy="138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18288" bIns="0" anchor="b"/>
          <a:lstStyle/>
          <a:p>
            <a:pPr algn="r">
              <a:lnSpc>
                <a:spcPct val="90000"/>
              </a:lnSpc>
              <a:defRPr/>
            </a:pPr>
            <a:r>
              <a:rPr lang="pt-BR" i="1" dirty="0"/>
              <a:t>Anne Emília Costa Carvalho</a:t>
            </a:r>
          </a:p>
          <a:p>
            <a:pPr algn="r">
              <a:lnSpc>
                <a:spcPct val="90000"/>
              </a:lnSpc>
              <a:defRPr/>
            </a:pPr>
            <a:r>
              <a:rPr lang="pt-BR" i="1" dirty="0" err="1"/>
              <a:t>Cleyton</a:t>
            </a:r>
            <a:r>
              <a:rPr lang="pt-BR" i="1" dirty="0"/>
              <a:t> Marcelo Medeiros Barbosa</a:t>
            </a:r>
          </a:p>
          <a:p>
            <a:pPr algn="r">
              <a:lnSpc>
                <a:spcPct val="90000"/>
              </a:lnSpc>
              <a:defRPr/>
            </a:pPr>
            <a:r>
              <a:rPr lang="pt-BR" i="1" dirty="0"/>
              <a:t>Evandro Alexandre Raquel</a:t>
            </a:r>
          </a:p>
          <a:p>
            <a:pPr algn="r">
              <a:lnSpc>
                <a:spcPct val="90000"/>
              </a:lnSpc>
              <a:defRPr/>
            </a:pPr>
            <a:r>
              <a:rPr lang="pt-BR" i="1" dirty="0"/>
              <a:t>Francisco Marcelo Assunção de Queiroz</a:t>
            </a:r>
          </a:p>
          <a:p>
            <a:pPr algn="r">
              <a:lnSpc>
                <a:spcPct val="90000"/>
              </a:lnSpc>
              <a:defRPr/>
            </a:pPr>
            <a:r>
              <a:rPr lang="pt-BR" i="1" dirty="0"/>
              <a:t>Susana Ismael </a:t>
            </a:r>
            <a:r>
              <a:rPr lang="pt-BR" i="1" dirty="0" err="1"/>
              <a:t>Acle</a:t>
            </a:r>
            <a:endParaRPr lang="pt-BR" i="1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pt-BR" sz="2400" dirty="0"/>
              <a:t>Evandro Alexandre Raquel</a:t>
            </a:r>
            <a:br>
              <a:rPr lang="pt-BR" sz="2400" dirty="0"/>
            </a:br>
            <a:r>
              <a:rPr lang="pt-BR" sz="1800" dirty="0">
                <a:solidFill>
                  <a:schemeClr val="tx2"/>
                </a:solidFill>
              </a:rPr>
              <a:t>Inspetor de Controle Externo</a:t>
            </a:r>
            <a:br>
              <a:rPr lang="pt-BR" sz="1800" dirty="0">
                <a:solidFill>
                  <a:schemeClr val="tx2"/>
                </a:solidFill>
              </a:rPr>
            </a:br>
            <a:r>
              <a:rPr lang="pt-BR" sz="1600" dirty="0">
                <a:solidFill>
                  <a:schemeClr val="tx2"/>
                </a:solidFill>
              </a:rPr>
              <a:t>evandroalexandre@tce.rn.gov.br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2600" dirty="0"/>
              <a:t>Diretoria da Administração Direta - DAD| 084 3642-7316</a:t>
            </a:r>
          </a:p>
          <a:p>
            <a:r>
              <a:rPr lang="pt-BR" sz="2200" dirty="0"/>
              <a:t>www.tce.rn.gov.br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pic>
        <p:nvPicPr>
          <p:cNvPr id="6" name="Imagem 5" descr="igovs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357298"/>
            <a:ext cx="4143404" cy="1873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t" anchorCtr="0">
            <a:normAutofit fontScale="82500"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Índice de Governança de Segurança Pública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altLang="pt-BR" dirty="0"/>
              <a:t>Contextualização e escopo da auditoria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objetivo do </a:t>
            </a:r>
            <a:r>
              <a:rPr lang="pt-BR" dirty="0" err="1"/>
              <a:t>iGovSeg</a:t>
            </a:r>
            <a:r>
              <a:rPr lang="pt-BR" dirty="0"/>
              <a:t>:</a:t>
            </a:r>
          </a:p>
          <a:p>
            <a:pPr lvl="1" algn="just"/>
            <a:r>
              <a:rPr lang="pt-BR" dirty="0"/>
              <a:t>Uma abordagem da segurança pública a partir da </a:t>
            </a:r>
            <a:r>
              <a:rPr lang="pt-BR" b="1" dirty="0"/>
              <a:t>alta gestão</a:t>
            </a:r>
            <a:r>
              <a:rPr lang="pt-BR" dirty="0"/>
              <a:t>.</a:t>
            </a:r>
          </a:p>
          <a:p>
            <a:pPr lvl="1" algn="just"/>
            <a:r>
              <a:rPr lang="pt-BR" dirty="0"/>
              <a:t>Avaliar a </a:t>
            </a:r>
            <a:r>
              <a:rPr lang="pt-BR" b="1" dirty="0"/>
              <a:t>capacidade</a:t>
            </a:r>
            <a:r>
              <a:rPr lang="pt-BR" dirty="0"/>
              <a:t> e a </a:t>
            </a:r>
            <a:r>
              <a:rPr lang="pt-BR" b="1" dirty="0"/>
              <a:t>habilidade</a:t>
            </a:r>
            <a:r>
              <a:rPr lang="pt-BR" dirty="0"/>
              <a:t> das secretarias de segurança pública estaduais e suas congêneres para </a:t>
            </a:r>
            <a:r>
              <a:rPr lang="pt-BR" b="1" dirty="0"/>
              <a:t>implementar</a:t>
            </a:r>
            <a:r>
              <a:rPr lang="pt-BR" dirty="0"/>
              <a:t> </a:t>
            </a:r>
            <a:r>
              <a:rPr lang="pt-BR" b="1" dirty="0"/>
              <a:t>políticas e planos </a:t>
            </a:r>
            <a:r>
              <a:rPr lang="pt-BR" dirty="0"/>
              <a:t>de segurança pública.</a:t>
            </a:r>
          </a:p>
          <a:p>
            <a:pPr algn="just"/>
            <a:r>
              <a:rPr lang="pt-BR" dirty="0"/>
              <a:t>Questionário aplicado nas secretarias.</a:t>
            </a:r>
          </a:p>
          <a:p>
            <a:pPr lvl="1" algn="just"/>
            <a:r>
              <a:rPr lang="pt-BR" dirty="0"/>
              <a:t>2013.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664" y="3284984"/>
            <a:ext cx="2293775" cy="3095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2451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70" y="260648"/>
            <a:ext cx="8154386" cy="481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614" y="5157192"/>
            <a:ext cx="8324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285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altLang="pt-BR" dirty="0"/>
              <a:t>Contextualização e escopo da auditoria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Estágio de governança em 2013.</a:t>
            </a:r>
          </a:p>
          <a:p>
            <a:pPr marL="274320" lvl="1" indent="0" algn="just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6365946" cy="400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3467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altLang="pt-BR" dirty="0"/>
              <a:t>Contextualização e escopo da auditoria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Resultados pré-auditoria.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268" y="1892002"/>
            <a:ext cx="5766148" cy="420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150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indent="-514350"/>
            <a:r>
              <a:rPr lang="pt-BR" altLang="pt-BR" dirty="0"/>
              <a:t>Parceria com os </a:t>
            </a:r>
            <a:r>
              <a:rPr lang="pt-BR" altLang="pt-BR" dirty="0" err="1"/>
              <a:t>TCE’s</a:t>
            </a:r>
            <a:r>
              <a:rPr lang="pt-BR" altLang="pt-BR" dirty="0"/>
              <a:t> em 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Auditoria Operacional Coordenada</a:t>
            </a:r>
          </a:p>
          <a:p>
            <a:pPr lvl="1"/>
            <a:r>
              <a:rPr lang="pt-BR" dirty="0"/>
              <a:t>Atualização e validação do </a:t>
            </a:r>
            <a:r>
              <a:rPr lang="pt-BR" dirty="0" err="1"/>
              <a:t>iGovSeg</a:t>
            </a:r>
            <a:endParaRPr lang="pt-BR" dirty="0"/>
          </a:p>
          <a:p>
            <a:endParaRPr lang="pt-BR" dirty="0"/>
          </a:p>
          <a:p>
            <a:r>
              <a:rPr lang="pt-BR" dirty="0"/>
              <a:t>Aspectos metodológicos da auditoria</a:t>
            </a:r>
          </a:p>
          <a:p>
            <a:pPr lvl="1"/>
            <a:r>
              <a:rPr lang="pt-BR" dirty="0"/>
              <a:t>Reuniões com diretores e chefias de setores.</a:t>
            </a:r>
          </a:p>
          <a:p>
            <a:pPr lvl="1"/>
            <a:r>
              <a:rPr lang="pt-BR" dirty="0"/>
              <a:t>Análise documental.</a:t>
            </a:r>
          </a:p>
          <a:p>
            <a:pPr lvl="1"/>
            <a:r>
              <a:rPr lang="pt-BR" dirty="0"/>
              <a:t>Observação direta nas instalações da SESED.</a:t>
            </a:r>
          </a:p>
          <a:p>
            <a:pPr lvl="1"/>
            <a:r>
              <a:rPr lang="pt-BR" dirty="0"/>
              <a:t>Consulta a portais na internet.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325638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 3"/>
              <a:buChar char=""/>
            </a:pPr>
            <a:r>
              <a:rPr lang="pt-BR" sz="2000" dirty="0"/>
              <a:t> 1.1) referencial estratégico;</a:t>
            </a:r>
          </a:p>
          <a:p>
            <a:pPr algn="just">
              <a:spcAft>
                <a:spcPts val="600"/>
              </a:spcAft>
              <a:buFont typeface="Wingdings 3"/>
              <a:buChar char=""/>
            </a:pPr>
            <a:r>
              <a:rPr lang="pt-BR" sz="2000" dirty="0"/>
              <a:t> 1.2) planejamento estratégico;</a:t>
            </a:r>
          </a:p>
          <a:p>
            <a:pPr algn="just">
              <a:spcAft>
                <a:spcPts val="600"/>
              </a:spcAft>
              <a:buFont typeface="Wingdings 3"/>
              <a:buChar char=""/>
            </a:pPr>
            <a:r>
              <a:rPr lang="pt-BR" sz="2000" dirty="0"/>
              <a:t> 1.3) produtos do planejamento estratégico.</a:t>
            </a:r>
            <a:endParaRPr lang="pt-B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54960" cy="841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fontScale="85000" lnSpcReduction="1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dirty="0"/>
              <a:t>Estabelecimento de metas e suporte para o alcance da missão organizacional.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3294"/>
            <a:ext cx="4680520" cy="130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365104"/>
            <a:ext cx="4680000" cy="13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57200" y="152400"/>
            <a:ext cx="5626968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Dimensão 1</a:t>
            </a:r>
            <a:b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Estratégia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Questões abordadas</a:t>
            </a:r>
          </a:p>
        </p:txBody>
      </p:sp>
    </p:spTree>
    <p:extLst>
      <p:ext uri="{BB962C8B-B14F-4D97-AF65-F5344CB8AC3E}">
        <p14:creationId xmlns:p14="http://schemas.microsoft.com/office/powerpoint/2010/main" xmlns="" val="3159388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4.1) Integração da Secretaria com outras entidades responsáveis pela segurança pública;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4.3) Integração da Secretaria com o Gabinete do Governador do Estado;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5.1) Integração da Secretaria com a Sociedade.</a:t>
            </a:r>
            <a:endParaRPr lang="pt-BR" sz="1400" strike="sngStrike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pt-BR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Dimensão 2</a:t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i="1" dirty="0">
                <a:latin typeface="+mj-lt"/>
                <a:ea typeface="+mj-ea"/>
                <a:cs typeface="+mj-cs"/>
              </a:rPr>
              <a:t>Arranjos Institucionais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54960" cy="841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fontScale="85000" lnSpcReduction="1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dirty="0"/>
              <a:t>Visão dos órgãos de segurança pública no que diz respeito ao relacionamento entre si.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Questões abordadas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29922"/>
            <a:ext cx="4680520" cy="127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365104"/>
            <a:ext cx="4680520" cy="134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062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4.1) Integração da Secretaria com outras entidades responsáveis pela segurança pública;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4.3) Integração da Secretaria com o Gabinete do Governador do Estado;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5.1) Integração da Secretaria com a Sociedade.</a:t>
            </a:r>
            <a:endParaRPr lang="pt-BR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Dimensão 2</a:t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i="1" dirty="0">
                <a:latin typeface="+mj-lt"/>
                <a:ea typeface="+mj-ea"/>
                <a:cs typeface="+mj-cs"/>
              </a:rPr>
              <a:t>Arranjos Institucionais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Questões abordadas</a:t>
            </a: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55446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541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dirty="0"/>
              <a:t> 8.1) Infraestrutura Tecnológica disponível para a Secretaria;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dirty="0"/>
              <a:t> 8.2)  Sistemas da Secretaria;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dirty="0"/>
              <a:t> 8.3) Compartilhamento de bases de dados criminais;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dirty="0"/>
              <a:t> 9.2) Atividade de Inteligência realizada pela Secretaria.</a:t>
            </a:r>
            <a:endParaRPr lang="pt-B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Dimensão 3</a:t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i="1" dirty="0">
                <a:latin typeface="+mj-lt"/>
                <a:ea typeface="+mj-ea"/>
                <a:cs typeface="+mj-cs"/>
              </a:rPr>
              <a:t>Tecnologia e conhecimento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54960" cy="841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fontScale="850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dirty="0"/>
              <a:t>Área da organização que contribui para os processos </a:t>
            </a:r>
            <a:r>
              <a:rPr lang="pt-BR" sz="2400" dirty="0" err="1"/>
              <a:t>finalísticos</a:t>
            </a:r>
            <a:r>
              <a:rPr lang="pt-BR" sz="2400" dirty="0"/>
              <a:t> e de apoio da organização.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Questões abordadas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680520" cy="133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365104"/>
            <a:ext cx="4680520" cy="136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311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pt-BR" sz="2400" dirty="0"/>
              <a:t>Anne Emília Costa Carvalho</a:t>
            </a:r>
            <a:br>
              <a:rPr lang="pt-BR" sz="2400" dirty="0"/>
            </a:br>
            <a:r>
              <a:rPr lang="pt-BR" sz="1800" dirty="0">
                <a:solidFill>
                  <a:schemeClr val="tx2"/>
                </a:solidFill>
              </a:rPr>
              <a:t>Secretária de Controle Externo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600" dirty="0">
                <a:solidFill>
                  <a:schemeClr val="tx2"/>
                </a:solidFill>
              </a:rPr>
              <a:t>annecarvalho@tce.rn.gov.br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2600" dirty="0"/>
              <a:t>Secretaria de Controle Externo - SECEX| 084 3642-7332</a:t>
            </a:r>
          </a:p>
          <a:p>
            <a:r>
              <a:rPr lang="pt-BR" sz="2200" dirty="0"/>
              <a:t>www.tce.rn.gov.br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t" anchorCtr="0">
            <a:normAutofit fontScale="82500"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Estratégia de Controle da Segurança Pública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Seguranç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353648"/>
            <a:ext cx="5272097" cy="1802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dirty="0"/>
              <a:t> 8.1) Infraestrutura Tecnológica disponível para a Secretaria;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dirty="0"/>
              <a:t> 8.2)  Sistemas da Secretaria;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dirty="0"/>
              <a:t> 8.3) Compartilhamento de bases de dados criminais;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dirty="0"/>
              <a:t>9.2) Atividade de Inteligência realizada pela Secretaria.</a:t>
            </a:r>
            <a:endParaRPr lang="pt-B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Dimensão 3</a:t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i="1" dirty="0">
                <a:latin typeface="+mj-lt"/>
                <a:ea typeface="+mj-ea"/>
                <a:cs typeface="+mj-cs"/>
              </a:rPr>
              <a:t>Tecnologia e conhecimento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Questões abordadas</a:t>
            </a: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573017"/>
            <a:ext cx="46085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69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800" dirty="0"/>
              <a:t> 11.1) Prestação de contas da atuação da Secretaria;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800" dirty="0"/>
              <a:t> 11.2) Avaliação do trabalho da Secretaria;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800" dirty="0"/>
              <a:t> 11.3) Responsabilização disciplinar dos servidores e das autoridades da Secretaria.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Dimensão 4</a:t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i="1" dirty="0">
                <a:latin typeface="+mj-lt"/>
                <a:ea typeface="+mj-ea"/>
                <a:cs typeface="+mj-cs"/>
              </a:rPr>
              <a:t>Resultados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54960" cy="841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fontScale="925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000" dirty="0"/>
              <a:t>Relaciona-se com a prestação de contas da organização para o público interno e para a sociedade.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Questões abordadas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680520" cy="133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39" y="4365104"/>
            <a:ext cx="464249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696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800" dirty="0"/>
              <a:t> 13.1) Processos </a:t>
            </a:r>
            <a:r>
              <a:rPr lang="pt-BR" sz="1800" dirty="0" err="1"/>
              <a:t>finalísticos</a:t>
            </a:r>
            <a:r>
              <a:rPr lang="pt-BR" sz="1800" dirty="0"/>
              <a:t> conduzidos pela Secretaria;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800" dirty="0"/>
              <a:t>14.2) Processos de apoio relativos a licitações e contratos;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800" dirty="0"/>
              <a:t> 14.3) Processos de apoio relativos a convênios e instrumentos congêneres, celebrados com o Governo Federal.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endParaRPr lang="pt-BR" sz="1800" dirty="0"/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endParaRPr lang="pt-B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Dimensão 5</a:t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i="1" dirty="0">
                <a:latin typeface="+mj-lt"/>
                <a:ea typeface="+mj-ea"/>
                <a:cs typeface="+mj-cs"/>
              </a:rPr>
              <a:t>Gestão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54960" cy="1584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lnSpcReduction="1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000" dirty="0"/>
              <a:t>Relacionada com a estrutura adotada pela organização para o exercício de suas atividades. Também se vincula à forma como os processos finalísticos e de apoio são organizados e monitorados.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Questões abordadas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680520" cy="131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797152"/>
            <a:ext cx="4680520" cy="1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028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800" dirty="0"/>
              <a:t> 16.4) perfil profissional dos recursos humanos da secretaria.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Dimensão 6</a:t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i="1" dirty="0">
                <a:latin typeface="+mj-lt"/>
                <a:ea typeface="+mj-ea"/>
                <a:cs typeface="+mj-cs"/>
              </a:rPr>
              <a:t>Pessoas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54960" cy="841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000" dirty="0"/>
              <a:t>Está relacionada com o recrutamento, a seleção e a capacitação de pessoas.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Questões abordadas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680520" cy="131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365104"/>
            <a:ext cx="4680520" cy="1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1786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800" dirty="0"/>
              <a:t> 19.1) controles internos da secretaria.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endParaRPr lang="pt-B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>Dimensão 7</a:t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i="1" dirty="0">
                <a:latin typeface="+mj-lt"/>
                <a:ea typeface="+mj-ea"/>
                <a:cs typeface="+mj-cs"/>
              </a:rPr>
              <a:t>Controles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54960" cy="841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000" dirty="0"/>
              <a:t>Conjuntos de medidas para a mitigação do risco.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Questões abordadas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680520" cy="13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365104"/>
            <a:ext cx="4680520" cy="13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3449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altLang="pt-BR" dirty="0"/>
              <a:t>Resumo dos resultados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" y="5857892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Oficina de trabalho – Matriz de Achados – Brasília, 2013.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8005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8048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/>
              <a:t>Aspectos positivos da gestão da SESED/RN:</a:t>
            </a:r>
          </a:p>
          <a:p>
            <a:pPr lvl="1" algn="just"/>
            <a:r>
              <a:rPr lang="pt-BR" sz="2500" dirty="0"/>
              <a:t>Eficiência dos sistemas de informação geográfica, de vídeo monitoramento e de comunicação interoperável.</a:t>
            </a:r>
          </a:p>
          <a:p>
            <a:pPr lvl="1" algn="just">
              <a:buNone/>
            </a:pPr>
            <a:endParaRPr lang="pt-BR" sz="600" dirty="0"/>
          </a:p>
          <a:p>
            <a:pPr algn="just"/>
            <a:r>
              <a:rPr lang="pt-BR" sz="2800" dirty="0"/>
              <a:t>Principais deficiências da gestão da SESED/RN:</a:t>
            </a:r>
          </a:p>
          <a:p>
            <a:pPr lvl="1" algn="just"/>
            <a:r>
              <a:rPr lang="pt-BR" sz="2500" dirty="0"/>
              <a:t>Inexistência de prestação de contas ao Governador do Estado; </a:t>
            </a:r>
          </a:p>
          <a:p>
            <a:pPr lvl="1" algn="just"/>
            <a:r>
              <a:rPr lang="pt-BR" sz="2500" dirty="0"/>
              <a:t>Ausência de código de ética; </a:t>
            </a:r>
          </a:p>
          <a:p>
            <a:pPr lvl="1" algn="just"/>
            <a:r>
              <a:rPr lang="pt-BR" sz="2500" dirty="0"/>
              <a:t>Ausência de formas de participação da sociedade no controle das políticas públicas;</a:t>
            </a:r>
          </a:p>
          <a:p>
            <a:pPr lvl="1" algn="just"/>
            <a:r>
              <a:rPr lang="pt-BR" sz="2500" dirty="0"/>
              <a:t>Ausência de divulgação dos editais de licitação, dos convênios e contratos;</a:t>
            </a:r>
          </a:p>
          <a:p>
            <a:pPr lvl="1" algn="just"/>
            <a:r>
              <a:rPr lang="pt-BR" sz="2500" dirty="0"/>
              <a:t>Ausência de capacitação de pessoal; </a:t>
            </a:r>
          </a:p>
          <a:p>
            <a:pPr lvl="1" algn="just"/>
            <a:r>
              <a:rPr lang="pt-BR" sz="2500" dirty="0"/>
              <a:t>Fragilidade do controle interno.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1899227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Próximos passos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/>
              <a:t>Julgamento do relatório final.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Plano de ação.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60 dias a partir da notificação.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2758507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pt-BR" sz="2400" dirty="0"/>
              <a:t>Susana Ismael </a:t>
            </a:r>
            <a:r>
              <a:rPr lang="pt-BR" sz="2400" dirty="0" err="1"/>
              <a:t>Acle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800" dirty="0">
                <a:solidFill>
                  <a:schemeClr val="tx2"/>
                </a:solidFill>
              </a:rPr>
              <a:t>Inspetora de Controle Externo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err="1">
                <a:solidFill>
                  <a:schemeClr val="tx2"/>
                </a:solidFill>
              </a:rPr>
              <a:t>susanaismael</a:t>
            </a:r>
            <a:r>
              <a:rPr lang="pt-BR" sz="1600" dirty="0">
                <a:solidFill>
                  <a:schemeClr val="tx2"/>
                </a:solidFill>
              </a:rPr>
              <a:t> @tce.rn.gov.br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2600" dirty="0"/>
              <a:t>Secretaria de Controle Externo - SECEX| 084 3642-7332</a:t>
            </a:r>
          </a:p>
          <a:p>
            <a:r>
              <a:rPr lang="pt-BR" sz="2200" dirty="0"/>
              <a:t>www.tce.rn.gov.br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514350" lvl="0" indent="-514350" algn="ctr">
              <a:spcBef>
                <a:spcPct val="0"/>
              </a:spcBef>
            </a:pPr>
            <a:r>
              <a:rPr lang="pt-BR" sz="2600" b="1" dirty="0">
                <a:latin typeface="+mj-lt"/>
                <a:ea typeface="+mj-ea"/>
                <a:cs typeface="+mj-cs"/>
              </a:rPr>
              <a:t>Gestão de Convênios Federais na Área de Segurança com o Governo do RN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onven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285860"/>
            <a:ext cx="4433883" cy="2112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Natureza e objetivo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401080" cy="3929090"/>
          </a:xfrm>
        </p:spPr>
        <p:txBody>
          <a:bodyPr>
            <a:normAutofit/>
          </a:bodyPr>
          <a:lstStyle/>
          <a:p>
            <a:pPr lvl="1" algn="just"/>
            <a:r>
              <a:rPr lang="pt-BR" dirty="0"/>
              <a:t>Auditoria Coordenada com o Tribunal de Contas da União, com o objetivo de avaliar a gestão dos recursos federais oriundos de transferências voluntárias ao estado, de modo a verificar todo o ciclo dos convênios/contratos de repasse, desde a seleção dos objetos pactuados até a fase de prestação de contas.  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  <a:p>
            <a:pPr algn="just">
              <a:lnSpc>
                <a:spcPct val="200000"/>
              </a:lnSpc>
            </a:pPr>
            <a:endParaRPr lang="pt-B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199368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Controle: </a:t>
            </a:r>
            <a:r>
              <a:rPr lang="pt-BR" sz="2900" dirty="0"/>
              <a:t>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Acordo de Cooperação.</a:t>
            </a:r>
          </a:p>
          <a:p>
            <a:pPr lvl="1"/>
            <a:r>
              <a:rPr lang="pt-BR" dirty="0" err="1"/>
              <a:t>Atricon</a:t>
            </a:r>
            <a:r>
              <a:rPr lang="pt-BR" dirty="0"/>
              <a:t>, IRB, TCU e Tribunais de Contas Estaduais.</a:t>
            </a:r>
          </a:p>
          <a:p>
            <a:pPr lvl="1"/>
            <a:r>
              <a:rPr lang="pt-BR" dirty="0"/>
              <a:t>2015-2016.</a:t>
            </a:r>
          </a:p>
          <a:p>
            <a:r>
              <a:rPr lang="pt-BR" dirty="0"/>
              <a:t>Fórum de discussões.</a:t>
            </a:r>
          </a:p>
          <a:p>
            <a:r>
              <a:rPr lang="pt-BR" dirty="0"/>
              <a:t>Objetivo:</a:t>
            </a:r>
          </a:p>
          <a:p>
            <a:pPr lvl="1" algn="just"/>
            <a:r>
              <a:rPr lang="pt-BR" dirty="0"/>
              <a:t>Planejar a estratégia de controle da segurança pública com base em auditorias coordenadas, que considere as dimensões da </a:t>
            </a:r>
            <a:r>
              <a:rPr lang="pt-BR" b="1" dirty="0"/>
              <a:t>governança</a:t>
            </a:r>
            <a:r>
              <a:rPr lang="pt-BR" dirty="0"/>
              <a:t>, da </a:t>
            </a:r>
            <a:r>
              <a:rPr lang="pt-BR" b="1" dirty="0"/>
              <a:t>gestão</a:t>
            </a:r>
            <a:r>
              <a:rPr lang="pt-BR" dirty="0"/>
              <a:t>, da </a:t>
            </a:r>
            <a:r>
              <a:rPr lang="pt-BR" b="1" dirty="0"/>
              <a:t>conformidade</a:t>
            </a:r>
            <a:r>
              <a:rPr lang="pt-BR" dirty="0"/>
              <a:t> e dos </a:t>
            </a:r>
            <a:r>
              <a:rPr lang="pt-BR" b="1" dirty="0"/>
              <a:t>resultados alcançados</a:t>
            </a:r>
            <a:r>
              <a:rPr lang="pt-BR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altLang="pt-BR" dirty="0"/>
              <a:t>Contextualização e escopo da auditoria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t-BR" dirty="0"/>
              <a:t>Identificar as principais causas que dificultam a formulação de projetos e a execução dos convênios federais da área de segurança pública pelo Governo do Rio Grande do Norte; bem como verificar os principais problemas de gestão e a efetividade das ações desenvolvidas pela União para a superação desses problemas.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1535116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dirty="0"/>
              <a:t>Instituições envolvidas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t-BR" dirty="0"/>
              <a:t>Secretaria de Segurança Pública e Defesa Social - SESED/RN</a:t>
            </a:r>
          </a:p>
          <a:p>
            <a:pPr lvl="1" algn="just"/>
            <a:r>
              <a:rPr lang="pt-BR" dirty="0"/>
              <a:t>Secretaria de estado da Justiça e Cidadania - SEJUC/RN </a:t>
            </a:r>
          </a:p>
          <a:p>
            <a:pPr lvl="1" algn="just"/>
            <a:r>
              <a:rPr lang="pt-BR" dirty="0"/>
              <a:t>Secretaria Nacional de Segurança </a:t>
            </a:r>
            <a:r>
              <a:rPr lang="pt-BR" dirty="0" smtClean="0"/>
              <a:t>Pública </a:t>
            </a:r>
            <a:r>
              <a:rPr lang="pt-BR" dirty="0"/>
              <a:t>- SENASP</a:t>
            </a:r>
          </a:p>
          <a:p>
            <a:pPr lvl="1" algn="just"/>
            <a:r>
              <a:rPr lang="pt-BR" dirty="0"/>
              <a:t>Departamento Penitenciário Nacional - DEPEN</a:t>
            </a:r>
          </a:p>
          <a:p>
            <a:pPr lvl="1" algn="just">
              <a:buNone/>
            </a:pPr>
            <a:r>
              <a:rPr lang="pt-BR" dirty="0"/>
              <a:t>    </a:t>
            </a:r>
          </a:p>
          <a:p>
            <a:pPr lvl="1" algn="just">
              <a:buNone/>
            </a:pPr>
            <a:endParaRPr lang="pt-BR" dirty="0"/>
          </a:p>
          <a:p>
            <a:pPr lvl="1" algn="just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2293775" cy="3095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517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dirty="0"/>
              <a:t>Cronograma estimado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543164" cy="1566858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pt-BR" dirty="0"/>
          </a:p>
          <a:p>
            <a:pPr lvl="1" algn="just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889153392"/>
              </p:ext>
            </p:extLst>
          </p:nvPr>
        </p:nvGraphicFramePr>
        <p:xfrm>
          <a:off x="500034" y="2428868"/>
          <a:ext cx="8358246" cy="473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47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 3"/>
              <a:buChar char=""/>
            </a:pPr>
            <a:r>
              <a:rPr lang="pt-BR" sz="2000" dirty="0"/>
              <a:t> 1.1) seleção do objeto do convênio;</a:t>
            </a:r>
          </a:p>
          <a:p>
            <a:pPr algn="just">
              <a:spcAft>
                <a:spcPts val="600"/>
              </a:spcAft>
              <a:buFont typeface="Wingdings 3"/>
              <a:buChar char=""/>
            </a:pPr>
            <a:r>
              <a:rPr lang="pt-BR" sz="2000" dirty="0"/>
              <a:t> 1.2) dificuldades de adesão aos editais por parte do estado.</a:t>
            </a:r>
            <a:endParaRPr lang="pt-B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596" y="1412776"/>
            <a:ext cx="5583564" cy="17304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fontScale="92500" lnSpcReduction="1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b="1" dirty="0"/>
              <a:t>Quais os fatores que dificultam o  planejamento na gestão de convênios federais na área de segurança pública firmados entre a União e o Governo do Rio Grande do Norte?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152400"/>
            <a:ext cx="5626968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</a:t>
            </a:r>
            <a:r>
              <a:rPr lang="pt-B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ão</a:t>
            </a: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pt-BR" sz="3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Subquestões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abordadas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4348" y="407194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Compatibilidade entre objeto pactuado com as  as políticas públicas /necessidades do Estado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85786" y="514351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Qualidade dos projetos elaborados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285720" y="421481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285720" y="521495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58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 3"/>
              <a:buChar char=""/>
            </a:pPr>
            <a:r>
              <a:rPr lang="pt-BR" sz="2000" dirty="0"/>
              <a:t> 1.1)Gestão, acompanhamento e fiscalização;</a:t>
            </a:r>
          </a:p>
          <a:p>
            <a:pPr algn="just">
              <a:spcAft>
                <a:spcPts val="600"/>
              </a:spcAft>
              <a:buFont typeface="Wingdings 3"/>
              <a:buChar char=""/>
            </a:pPr>
            <a:r>
              <a:rPr lang="pt-BR" sz="2000" dirty="0"/>
              <a:t> 1.2) Entraves </a:t>
            </a:r>
            <a:endParaRPr lang="pt-B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596" y="1412776"/>
            <a:ext cx="5583564" cy="17304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fontScale="92500" lnSpcReduction="1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b="1" dirty="0"/>
              <a:t>Que fatores dificultam a execução tempestiva dos convênios federais na área de segurança pública firmados entre a União e o Governo do Rio Grande do Norte?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152400"/>
            <a:ext cx="5626968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</a:t>
            </a:r>
            <a:r>
              <a:rPr lang="pt-B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ão</a:t>
            </a: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</a:t>
            </a:r>
            <a:endParaRPr kumimoji="0" lang="pt-BR" sz="3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Subquestões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abordadas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428596" y="414338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71538" y="378619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Existência de ações para induzir melhoria na capacidade de gestão das secretarias estaduais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71538" y="500063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Existência de metas e indicadores 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428596" y="5072074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3238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 3"/>
              <a:buChar char=""/>
            </a:pPr>
            <a:r>
              <a:rPr lang="pt-BR" sz="2000" dirty="0"/>
              <a:t>1.1) Problemas na elaboração, e</a:t>
            </a:r>
          </a:p>
          <a:p>
            <a:pPr algn="just">
              <a:spcAft>
                <a:spcPts val="600"/>
              </a:spcAft>
              <a:buFont typeface="Wingdings 3"/>
              <a:buChar char=""/>
            </a:pPr>
            <a:r>
              <a:rPr lang="pt-BR" sz="2000" dirty="0"/>
              <a:t>1.2) na análise das prestações de contas.</a:t>
            </a:r>
            <a:endParaRPr lang="pt-B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8596" y="1412776"/>
            <a:ext cx="5583564" cy="17304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fontScale="92500" lnSpcReduction="2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b="1" dirty="0"/>
              <a:t>Quais as principais causas do atraso na prestações de contas dos convênios federais na área de segurança pública firmados entre a União e o Governo do Rio Grande do Norte?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152400"/>
            <a:ext cx="5626968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</a:t>
            </a:r>
            <a:r>
              <a:rPr lang="pt-B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ão</a:t>
            </a: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3</a:t>
            </a:r>
            <a:endParaRPr kumimoji="0" lang="pt-BR" sz="3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Subquestões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abordadas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857224" y="421481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285852" y="407194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Estoque de pendências de prestações de contas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214414" y="514351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Existência de normativos /manuais de regulamentação de prestações de contas 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785786" y="528638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2885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pt-BR" sz="2400" dirty="0" err="1"/>
              <a:t>Cleyton</a:t>
            </a:r>
            <a:r>
              <a:rPr lang="pt-BR" sz="2400" dirty="0"/>
              <a:t> Marcelo Medeiros Barbosa</a:t>
            </a:r>
            <a:br>
              <a:rPr lang="pt-BR" sz="2400" dirty="0"/>
            </a:br>
            <a:r>
              <a:rPr lang="pt-BR" sz="1800" dirty="0">
                <a:solidFill>
                  <a:schemeClr val="tx2"/>
                </a:solidFill>
              </a:rPr>
              <a:t>Diretor de Administração Direta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err="1">
                <a:solidFill>
                  <a:schemeClr val="tx2"/>
                </a:solidFill>
              </a:rPr>
              <a:t>cleytonmarcelo</a:t>
            </a:r>
            <a:r>
              <a:rPr lang="pt-BR" sz="1600" dirty="0">
                <a:solidFill>
                  <a:schemeClr val="tx2"/>
                </a:solidFill>
              </a:rPr>
              <a:t> @tce.rn.gov.br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600" dirty="0"/>
              <a:t>Diretoria da Administração Direta - DAD| 084 3642-7320 </a:t>
            </a:r>
            <a:r>
              <a:rPr lang="pt-BR" sz="2200" dirty="0"/>
              <a:t>www.tce.rn.gov.br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514350" lvl="0" indent="-514350" algn="ctr">
              <a:spcBef>
                <a:spcPct val="0"/>
              </a:spcBef>
            </a:pPr>
            <a:r>
              <a:rPr lang="pt-BR" sz="2600" b="1" dirty="0">
                <a:latin typeface="+mj-lt"/>
                <a:ea typeface="+mj-ea"/>
                <a:cs typeface="+mj-cs"/>
              </a:rPr>
              <a:t>Sistema Prisional – Secretaria de Justiça e Cidadania do Estado do RN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sistema prisiona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285860"/>
            <a:ext cx="3714776" cy="2224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altLang="pt-BR" dirty="0"/>
              <a:t>Contextualização e escopo da auditoria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Representação do MPC:</a:t>
            </a:r>
          </a:p>
          <a:p>
            <a:pPr lvl="1" algn="just"/>
            <a:r>
              <a:rPr lang="pt-BR" dirty="0"/>
              <a:t>Aprovação de alteração no PFA 2016/17 </a:t>
            </a:r>
          </a:p>
          <a:p>
            <a:pPr lvl="1" algn="just"/>
            <a:r>
              <a:rPr lang="pt-BR" dirty="0"/>
              <a:t>Processo nº 1317/17 – TC</a:t>
            </a:r>
          </a:p>
          <a:p>
            <a:pPr lvl="1" algn="just"/>
            <a:r>
              <a:rPr lang="pt-BR" dirty="0"/>
              <a:t>Auditoria na Secretaria de Estado da Justiça e da</a:t>
            </a:r>
            <a:br>
              <a:rPr lang="pt-BR" dirty="0"/>
            </a:br>
            <a:r>
              <a:rPr lang="pt-BR" dirty="0"/>
              <a:t>Cidadania - SEJUC, no âmbito do sistema prisional do Estado do Rio Grande do Norte.</a:t>
            </a:r>
          </a:p>
          <a:p>
            <a:pPr lvl="1" algn="just"/>
            <a:r>
              <a:rPr lang="pt-BR" dirty="0"/>
              <a:t>Reuniões exploratórias.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3992831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altLang="pt-BR" dirty="0"/>
              <a:t>Contextualização e escopo da auditoria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Articulação Nacional:</a:t>
            </a:r>
          </a:p>
          <a:p>
            <a:pPr lvl="1" algn="just"/>
            <a:r>
              <a:rPr lang="pt-BR" dirty="0"/>
              <a:t>ATRICON, IRB E CNPGC </a:t>
            </a:r>
            <a:r>
              <a:rPr lang="pt-BR" sz="2000" dirty="0"/>
              <a:t>apresentam recomendações de auditoria no sistema prisional aos tribunais de contas locais e ao TCU.</a:t>
            </a:r>
            <a:r>
              <a:rPr lang="pt-BR" dirty="0"/>
              <a:t> </a:t>
            </a:r>
          </a:p>
          <a:p>
            <a:pPr lvl="1" algn="just"/>
            <a:r>
              <a:rPr lang="pt-BR" sz="2000" dirty="0"/>
              <a:t>Despacho do Presidente do TCU, Ministro Raimundo Carreiro Silva, de 11 de janeiro de 2017, aprecia  expediente do CNPGC: representação acolhida como subsídio ao Plano de Fiscalização do TCU.</a:t>
            </a:r>
          </a:p>
          <a:p>
            <a:pPr lvl="1" algn="just"/>
            <a:r>
              <a:rPr lang="pt-BR" sz="2000" dirty="0"/>
              <a:t>Comunicado da Ministra Ana Arraes, de 25 de janeiro de 2017: proposta de auditoria coordenada, em conjunto com os Tribunais de Contas que aderirem ao trabalho, que permita examinar os aspectos mais relevantes da gestão operacional  e de </a:t>
            </a:r>
            <a:r>
              <a:rPr lang="pt-BR" sz="2000" dirty="0" err="1"/>
              <a:t>infraestrutrura</a:t>
            </a:r>
            <a:r>
              <a:rPr lang="pt-BR" sz="2000" dirty="0"/>
              <a:t> das penitenciárias do Brasil.</a:t>
            </a:r>
          </a:p>
          <a:p>
            <a:pPr lvl="1" algn="just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  <a:p>
            <a:pPr>
              <a:defRPr/>
            </a:pPr>
            <a:endParaRPr lang="pt-BR" sz="1050" b="1" dirty="0">
              <a:solidFill>
                <a:srgbClr val="C898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993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altLang="pt-BR" dirty="0"/>
              <a:t>Contextualização e escopo da auditoria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PFA 2017/18: estratégia de adesão à iniciativa nacional</a:t>
            </a:r>
          </a:p>
          <a:p>
            <a:pPr lvl="1" algn="just"/>
            <a:r>
              <a:rPr lang="pt-BR" dirty="0"/>
              <a:t>Objetivo: Avaliar o desempenho das ações do governo do Estado do Rio Grande do Norte sobre o Sistema Penitenciário Estadual, visando identificar problemas e propor medidas que possam aperfeiçoar o sistema e melhorar a eficiência com o gasto público;</a:t>
            </a:r>
          </a:p>
          <a:p>
            <a:pPr lvl="1" algn="just">
              <a:buNone/>
            </a:pPr>
            <a:endParaRPr lang="pt-BR" dirty="0"/>
          </a:p>
          <a:p>
            <a:pPr lvl="1" algn="just"/>
            <a:r>
              <a:rPr lang="pt-BR" dirty="0"/>
              <a:t>Reunião de Planejamento em Brasília.</a:t>
            </a:r>
          </a:p>
          <a:p>
            <a:pPr lvl="1" algn="just">
              <a:buNone/>
            </a:pPr>
            <a:endParaRPr lang="pt-BR" dirty="0"/>
          </a:p>
          <a:p>
            <a:pPr lvl="1" algn="just"/>
            <a:endParaRPr lang="pt-BR" dirty="0"/>
          </a:p>
          <a:p>
            <a:pPr lvl="1" algn="just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141676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Estratégia de Controle: </a:t>
            </a:r>
            <a:r>
              <a:rPr lang="pt-BR" dirty="0"/>
              <a:t>temas elencados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1"/>
          </p:nvPr>
        </p:nvGraphicFramePr>
        <p:xfrm>
          <a:off x="500034" y="1214422"/>
          <a:ext cx="8215370" cy="4998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28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6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TEMAS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POSSÍVEIS LINHAS DE ATUAÇÃO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/>
                        <a:t>Tema I</a:t>
                      </a:r>
                      <a:r>
                        <a:rPr kumimoji="0" lang="pt-BR" sz="1800" b="0" kern="1200" dirty="0"/>
                        <a:t>: Governança da Segurança Pública</a:t>
                      </a:r>
                      <a:endParaRPr lang="pt-BR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Governança das políticas nacional, estaduais e municipais de segurança;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EST, MUN]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Governança do Ministério da Justiça;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Governança das Secretarias de Segurança Pública estaduais;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Gestão do Conhecimento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EST, MUN]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Tema II</a:t>
                      </a:r>
                      <a:r>
                        <a:rPr kumimoji="0"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Sistema Prisional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Governança do Sistema Prisional.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Tema III</a:t>
                      </a:r>
                      <a:r>
                        <a:rPr kumimoji="0"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Gestão da Informação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Produção e análise de estatísticas criminais;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Utilização de estatísticas criminais e indicadores para a tomada de decisão;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Transparência, dados abertos e governo eletrônico.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EST, MUN]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Tema IV: </a:t>
                      </a:r>
                      <a:r>
                        <a:rPr kumimoji="0"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Articulação entre os Órgãos do Sistema de Justiça Criminal</a:t>
                      </a:r>
                      <a:endParaRPr lang="pt-BR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Mecanismos e instrumentos de articulação dos órgãos que compõem o Sistema de Justiça Criminal;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Fluxo do Sistema de Justiça Criminal.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lnSpc>
                <a:spcPct val="200000"/>
              </a:lnSpc>
            </a:pPr>
            <a:r>
              <a:rPr lang="pt-BR" altLang="pt-BR" dirty="0"/>
              <a:t>Produtos da Auditoria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82706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5381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t-BR" altLang="pt-BR" dirty="0"/>
              <a:t>Cronograma Geral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4296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9638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ctr"/>
            <a:r>
              <a:rPr lang="pt-BR" altLang="pt-BR" dirty="0"/>
              <a:t>Cronograma do Produto 1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pic>
        <p:nvPicPr>
          <p:cNvPr id="7" name="Espaço Reservado para Conteúdo 6" descr="Recorte de Tela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6" y="1357298"/>
            <a:ext cx="8786874" cy="4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940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indent="-514350"/>
            <a:r>
              <a:rPr lang="pt-BR" altLang="pt-BR" dirty="0"/>
              <a:t>Auditoria Coordenada no Sistema Prisional</a:t>
            </a:r>
            <a:br>
              <a:rPr lang="pt-BR" altLang="pt-BR" dirty="0"/>
            </a:br>
            <a:r>
              <a:rPr lang="pt-BR" altLang="pt-BR" dirty="0"/>
              <a:t>  Produto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/>
              <a:t>Objetivos:</a:t>
            </a:r>
          </a:p>
          <a:p>
            <a:r>
              <a:rPr lang="pt-BR" dirty="0"/>
              <a:t>Avaliar as medidas emergenciais adotadas para prevenir ou conter a rebelião nos presídios estaduais em 2017;</a:t>
            </a:r>
          </a:p>
          <a:p>
            <a:r>
              <a:rPr lang="pt-BR" dirty="0"/>
              <a:t>Avaliar o cumprimento da legislação aplicável ao sistema prisional no tocante ao acompanhamento da execução penal e na alocação dos presos;</a:t>
            </a:r>
          </a:p>
          <a:p>
            <a:r>
              <a:rPr lang="pt-BR" dirty="0"/>
              <a:t>Avaliar em que medida o custo mensal do preso é utilizado como parâmetro de gestão.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3936128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xfrm>
            <a:off x="6324600" y="1076324"/>
            <a:ext cx="2676556" cy="5281634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As medidas eventualmente adotadas para prevenir ou conter rebelião nas unidades prisionais.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Diagnóstico e plano de providências para o gerenciamento de crise no sistema penitenciário.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Sistema de avaliação e gerenciamento de riscos para evitar ou enfrentar possíveis rebeliões no sistema penitenciário.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Presídios envolvidos em rebelião.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Responsáveis pela implementação das medidas estabelecidas.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Nível de articulação entre os responsáveis para implementação das ações.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endParaRPr lang="pt-BR" sz="1400" dirty="0"/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pt-BR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/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dirty="0">
                <a:latin typeface="+mj-lt"/>
                <a:ea typeface="+mj-ea"/>
                <a:cs typeface="+mj-cs"/>
              </a:rPr>
              <a:t/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dirty="0">
                <a:latin typeface="+mj-lt"/>
                <a:ea typeface="+mj-ea"/>
                <a:cs typeface="+mj-cs"/>
              </a:rPr>
              <a:t>Questão 1 – Medidas Emergenciais</a:t>
            </a:r>
            <a:endParaRPr lang="pt-BR" sz="3200" b="0" i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43560" cy="2587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dirty="0"/>
              <a:t>As estratégias adotadas pelo Estado para prevenir ou conter as rebeliões nos estabelecimentos penais são suficientes ou adequadas?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Informações requeridas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015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xfrm>
            <a:off x="6324600" y="1147762"/>
            <a:ext cx="2676556" cy="5281634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Sistema de informação utilizado para acompanhar a execução.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Estágio de integração dos sistemas.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Atores responsáveis por gerir   e integrar os sistemas e suas atribuições.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Plano de integração dos sistemas, que inclua cronogramas e detalhamentos.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Disponibilidade orçamentária para implementação das ações.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Qualidade das informações disponibilizadas no sistema de acompanhamento</a:t>
            </a:r>
            <a:endParaRPr lang="pt-BR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/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dirty="0">
                <a:latin typeface="+mj-lt"/>
                <a:ea typeface="+mj-ea"/>
                <a:cs typeface="+mj-cs"/>
              </a:rPr>
              <a:t/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dirty="0">
                <a:latin typeface="+mj-lt"/>
                <a:ea typeface="+mj-ea"/>
                <a:cs typeface="+mj-cs"/>
              </a:rPr>
              <a:t>Questão 2 - Levantamento</a:t>
            </a:r>
            <a:endParaRPr lang="pt-BR" sz="3200" b="0" i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43560" cy="2587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dirty="0"/>
              <a:t>O acompanhamento da execução das penas está em conformidade com o previsto na Lei 12.714/2012?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Informações requeridas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982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xfrm>
            <a:off x="6324600" y="1147762"/>
            <a:ext cx="2676556" cy="5281634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Quantidade de presos em estabelecimentos penais, por classificação de presos (dados atualizados em 2016);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Quantidade de vagas por presídio, segundo a classificação utilizada (dados atualizados em 2016);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Relação de estabelecimentos prisionais, segundo o tipo e o perfil do estabelecimento;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Procedimentos de cadastramento e obtenção de dados e informações.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endParaRPr lang="pt-BR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/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dirty="0">
                <a:latin typeface="+mj-lt"/>
                <a:ea typeface="+mj-ea"/>
                <a:cs typeface="+mj-cs"/>
              </a:rPr>
              <a:t/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dirty="0">
                <a:latin typeface="+mj-lt"/>
                <a:ea typeface="+mj-ea"/>
                <a:cs typeface="+mj-cs"/>
              </a:rPr>
              <a:t>Questão 3 - Levantamento</a:t>
            </a:r>
            <a:endParaRPr lang="pt-BR" sz="3200" b="0" i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43560" cy="2587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dirty="0"/>
              <a:t>A alocação de presos nos estabelecimentos prisionais observa o previsto nos artigos 82, §1º, 84, 85, 87, 91, 93 e 102 da Lei de Execuções Penais - LEP?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Informações requeridas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480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xfrm>
            <a:off x="6324600" y="1147762"/>
            <a:ext cx="2676556" cy="5281634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Alocação dos defensores públicos no estado por  comarca e por área de atuação.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Número de Pessoas atendidas de acordo com o tipo de demanda e de processos, por comarca e por vara.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Existência de unidade específica, na defensoria pública para monitorar e acompanhar a execução penal.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Estrutura administrativa da DP.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Estrutura disponibilizada dentro e fora dos estabelecimentos para a atuação da Defensoria Pública.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endParaRPr lang="pt-BR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/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dirty="0">
                <a:latin typeface="+mj-lt"/>
                <a:ea typeface="+mj-ea"/>
                <a:cs typeface="+mj-cs"/>
              </a:rPr>
              <a:t/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dirty="0">
                <a:latin typeface="+mj-lt"/>
                <a:ea typeface="+mj-ea"/>
                <a:cs typeface="+mj-cs"/>
              </a:rPr>
              <a:t>Questão 4 - Levantamento</a:t>
            </a:r>
            <a:endParaRPr lang="pt-BR" sz="3200" b="0" i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43560" cy="2587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dirty="0"/>
              <a:t>A defensoria pública presta serviço integral e gratuito dentro e fora dos estabelecimentos penais em consonância com os </a:t>
            </a:r>
            <a:r>
              <a:rPr lang="pt-BR" sz="2400" dirty="0" err="1"/>
              <a:t>arts</a:t>
            </a:r>
            <a:r>
              <a:rPr lang="pt-BR" sz="2400" dirty="0"/>
              <a:t>. 16, 81-A e 81-B da LEP?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Informações requeridas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108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>
          <a:xfrm>
            <a:off x="6324600" y="1147762"/>
            <a:ext cx="2676556" cy="5281634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1 - Existe sistemática formal de aferição do custo mensal do preso por unidade prisional e por regime?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2 - A estrutura de custos utilizada pela secretaria permite aferição do custo por preso de acordo com a Resolução 6/2012, incluindo o controle do preso na referida data-base?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3 - Há encaminhamento mensal ao </a:t>
            </a:r>
            <a:r>
              <a:rPr lang="pt-BR" sz="1400" dirty="0" err="1"/>
              <a:t>Depen</a:t>
            </a:r>
            <a:r>
              <a:rPr lang="pt-BR" sz="1400" dirty="0"/>
              <a:t> das planilhas contendo os dados referentes ao custo mensal do preso por estabelecimento prisional?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Wingdings 3"/>
              <a:buChar char=""/>
            </a:pPr>
            <a:r>
              <a:rPr lang="pt-BR" sz="1400" dirty="0"/>
              <a:t> 4 - Existe avaliação do serviço ofertado pela unidade prisional considerando o custo mensal do preso de cada unidade?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26968" cy="990600"/>
          </a:xfrm>
          <a:noFill/>
        </p:spPr>
        <p:txBody>
          <a:bodyPr/>
          <a:lstStyle/>
          <a:p>
            <a:r>
              <a:rPr lang="pt-BR" sz="3200" b="0" dirty="0">
                <a:latin typeface="+mj-lt"/>
                <a:ea typeface="+mj-ea"/>
                <a:cs typeface="+mj-cs"/>
              </a:rPr>
              <a:t/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dirty="0">
                <a:latin typeface="+mj-lt"/>
                <a:ea typeface="+mj-ea"/>
                <a:cs typeface="+mj-cs"/>
              </a:rPr>
              <a:t/>
            </a:r>
            <a:br>
              <a:rPr lang="pt-BR" sz="3200" b="0" dirty="0">
                <a:latin typeface="+mj-lt"/>
                <a:ea typeface="+mj-ea"/>
                <a:cs typeface="+mj-cs"/>
              </a:rPr>
            </a:br>
            <a:r>
              <a:rPr lang="pt-BR" sz="3200" b="0" dirty="0">
                <a:latin typeface="+mj-lt"/>
                <a:ea typeface="+mj-ea"/>
                <a:cs typeface="+mj-cs"/>
              </a:rPr>
              <a:t>Questão 5 - Levantamento</a:t>
            </a:r>
            <a:endParaRPr lang="pt-BR" sz="3200" b="0" i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412776"/>
            <a:ext cx="5543560" cy="2587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lnSpcReduction="10000"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400" dirty="0"/>
              <a:t>Em que medida os gestores responsáveis por gerir e implementar políticas públicas voltadas ao sistema prisional conhecem o custo mensal do preso de cada estabelecimento penal de forma a avaliar a gestão do sistema?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134144"/>
            <a:ext cx="2664296" cy="990600"/>
          </a:xfrm>
          <a:prstGeom prst="rect">
            <a:avLst/>
          </a:prstGeom>
          <a:noFill/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Subquestões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abordadas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773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0807"/>
            <a:ext cx="8312727" cy="16834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578" y="2276872"/>
            <a:ext cx="5852160" cy="3672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416426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Estratégia de Controle: </a:t>
            </a:r>
            <a:r>
              <a:rPr lang="pt-BR" dirty="0"/>
              <a:t>temas elencados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1"/>
          </p:nvPr>
        </p:nvGraphicFramePr>
        <p:xfrm>
          <a:off x="428596" y="1214422"/>
          <a:ext cx="8286808" cy="487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TEMAS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POSSÍVEIS LINHAS DE ATUAÇÃO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Tema V: </a:t>
                      </a:r>
                      <a:r>
                        <a:rPr kumimoji="0"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Políticas Sociais de Prevenção da Violência</a:t>
                      </a:r>
                      <a:endParaRPr lang="pt-BR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Programas voltados para cultura, esporte e lazer, educação infantil e ensino fundamental,e ocupação de espaços públicos;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[MUN]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Infraestrutura</a:t>
                      </a: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urbana (iluminação pública, planejamento urbano).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[MUN]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Tema VI: </a:t>
                      </a:r>
                      <a:r>
                        <a:rPr kumimoji="0"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Aquisições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Controles internos;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Planejamento e disponibilização do produto;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Regularidade dos procedimentos de compra direta (dispensa e inexigibilidade) e de definição do custo estimado da contratação (pesquisas de preços.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Tema VII: </a:t>
                      </a:r>
                      <a:r>
                        <a:rPr kumimoji="0"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Controle de Drogas e Armamentos</a:t>
                      </a:r>
                      <a:endParaRPr lang="pt-BR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 rtl="0" eaLnBrk="1" latinLnBrk="0" hangingPunct="1">
                        <a:buFont typeface="+mj-lt"/>
                        <a:buAutoNum type="arabicPeriod"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Política de Controle de Drogas;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 rtl="0" eaLnBrk="1" latinLnBrk="0" hangingPunct="1">
                        <a:buFont typeface="+mj-lt"/>
                        <a:buAutoNum type="arabicPeriod"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Política de Controle de Armas;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 rtl="0" eaLnBrk="1" latinLnBrk="0" hangingPunct="1">
                        <a:buFont typeface="+mj-lt"/>
                        <a:buAutoNum type="arabicPeriod"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Controle das Fronteiras.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Tema VIII: </a:t>
                      </a:r>
                      <a:r>
                        <a:rPr kumimoji="0" lang="pt-B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Gestão de Pessoas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 rtl="0" eaLnBrk="1" latinLnBrk="0" hangingPunct="1">
                        <a:buFont typeface="+mj-lt"/>
                        <a:buAutoNum type="arabicPeriod"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Mecanismos de capacitação, incentivo, remuneração e retenção de servidores;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EST, MUN]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 rtl="0" eaLnBrk="1" latinLnBrk="0" hangingPunct="1">
                        <a:buFont typeface="+mj-lt"/>
                        <a:buAutoNum type="arabicPeriod"/>
                      </a:pPr>
                      <a:r>
                        <a:rPr kumimoji="0"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Recursos materiais e tecnológicos disponíveis para o exercício das atribuições. </a:t>
                      </a:r>
                      <a:r>
                        <a:rPr kumimoji="0"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[FED,</a:t>
                      </a:r>
                      <a:r>
                        <a:rPr kumimoji="0" lang="pt-B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EST, MUN]</a:t>
                      </a:r>
                      <a:endParaRPr kumimoji="0"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Governança e Gestão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5719769" cy="230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de cantos arredondados 9"/>
          <p:cNvSpPr/>
          <p:nvPr/>
        </p:nvSpPr>
        <p:spPr>
          <a:xfrm>
            <a:off x="857224" y="4000504"/>
            <a:ext cx="7358114" cy="20002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b="1" dirty="0"/>
              <a:t>Governança no setor público </a:t>
            </a:r>
            <a:r>
              <a:rPr lang="pt-BR" dirty="0"/>
              <a:t>compreende essencialmente os mecanismos de liderança, estratégia e controle postos em prática para avaliar, direcionar e monitorar a atuação da gestão, com vistas à condução de políticas públicas e à prestação de serviços de interesse da sociedade.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auditoria operacional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Auditoria de </a:t>
            </a:r>
            <a:r>
              <a:rPr lang="pt-BR" b="1" dirty="0"/>
              <a:t>desempenho</a:t>
            </a:r>
            <a:r>
              <a:rPr lang="pt-BR" dirty="0"/>
              <a:t>.</a:t>
            </a:r>
          </a:p>
          <a:p>
            <a:r>
              <a:rPr lang="pt-BR" dirty="0"/>
              <a:t>No âmbito do TCE/RN:</a:t>
            </a:r>
          </a:p>
          <a:p>
            <a:pPr lvl="1"/>
            <a:r>
              <a:rPr lang="pt-BR" b="1" dirty="0"/>
              <a:t>Resolução n° 08/2013 </a:t>
            </a:r>
            <a:r>
              <a:rPr lang="pt-BR" dirty="0"/>
              <a:t>– TCE, de 23 de abril de 2013.</a:t>
            </a:r>
            <a:endParaRPr lang="pt-BR" b="1" dirty="0"/>
          </a:p>
          <a:p>
            <a:pPr algn="just"/>
            <a:r>
              <a:rPr lang="pt-BR" dirty="0"/>
              <a:t>Objetivo:</a:t>
            </a:r>
          </a:p>
          <a:p>
            <a:pPr lvl="1"/>
            <a:r>
              <a:rPr lang="pt-BR" dirty="0"/>
              <a:t>Promover o </a:t>
            </a:r>
            <a:r>
              <a:rPr lang="pt-BR" b="1" dirty="0"/>
              <a:t>aperfeiçoamento da gestão pública</a:t>
            </a:r>
            <a:r>
              <a:rPr lang="pt-BR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0169" y="3573016"/>
            <a:ext cx="6782271" cy="2518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332656"/>
            <a:ext cx="833755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Auditorias Operacionais em Segurança Pública no TCE-RN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388541"/>
            <a:ext cx="2171687" cy="3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71504" y="6415328"/>
            <a:ext cx="5715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b="1" dirty="0">
                <a:solidFill>
                  <a:srgbClr val="C89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SEXTA DE CONTAS – SEGURANÇA PÚBLICA</a:t>
            </a:r>
          </a:p>
        </p:txBody>
      </p:sp>
      <p:graphicFrame>
        <p:nvGraphicFramePr>
          <p:cNvPr id="10" name="Diagrama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1946</TotalTime>
  <Words>2821</Words>
  <Application>Microsoft Office PowerPoint</Application>
  <PresentationFormat>Apresentação na tela (4:3)</PresentationFormat>
  <Paragraphs>339</Paragraphs>
  <Slides>49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Origem</vt:lpstr>
      <vt:lpstr>Slide 1</vt:lpstr>
      <vt:lpstr>Anne Emília Costa Carvalho Secretária de Controle Externo annecarvalho@tce.rn.gov.br</vt:lpstr>
      <vt:lpstr>Estratégia de Controle: contexto</vt:lpstr>
      <vt:lpstr>Estratégia de Controle: temas elencados</vt:lpstr>
      <vt:lpstr>Estratégia de Controle: temas elencados</vt:lpstr>
      <vt:lpstr>Governança e Gestão</vt:lpstr>
      <vt:lpstr>A auditoria operacional</vt:lpstr>
      <vt:lpstr>Slide 8</vt:lpstr>
      <vt:lpstr>Auditorias Operacionais em Segurança Pública no TCE-RN</vt:lpstr>
      <vt:lpstr>Evandro Alexandre Raquel Inspetor de Controle Externo evandroalexandre@tce.rn.gov.br</vt:lpstr>
      <vt:lpstr>Contextualização e escopo da auditoria</vt:lpstr>
      <vt:lpstr>Slide 12</vt:lpstr>
      <vt:lpstr>Contextualização e escopo da auditoria</vt:lpstr>
      <vt:lpstr>Contextualização e escopo da auditoria</vt:lpstr>
      <vt:lpstr>Parceria com os TCE’s em 2014</vt:lpstr>
      <vt:lpstr>Slide 16</vt:lpstr>
      <vt:lpstr>Dimensão 2 Arranjos Institucionais</vt:lpstr>
      <vt:lpstr>Dimensão 2 Arranjos Institucionais</vt:lpstr>
      <vt:lpstr>Dimensão 3 Tecnologia e conhecimento</vt:lpstr>
      <vt:lpstr>Dimensão 3 Tecnologia e conhecimento</vt:lpstr>
      <vt:lpstr>Dimensão 4 Resultados</vt:lpstr>
      <vt:lpstr>Dimensão 5 Gestão</vt:lpstr>
      <vt:lpstr>Dimensão 6 Pessoas</vt:lpstr>
      <vt:lpstr>Dimensão 7 Controles</vt:lpstr>
      <vt:lpstr>Resumo dos resultados</vt:lpstr>
      <vt:lpstr>Considerações finais</vt:lpstr>
      <vt:lpstr>Próximos passos</vt:lpstr>
      <vt:lpstr>Susana Ismael Acle Inspetora de Controle Externo  susanaismael @tce.rn.gov.br</vt:lpstr>
      <vt:lpstr>Natureza e objetivo </vt:lpstr>
      <vt:lpstr>Contextualização e escopo da auditoria</vt:lpstr>
      <vt:lpstr>Instituições envolvidas </vt:lpstr>
      <vt:lpstr>Cronograma estimado </vt:lpstr>
      <vt:lpstr>Slide 33</vt:lpstr>
      <vt:lpstr>Slide 34</vt:lpstr>
      <vt:lpstr>Slide 35</vt:lpstr>
      <vt:lpstr>Cleyton Marcelo Medeiros Barbosa Diretor de Administração Direta  cleytonmarcelo @tce.rn.gov.br</vt:lpstr>
      <vt:lpstr>Contextualização e escopo da auditoria</vt:lpstr>
      <vt:lpstr>Contextualização e escopo da auditoria</vt:lpstr>
      <vt:lpstr>Contextualização e escopo da auditoria</vt:lpstr>
      <vt:lpstr>Produtos da Auditoria</vt:lpstr>
      <vt:lpstr>Cronograma Geral</vt:lpstr>
      <vt:lpstr>Cronograma do Produto 1</vt:lpstr>
      <vt:lpstr>Auditoria Coordenada no Sistema Prisional   Produto 1</vt:lpstr>
      <vt:lpstr>  Questão 1 – Medidas Emergenciais</vt:lpstr>
      <vt:lpstr>  Questão 2 - Levantamento</vt:lpstr>
      <vt:lpstr>  Questão 3 - Levantamento</vt:lpstr>
      <vt:lpstr>  Questão 4 - Levantamento</vt:lpstr>
      <vt:lpstr>  Questão 5 - Levantamento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ice</dc:creator>
  <cp:lastModifiedBy>04807338480</cp:lastModifiedBy>
  <cp:revision>166</cp:revision>
  <dcterms:created xsi:type="dcterms:W3CDTF">2013-12-02T04:47:33Z</dcterms:created>
  <dcterms:modified xsi:type="dcterms:W3CDTF">2017-03-31T11:48:55Z</dcterms:modified>
</cp:coreProperties>
</file>