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4"/>
  </p:notesMasterIdLst>
  <p:handoutMasterIdLst>
    <p:handoutMasterId r:id="rId75"/>
  </p:handoutMasterIdLst>
  <p:sldIdLst>
    <p:sldId id="399" r:id="rId2"/>
    <p:sldId id="397" r:id="rId3"/>
    <p:sldId id="400" r:id="rId4"/>
    <p:sldId id="257" r:id="rId5"/>
    <p:sldId id="269" r:id="rId6"/>
    <p:sldId id="268" r:id="rId7"/>
    <p:sldId id="271" r:id="rId8"/>
    <p:sldId id="392" r:id="rId9"/>
    <p:sldId id="284" r:id="rId10"/>
    <p:sldId id="338" r:id="rId11"/>
    <p:sldId id="393" r:id="rId12"/>
    <p:sldId id="339" r:id="rId13"/>
    <p:sldId id="340" r:id="rId14"/>
    <p:sldId id="341" r:id="rId15"/>
    <p:sldId id="330" r:id="rId16"/>
    <p:sldId id="343" r:id="rId17"/>
    <p:sldId id="394" r:id="rId18"/>
    <p:sldId id="344" r:id="rId19"/>
    <p:sldId id="332" r:id="rId20"/>
    <p:sldId id="342" r:id="rId21"/>
    <p:sldId id="334" r:id="rId22"/>
    <p:sldId id="395" r:id="rId23"/>
    <p:sldId id="345" r:id="rId24"/>
    <p:sldId id="346" r:id="rId25"/>
    <p:sldId id="33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91" r:id="rId43"/>
    <p:sldId id="365" r:id="rId44"/>
    <p:sldId id="364" r:id="rId45"/>
    <p:sldId id="390" r:id="rId46"/>
    <p:sldId id="366" r:id="rId47"/>
    <p:sldId id="367" r:id="rId48"/>
    <p:sldId id="368" r:id="rId49"/>
    <p:sldId id="375" r:id="rId50"/>
    <p:sldId id="374" r:id="rId51"/>
    <p:sldId id="373" r:id="rId52"/>
    <p:sldId id="372" r:id="rId53"/>
    <p:sldId id="371" r:id="rId54"/>
    <p:sldId id="370" r:id="rId55"/>
    <p:sldId id="376" r:id="rId56"/>
    <p:sldId id="377" r:id="rId57"/>
    <p:sldId id="378" r:id="rId58"/>
    <p:sldId id="396" r:id="rId59"/>
    <p:sldId id="384" r:id="rId60"/>
    <p:sldId id="385" r:id="rId61"/>
    <p:sldId id="386" r:id="rId62"/>
    <p:sldId id="387" r:id="rId63"/>
    <p:sldId id="389" r:id="rId64"/>
    <p:sldId id="388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 varScale="1">
        <p:scale>
          <a:sx n="108" d="100"/>
          <a:sy n="108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98F0785-6051-42F3-B8CB-1C77B2B8E4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0F8FFA-9480-4C78-A772-6124AC4C0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DBCC-C3E3-4006-B686-52470EC5D157}" type="datetimeFigureOut">
              <a:rPr lang="pt-BR" smtClean="0"/>
              <a:t>09/06/2017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E7216-7F57-4B48-8E8D-660A6D8729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Sexta de Contas - Saúde Pública - Anne Carvalho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9A817D-DEC9-45CD-8E8F-FEBF3C17EB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2C01-6C7A-4DF4-85BD-DAC2A629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4928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2588-FEAA-44FE-A90E-A52B8187CF0C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Sexta de Contas - Saúde Pública - Anne Carvalho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193B-412E-4B64-A925-5604D20046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0933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193B-412E-4B64-A925-5604D200469E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58650A-5CF6-4CE8-ABA1-4D722D68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Sexta de Contas - Saúde Pública - Anne Carvalho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193B-412E-4B64-A925-5604D200469E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58650A-5CF6-4CE8-ABA1-4D722D68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Sexta de Contas - Saúde Pública - Anne Carvalho</a:t>
            </a:r>
          </a:p>
        </p:txBody>
      </p:sp>
    </p:spTree>
    <p:extLst>
      <p:ext uri="{BB962C8B-B14F-4D97-AF65-F5344CB8AC3E}">
        <p14:creationId xmlns:p14="http://schemas.microsoft.com/office/powerpoint/2010/main" val="149240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884464-8BA7-491D-A6EF-181F7458C8DF}" type="datetimeFigureOut">
              <a:rPr lang="pt-BR" smtClean="0"/>
              <a:pPr/>
              <a:t>09/06/2017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PowerPoint_Slide.sldx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rn.gov.br/contentproducao/aplicacao/sesap/instituicao/enviados/organograma_sesap.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2700" dirty="0"/>
              <a:t>Anne Carvalho – TCE/RN</a:t>
            </a:r>
            <a:br>
              <a:rPr lang="pt-BR" sz="2700" dirty="0"/>
            </a:br>
            <a:r>
              <a:rPr lang="pt-BR" sz="1800" dirty="0"/>
              <a:t>Inspetora de Controle Externo | Secretária de Controle Externo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www.tce.rn.gov.br | annecarvalho@tce.rn.gov.br | 084 3642-7333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SEXTA DE CONTAS – SAÚDE PÚBLICA – 06/2017 – ANNE CARVALHO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6014EF-3C68-4549-976A-B4FD664DA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82" y="67508"/>
            <a:ext cx="8352928" cy="357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1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85860"/>
            <a:ext cx="8229600" cy="4929222"/>
          </a:xfrm>
          <a:solidFill>
            <a:schemeClr val="bg2"/>
          </a:solidFill>
        </p:spPr>
        <p:txBody>
          <a:bodyPr/>
          <a:lstStyle/>
          <a:p>
            <a:pPr marL="457200" indent="-457200" algn="just"/>
            <a:r>
              <a:rPr lang="pt-BR" sz="2400" b="1" dirty="0"/>
              <a:t>Ausência de planos </a:t>
            </a:r>
            <a:r>
              <a:rPr lang="pt-BR" sz="2400" dirty="0"/>
              <a:t>de saúde, estudos e diagnósticos regionais atualizados sobre o perfil epidemiológico considerando a área geográfica de atuação dos hospitais e sobre a distribuição racional dos hospitais por região.</a:t>
            </a:r>
          </a:p>
          <a:p>
            <a:pPr marL="457200" indent="-457200" algn="just"/>
            <a:r>
              <a:rPr lang="pt-BR" sz="2400" b="1" dirty="0"/>
              <a:t>Perfil</a:t>
            </a:r>
            <a:r>
              <a:rPr lang="pt-BR" sz="2400" dirty="0"/>
              <a:t> de atendimento e papel dos hospitais </a:t>
            </a:r>
            <a:r>
              <a:rPr lang="pt-BR" sz="2400" b="1" dirty="0"/>
              <a:t>carente de definição</a:t>
            </a:r>
            <a:r>
              <a:rPr lang="pt-BR" sz="2400" dirty="0"/>
              <a:t> e não coerente com o atendimento e padrões estabelecidos pelas normas.</a:t>
            </a:r>
          </a:p>
          <a:p>
            <a:pPr algn="just"/>
            <a:endParaRPr lang="pt-BR" sz="2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503" y="3552532"/>
            <a:ext cx="6958584" cy="277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0" y="1196752"/>
            <a:ext cx="8129431" cy="23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681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85860"/>
            <a:ext cx="8229600" cy="494349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Dar publicidade ao </a:t>
            </a:r>
            <a:r>
              <a:rPr lang="pt-BR" sz="2400" b="1" dirty="0"/>
              <a:t>Plano Estadual de Saúde, vigência 2012/2015</a:t>
            </a:r>
            <a:r>
              <a:rPr lang="pt-BR" sz="2400" dirty="0"/>
              <a:t>, e à nova versão do </a:t>
            </a:r>
            <a:r>
              <a:rPr lang="pt-BR" sz="2400" b="1" dirty="0"/>
              <a:t>Plano Diretor de Regionalização</a:t>
            </a:r>
            <a:r>
              <a:rPr lang="pt-BR" sz="2400" dirty="0"/>
              <a:t>, além de concluir a validação do </a:t>
            </a:r>
            <a:r>
              <a:rPr lang="pt-BR" sz="2400" b="1" dirty="0"/>
              <a:t>Mapa de Saúde</a:t>
            </a:r>
            <a:r>
              <a:rPr lang="pt-BR" sz="2400" dirty="0"/>
              <a:t>, devendo </a:t>
            </a:r>
            <a:r>
              <a:rPr lang="pt-BR" sz="2400" b="1" dirty="0"/>
              <a:t>estruturar adequadamente a área de planejamento</a:t>
            </a:r>
            <a:r>
              <a:rPr lang="pt-BR" sz="2400" dirty="0"/>
              <a:t>.</a:t>
            </a:r>
          </a:p>
          <a:p>
            <a:pPr lvl="0" algn="just"/>
            <a:r>
              <a:rPr lang="pt-BR" sz="2400" dirty="0"/>
              <a:t>Elaborar e executar estratégia de </a:t>
            </a:r>
            <a:r>
              <a:rPr lang="pt-BR" sz="2400" b="1" dirty="0"/>
              <a:t>monitoramento</a:t>
            </a:r>
            <a:r>
              <a:rPr lang="pt-BR" sz="2400" dirty="0"/>
              <a:t> do Plano Estadual de Saúde 2012/2015 e </a:t>
            </a:r>
            <a:r>
              <a:rPr lang="pt-BR" sz="2400" b="1" dirty="0"/>
              <a:t>acompanhar</a:t>
            </a:r>
            <a:r>
              <a:rPr lang="pt-BR" sz="2400" dirty="0"/>
              <a:t> a elaboração dos </a:t>
            </a:r>
            <a:r>
              <a:rPr lang="pt-BR" sz="2400" b="1" dirty="0"/>
              <a:t>Planos Municipais de Saúde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Desenvolver </a:t>
            </a:r>
            <a:r>
              <a:rPr lang="pt-BR" sz="2400" b="1" dirty="0"/>
              <a:t>ações junto aos municípios </a:t>
            </a:r>
            <a:r>
              <a:rPr lang="pt-BR" sz="2400" dirty="0"/>
              <a:t>de modo a que assumam as </a:t>
            </a:r>
            <a:r>
              <a:rPr lang="pt-BR" sz="2400" b="1" dirty="0"/>
              <a:t>funções assistenciais</a:t>
            </a:r>
            <a:r>
              <a:rPr lang="pt-BR" sz="2400" dirty="0"/>
              <a:t>, sobretudo de atenção básica e regulação.</a:t>
            </a:r>
          </a:p>
          <a:p>
            <a:pPr algn="just"/>
            <a:r>
              <a:rPr lang="pt-BR" sz="2400" dirty="0"/>
              <a:t>Efetuar estudos e levantamentos no sentido de adequar o </a:t>
            </a:r>
            <a:r>
              <a:rPr lang="pt-BR" sz="2400" b="1" dirty="0"/>
              <a:t>perfil dos hospitais</a:t>
            </a:r>
            <a:r>
              <a:rPr lang="pt-BR" sz="24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Em que medida os </a:t>
            </a:r>
            <a:r>
              <a:rPr lang="pt-BR" b="1" dirty="0"/>
              <a:t>hospitais</a:t>
            </a:r>
            <a:r>
              <a:rPr lang="pt-BR" dirty="0"/>
              <a:t> estão </a:t>
            </a:r>
            <a:r>
              <a:rPr lang="pt-BR" b="1" dirty="0"/>
              <a:t>estruturados</a:t>
            </a:r>
            <a:r>
              <a:rPr lang="pt-BR" dirty="0"/>
              <a:t> para cumprir com suas finalidades, têm utilizado racionalmente os recursos que lhes são destinados e têm contribuído para a </a:t>
            </a:r>
            <a:r>
              <a:rPr lang="pt-BR" dirty="0" err="1"/>
              <a:t>resolutividade</a:t>
            </a:r>
            <a:r>
              <a:rPr lang="pt-BR" dirty="0"/>
              <a:t> dos problemas de saúde da população?</a:t>
            </a:r>
          </a:p>
          <a:p>
            <a:pPr lvl="1" algn="just"/>
            <a:endParaRPr lang="pt-BR" altLang="pt-BR" dirty="0"/>
          </a:p>
          <a:p>
            <a:pPr lvl="1" algn="just"/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903" y="3333771"/>
            <a:ext cx="3841749" cy="288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</a:rPr>
              <a:t>A </a:t>
            </a:r>
            <a:r>
              <a:rPr lang="pt-BR" b="1" dirty="0">
                <a:solidFill>
                  <a:srgbClr val="000000"/>
                </a:solidFill>
              </a:rPr>
              <a:t>força de trabalho</a:t>
            </a:r>
            <a:r>
              <a:rPr lang="pt-BR" dirty="0">
                <a:solidFill>
                  <a:srgbClr val="000000"/>
                </a:solidFill>
              </a:rPr>
              <a:t> destinada aos hospitais atende as suas necessidades e tem sido empregada satisfatoriamente?</a:t>
            </a:r>
            <a:endParaRPr lang="pt-BR" altLang="pt-BR" dirty="0"/>
          </a:p>
          <a:p>
            <a:pPr lvl="1" algn="just"/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8" name="Picture 6" descr="http://setorsaude.com.br/teresinhavalduga/wp-content/blogs.dir/9/files/2013/02/Enfermagem-Profissao-e-Trabalho-em-Sau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59093"/>
            <a:ext cx="4862512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08954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Deficiência</a:t>
            </a:r>
            <a:r>
              <a:rPr lang="pt-BR" sz="2200" dirty="0"/>
              <a:t> no quadro de pessoal dos hospitais da rede SESAP.</a:t>
            </a:r>
          </a:p>
          <a:p>
            <a:pPr algn="just"/>
            <a:r>
              <a:rPr lang="pt-BR" sz="2200" dirty="0"/>
              <a:t>Existência de </a:t>
            </a:r>
            <a:r>
              <a:rPr lang="pt-BR" sz="2200" b="1" dirty="0"/>
              <a:t>servidores “municipalizados”</a:t>
            </a:r>
            <a:r>
              <a:rPr lang="pt-BR" sz="2200" dirty="0"/>
              <a:t>, ou cedidos aos municípios, lotados na SESAP sem aproveitamento nos hospitais.</a:t>
            </a:r>
          </a:p>
          <a:p>
            <a:pPr algn="just"/>
            <a:r>
              <a:rPr lang="pt-BR" sz="2200" dirty="0"/>
              <a:t>Existência de servidores na </a:t>
            </a:r>
            <a:r>
              <a:rPr lang="pt-BR" sz="2200" b="1" dirty="0"/>
              <a:t>“área de transferência”.</a:t>
            </a:r>
          </a:p>
          <a:p>
            <a:pPr algn="just"/>
            <a:r>
              <a:rPr lang="pt-BR" sz="2200" dirty="0"/>
              <a:t>Elevado valor com uso indevido e indiscriminado em </a:t>
            </a:r>
            <a:r>
              <a:rPr lang="pt-BR" sz="2200" b="1" dirty="0"/>
              <a:t>plantões eventuais </a:t>
            </a:r>
            <a:r>
              <a:rPr lang="pt-BR" sz="2200" dirty="0"/>
              <a:t>na rede hospitalar da SESAP.</a:t>
            </a:r>
          </a:p>
          <a:p>
            <a:pPr algn="just"/>
            <a:r>
              <a:rPr lang="pt-BR" sz="2200" b="1" dirty="0"/>
              <a:t>Discrepância entre as escalas </a:t>
            </a:r>
            <a:r>
              <a:rPr lang="pt-BR" sz="2200" dirty="0"/>
              <a:t>de plantões divulgadas pela SESAP e efetivamente executadas nos hospitais.</a:t>
            </a:r>
          </a:p>
          <a:p>
            <a:pPr algn="just"/>
            <a:r>
              <a:rPr lang="pt-BR" sz="2200" dirty="0"/>
              <a:t>Deficiência no </a:t>
            </a:r>
            <a:r>
              <a:rPr lang="pt-BR" sz="2200" b="1" dirty="0"/>
              <a:t>controle de </a:t>
            </a:r>
            <a:r>
              <a:rPr lang="pt-BR" sz="2200" b="1" dirty="0" err="1"/>
              <a:t>frequência</a:t>
            </a:r>
            <a:r>
              <a:rPr lang="pt-BR" sz="2200" b="1" dirty="0"/>
              <a:t> </a:t>
            </a:r>
            <a:r>
              <a:rPr lang="pt-BR" sz="2200" dirty="0"/>
              <a:t>dos servidores dos hospitais.</a:t>
            </a:r>
          </a:p>
          <a:p>
            <a:pPr algn="just"/>
            <a:r>
              <a:rPr lang="pt-BR" sz="2200" b="1" dirty="0"/>
              <a:t>Prática antieconômica </a:t>
            </a:r>
            <a:r>
              <a:rPr lang="pt-BR" sz="2200" dirty="0"/>
              <a:t>na contratação de serviços com </a:t>
            </a:r>
            <a:r>
              <a:rPr lang="pt-BR" sz="2200" b="1" dirty="0"/>
              <a:t>cooperativas médicas</a:t>
            </a:r>
            <a:r>
              <a:rPr lang="pt-BR" sz="22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286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3365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3" y="1484784"/>
            <a:ext cx="8227169" cy="43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414366" y="1172218"/>
            <a:ext cx="8229600" cy="514353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/>
            <a:r>
              <a:rPr lang="pt-BR" sz="2200" dirty="0"/>
              <a:t>Priorizar a implantação de um </a:t>
            </a:r>
            <a:r>
              <a:rPr lang="pt-BR" sz="2200" b="1" dirty="0"/>
              <a:t>sistema informatizado de dimensionamento</a:t>
            </a:r>
            <a:r>
              <a:rPr lang="pt-BR" sz="2200" dirty="0"/>
              <a:t>.</a:t>
            </a:r>
          </a:p>
          <a:p>
            <a:pPr algn="just"/>
            <a:r>
              <a:rPr lang="pt-BR" sz="2200" b="1" dirty="0"/>
              <a:t>Substituir</a:t>
            </a:r>
            <a:r>
              <a:rPr lang="pt-BR" sz="2200" dirty="0"/>
              <a:t> gradualmente gastos com </a:t>
            </a:r>
            <a:r>
              <a:rPr lang="pt-BR" sz="2200" b="1" dirty="0"/>
              <a:t>Plantões Eventuais</a:t>
            </a:r>
            <a:r>
              <a:rPr lang="pt-BR" sz="2200" dirty="0"/>
              <a:t> por contratações de novos servidores.</a:t>
            </a:r>
          </a:p>
          <a:p>
            <a:pPr algn="just"/>
            <a:r>
              <a:rPr lang="pt-BR" sz="2200" dirty="0"/>
              <a:t>Avaliar a situação dos </a:t>
            </a:r>
            <a:r>
              <a:rPr lang="pt-BR" sz="2200" b="1" dirty="0"/>
              <a:t>servidores cedidos - municípios</a:t>
            </a:r>
            <a:r>
              <a:rPr lang="pt-BR" sz="2200" dirty="0"/>
              <a:t>. </a:t>
            </a:r>
          </a:p>
          <a:p>
            <a:pPr algn="just"/>
            <a:r>
              <a:rPr lang="pt-BR" sz="2200" dirty="0"/>
              <a:t>Somente constar na folha de pagamento dos </a:t>
            </a:r>
            <a:r>
              <a:rPr lang="pt-BR" sz="2200" b="1" dirty="0"/>
              <a:t>servidores</a:t>
            </a:r>
            <a:r>
              <a:rPr lang="pt-BR" sz="2200" dirty="0"/>
              <a:t> da SESAP aqueles que estejam sendo </a:t>
            </a:r>
            <a:r>
              <a:rPr lang="pt-BR" sz="2200" b="1" dirty="0"/>
              <a:t>avaliados</a:t>
            </a:r>
            <a:r>
              <a:rPr lang="pt-BR" sz="2200" dirty="0"/>
              <a:t> ou com </a:t>
            </a:r>
            <a:r>
              <a:rPr lang="pt-BR" sz="2200" b="1" dirty="0"/>
              <a:t>lotação identificada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Prever na estrutura organizacional das unidades hospitalares </a:t>
            </a:r>
            <a:r>
              <a:rPr lang="pt-BR" sz="2200" b="1" dirty="0"/>
              <a:t>gratificações coerentes </a:t>
            </a:r>
            <a:r>
              <a:rPr lang="pt-BR" sz="2200" dirty="0"/>
              <a:t>com o exercício das funções de chefia e coordenadorias. </a:t>
            </a:r>
          </a:p>
          <a:p>
            <a:pPr algn="just"/>
            <a:r>
              <a:rPr lang="pt-BR" sz="2200" dirty="0"/>
              <a:t>Corrigir </a:t>
            </a:r>
            <a:r>
              <a:rPr lang="pt-BR" sz="2200" b="1" dirty="0"/>
              <a:t>defeitos</a:t>
            </a:r>
            <a:r>
              <a:rPr lang="pt-BR" sz="2200" dirty="0"/>
              <a:t> existentes no </a:t>
            </a:r>
            <a:r>
              <a:rPr lang="pt-BR" sz="2200" b="1" dirty="0"/>
              <a:t>sistema de ponto </a:t>
            </a:r>
            <a:r>
              <a:rPr lang="pt-BR" sz="2200" dirty="0"/>
              <a:t>e equipamentos.</a:t>
            </a:r>
          </a:p>
          <a:p>
            <a:pPr algn="just"/>
            <a:r>
              <a:rPr lang="pt-BR" sz="2200" dirty="0"/>
              <a:t>Rever os </a:t>
            </a:r>
            <a:r>
              <a:rPr lang="pt-BR" sz="2200" b="1" dirty="0"/>
              <a:t>contratos</a:t>
            </a:r>
            <a:r>
              <a:rPr lang="pt-BR" sz="2200" dirty="0"/>
              <a:t> vigentes com as </a:t>
            </a:r>
            <a:r>
              <a:rPr lang="pt-BR" sz="2200" b="1" dirty="0"/>
              <a:t>cooperativas médicas</a:t>
            </a:r>
            <a:r>
              <a:rPr lang="pt-BR" sz="2200" dirty="0"/>
              <a:t> definindo a real necessidade de profissionais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aúde frequência cardiaca">
            <a:extLst>
              <a:ext uri="{FF2B5EF4-FFF2-40B4-BE49-F238E27FC236}">
                <a16:creationId xmlns:a16="http://schemas.microsoft.com/office/drawing/2014/main" id="{1F3C3801-4F26-43F4-A83B-A4379CD96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3855CD0-E468-4B2F-B237-5B7B41100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12" y="116632"/>
            <a:ext cx="5804092" cy="62030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761D4A6-2473-44A2-BA22-9854E579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6D7F45E-8B0F-4714-866C-7D79A54F0BB2}"/>
              </a:ext>
            </a:extLst>
          </p:cNvPr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SEXTA DE CONTAS – SAÚDE PÚBLICA – 06/2017 – ANNE CARVALHO</a:t>
            </a:r>
          </a:p>
        </p:txBody>
      </p:sp>
    </p:spTree>
    <p:extLst>
      <p:ext uri="{BB962C8B-B14F-4D97-AF65-F5344CB8AC3E}">
        <p14:creationId xmlns:p14="http://schemas.microsoft.com/office/powerpoint/2010/main" val="8194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As </a:t>
            </a:r>
            <a:r>
              <a:rPr lang="pt-BR" b="1" dirty="0"/>
              <a:t>instalações e equipamentos</a:t>
            </a:r>
            <a:r>
              <a:rPr lang="pt-BR" dirty="0"/>
              <a:t> existentes são suficientes, estão em boas condições de funcionamento segundo as exigências normativas e têm sido utilizadas racionalmente?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911495"/>
            <a:ext cx="4500562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Instalações físicas e equipamentos dos hospitais </a:t>
            </a:r>
            <a:r>
              <a:rPr lang="pt-BR" sz="2400" b="1" dirty="0"/>
              <a:t>inadequados ou precários</a:t>
            </a:r>
            <a:r>
              <a:rPr lang="pt-BR" sz="2400" dirty="0"/>
              <a:t>.</a:t>
            </a:r>
          </a:p>
          <a:p>
            <a:pPr algn="just"/>
            <a:r>
              <a:rPr lang="pt-BR" sz="2400" b="1" dirty="0"/>
              <a:t>Baixa capacidade de investimento</a:t>
            </a:r>
            <a:r>
              <a:rPr lang="pt-BR" sz="2400" dirty="0"/>
              <a:t> da SESAP e da execução das obras necessárias aos hospitais.</a:t>
            </a:r>
          </a:p>
          <a:p>
            <a:pPr algn="just"/>
            <a:r>
              <a:rPr lang="pt-BR" sz="2400" dirty="0"/>
              <a:t>Instalações físicas com </a:t>
            </a:r>
            <a:r>
              <a:rPr lang="pt-BR" sz="2400" b="1" dirty="0"/>
              <a:t>baixa capacidade instalada</a:t>
            </a:r>
            <a:r>
              <a:rPr lang="pt-BR" sz="2400" dirty="0"/>
              <a:t> ou com </a:t>
            </a:r>
            <a:r>
              <a:rPr lang="pt-BR" sz="2400" b="1" dirty="0"/>
              <a:t>pouco aproveitamento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Parque tecnológico </a:t>
            </a:r>
            <a:r>
              <a:rPr lang="pt-BR" sz="2400" b="1" dirty="0"/>
              <a:t>desatualizado</a:t>
            </a:r>
            <a:r>
              <a:rPr lang="pt-BR" sz="2400" dirty="0"/>
              <a:t> e equipamentos </a:t>
            </a:r>
            <a:r>
              <a:rPr lang="pt-BR" sz="2400" b="1" dirty="0"/>
              <a:t>sem controle </a:t>
            </a:r>
            <a:r>
              <a:rPr lang="pt-BR" sz="2400" dirty="0"/>
              <a:t>de utilização.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4" y="1484784"/>
            <a:ext cx="80147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582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74042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5" y="1357298"/>
            <a:ext cx="3095625" cy="2322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74777"/>
            <a:ext cx="3119437" cy="233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43240" y="3914794"/>
            <a:ext cx="2641600" cy="230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400" dirty="0"/>
              <a:t>Realizar as </a:t>
            </a:r>
            <a:r>
              <a:rPr lang="pt-BR" sz="2400" b="1" dirty="0"/>
              <a:t>obras necessárias </a:t>
            </a:r>
            <a:r>
              <a:rPr lang="pt-BR" sz="2400" dirty="0"/>
              <a:t>às unidades hospitalares. </a:t>
            </a:r>
          </a:p>
          <a:p>
            <a:pPr algn="just"/>
            <a:r>
              <a:rPr lang="pt-BR" sz="2400" dirty="0"/>
              <a:t>Estruturar o setor de </a:t>
            </a:r>
            <a:r>
              <a:rPr lang="pt-BR" sz="2400" b="1" dirty="0"/>
              <a:t>manutenção</a:t>
            </a:r>
            <a:r>
              <a:rPr lang="pt-BR" sz="2400" dirty="0"/>
              <a:t> das unidades hospitalares.</a:t>
            </a:r>
          </a:p>
          <a:p>
            <a:pPr algn="just"/>
            <a:r>
              <a:rPr lang="pt-BR" sz="2400" dirty="0"/>
              <a:t>Dispor dos </a:t>
            </a:r>
            <a:r>
              <a:rPr lang="pt-BR" sz="2400" b="1" dirty="0"/>
              <a:t>recursos</a:t>
            </a:r>
            <a:r>
              <a:rPr lang="pt-BR" sz="2400" dirty="0"/>
              <a:t> alocados em orçamento para o atendimento das obras previstas.</a:t>
            </a:r>
          </a:p>
          <a:p>
            <a:pPr algn="just"/>
            <a:r>
              <a:rPr lang="pt-BR" sz="2400" dirty="0"/>
              <a:t>Rever a </a:t>
            </a:r>
            <a:r>
              <a:rPr lang="pt-BR" sz="2400" b="1" dirty="0"/>
              <a:t>necessidade de equipamentos </a:t>
            </a:r>
            <a:r>
              <a:rPr lang="pt-BR" sz="2400" dirty="0"/>
              <a:t>e</a:t>
            </a:r>
            <a:r>
              <a:rPr lang="pt-BR" sz="2400" b="1" dirty="0"/>
              <a:t> </a:t>
            </a:r>
            <a:r>
              <a:rPr lang="pt-BR" sz="2400" dirty="0"/>
              <a:t>a aquisição de </a:t>
            </a:r>
            <a:r>
              <a:rPr lang="pt-BR" sz="2400" b="1" dirty="0"/>
              <a:t>sistemas HIS/SIS/PACS</a:t>
            </a:r>
            <a:r>
              <a:rPr lang="pt-BR" sz="2400" dirty="0"/>
              <a:t> a serem incorporados ao parque tecnológico dos hospitais.</a:t>
            </a:r>
          </a:p>
          <a:p>
            <a:pPr algn="just"/>
            <a:r>
              <a:rPr lang="pt-BR" sz="2400" dirty="0"/>
              <a:t>Instruir e determinar a adoção por parte das unidades hospitalares de indicadores que verifiquem a </a:t>
            </a:r>
            <a:r>
              <a:rPr lang="pt-BR" sz="2400" b="1" dirty="0"/>
              <a:t>eficiência da utilização dos equipamentos</a:t>
            </a:r>
            <a:r>
              <a:rPr lang="pt-BR" sz="2400" dirty="0"/>
              <a:t>, dentre estes o percentual de </a:t>
            </a:r>
            <a:r>
              <a:rPr lang="pt-BR" sz="2400" i="1" dirty="0" err="1"/>
              <a:t>up</a:t>
            </a:r>
            <a:r>
              <a:rPr lang="pt-BR" sz="2400" i="1" dirty="0"/>
              <a:t> time</a:t>
            </a:r>
            <a:r>
              <a:rPr lang="pt-BR" sz="24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Os </a:t>
            </a:r>
            <a:r>
              <a:rPr lang="pt-BR" b="1" dirty="0"/>
              <a:t>medicamentos e insumos </a:t>
            </a:r>
            <a:r>
              <a:rPr lang="pt-BR" dirty="0"/>
              <a:t>básicos têm sido fornecidos em quantidades suficientes, tempestivamente e de forma otimizada?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887682"/>
            <a:ext cx="4340225" cy="325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Fragilidades no </a:t>
            </a:r>
            <a:r>
              <a:rPr lang="pt-BR" sz="2400" b="1" dirty="0"/>
              <a:t>abastecimento</a:t>
            </a:r>
            <a:r>
              <a:rPr lang="pt-BR" sz="2400" dirty="0"/>
              <a:t> dos hospitais da rede SESAP com medicamentos e materiais médico-hospitalares.</a:t>
            </a:r>
          </a:p>
          <a:p>
            <a:pPr algn="just"/>
            <a:r>
              <a:rPr lang="pt-BR" sz="2400" dirty="0"/>
              <a:t>Fragilidades no processo de </a:t>
            </a:r>
            <a:r>
              <a:rPr lang="pt-BR" sz="2400" b="1" dirty="0"/>
              <a:t>seleção</a:t>
            </a:r>
            <a:r>
              <a:rPr lang="pt-BR" sz="2400" dirty="0"/>
              <a:t> de medicamentos.</a:t>
            </a:r>
          </a:p>
          <a:p>
            <a:pPr algn="just"/>
            <a:r>
              <a:rPr lang="pt-BR" sz="2400" dirty="0"/>
              <a:t>Inadequação do </a:t>
            </a:r>
            <a:r>
              <a:rPr lang="pt-BR" sz="2400" b="1" dirty="0"/>
              <a:t>controle de estoque </a:t>
            </a:r>
            <a:r>
              <a:rPr lang="pt-BR" sz="2400" dirty="0"/>
              <a:t>de medicamentos e materiais médico-hospitalares.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27838"/>
            <a:ext cx="3786214" cy="248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9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14422"/>
            <a:ext cx="4071966" cy="24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400" dirty="0"/>
              <a:t>Desenvolver </a:t>
            </a:r>
            <a:r>
              <a:rPr lang="pt-BR" sz="2400" b="1" dirty="0"/>
              <a:t>planejamento efetivo </a:t>
            </a:r>
            <a:r>
              <a:rPr lang="pt-BR" sz="2400" dirty="0"/>
              <a:t>(programação sistematizada) para aquisição de medicamentos e materiais médico-hospitalares.</a:t>
            </a:r>
          </a:p>
          <a:p>
            <a:pPr algn="just"/>
            <a:r>
              <a:rPr lang="pt-BR" sz="2400" dirty="0"/>
              <a:t>Rever </a:t>
            </a:r>
            <a:r>
              <a:rPr lang="pt-BR" sz="2400" b="1" dirty="0"/>
              <a:t>estrutura de licitação </a:t>
            </a:r>
            <a:r>
              <a:rPr lang="pt-BR" sz="2400" dirty="0"/>
              <a:t>na SESAP analisando a possibilidade da UNICAT vir a efetuar as licitações para aquisição de medicamentos.</a:t>
            </a:r>
          </a:p>
          <a:p>
            <a:pPr algn="just"/>
            <a:r>
              <a:rPr lang="pt-BR" sz="2400" dirty="0"/>
              <a:t>Conferir relativa </a:t>
            </a:r>
            <a:r>
              <a:rPr lang="pt-BR" sz="2400" b="1" dirty="0"/>
              <a:t>autonomia</a:t>
            </a:r>
            <a:r>
              <a:rPr lang="pt-BR" sz="2400" dirty="0"/>
              <a:t> às unidades hospitalares.</a:t>
            </a:r>
          </a:p>
          <a:p>
            <a:pPr algn="just"/>
            <a:r>
              <a:rPr lang="pt-BR" sz="2400" dirty="0"/>
              <a:t>Fortalecer a atuação das </a:t>
            </a:r>
            <a:r>
              <a:rPr lang="pt-BR" sz="2400" b="1" dirty="0" err="1"/>
              <a:t>CCIH’s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Criar </a:t>
            </a:r>
            <a:r>
              <a:rPr lang="pt-BR" sz="2400" b="1" dirty="0"/>
              <a:t>comissões de padronização </a:t>
            </a:r>
            <a:r>
              <a:rPr lang="pt-BR" sz="2400" dirty="0"/>
              <a:t>do elenco de medicamentos nos hospitais.</a:t>
            </a:r>
          </a:p>
          <a:p>
            <a:pPr algn="just"/>
            <a:r>
              <a:rPr lang="pt-BR" sz="2400" dirty="0"/>
              <a:t>Implantar </a:t>
            </a:r>
            <a:r>
              <a:rPr lang="pt-BR" sz="2400" b="1" dirty="0"/>
              <a:t>software</a:t>
            </a:r>
            <a:r>
              <a:rPr lang="pt-BR" sz="2400" dirty="0"/>
              <a:t> de gestão hospitalar com funcionalidades para </a:t>
            </a:r>
            <a:r>
              <a:rPr lang="pt-BR" sz="2400" b="1" dirty="0"/>
              <a:t>controle de estoques </a:t>
            </a:r>
            <a:r>
              <a:rPr lang="pt-BR" sz="2400" dirty="0"/>
              <a:t>em toda a rede.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Contribuições do Controle Externo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/>
              <a:t>Avaliação continuada quanto aos aspectos da legalidade, legitimidade, economicidade, etc.</a:t>
            </a:r>
          </a:p>
          <a:p>
            <a:pPr algn="just"/>
            <a:r>
              <a:rPr lang="pt-BR" altLang="pt-BR" dirty="0"/>
              <a:t>Atuação sistêmica, seletiva e prioritária.</a:t>
            </a:r>
          </a:p>
          <a:p>
            <a:pPr algn="just"/>
            <a:r>
              <a:rPr lang="pt-BR" altLang="pt-BR" dirty="0"/>
              <a:t>Utilização de ferramentas para monitoramento e aplicação de revisão analítica.</a:t>
            </a:r>
          </a:p>
          <a:p>
            <a:pPr algn="just"/>
            <a:r>
              <a:rPr lang="pt-BR" altLang="pt-BR" dirty="0"/>
              <a:t>Auditorias operacionais.</a:t>
            </a:r>
          </a:p>
          <a:p>
            <a:pPr lvl="1" algn="just"/>
            <a:r>
              <a:rPr lang="pt-BR" altLang="pt-BR" dirty="0"/>
              <a:t>Aspectos estruturantes.</a:t>
            </a:r>
          </a:p>
          <a:p>
            <a:pPr algn="just"/>
            <a:r>
              <a:rPr lang="pt-BR" altLang="pt-BR" dirty="0"/>
              <a:t>Auditorias coordenadas e levantamentos.</a:t>
            </a:r>
          </a:p>
          <a:p>
            <a:pPr lvl="1" algn="just"/>
            <a:r>
              <a:rPr lang="pt-BR" altLang="pt-BR" dirty="0"/>
              <a:t>Valor ampliado.</a:t>
            </a:r>
          </a:p>
          <a:p>
            <a:pPr algn="just"/>
            <a:r>
              <a:rPr lang="pt-BR" altLang="pt-BR" dirty="0"/>
              <a:t>Ampliação das técnicas para análise de sistemas complexos.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</p:spTree>
    <p:extLst>
      <p:ext uri="{BB962C8B-B14F-4D97-AF65-F5344CB8AC3E}">
        <p14:creationId xmlns:p14="http://schemas.microsoft.com/office/powerpoint/2010/main" val="344860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Os </a:t>
            </a:r>
            <a:r>
              <a:rPr lang="pt-BR" b="1" dirty="0"/>
              <a:t>recursos financeiros </a:t>
            </a:r>
            <a:r>
              <a:rPr lang="pt-BR" dirty="0"/>
              <a:t>alocados aos HR são suficientes ao seu pleno funcionamento, e sua aplicação está se dando de forma racional?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33693"/>
            <a:ext cx="4827587" cy="319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Deficiência na fase de planejamento da </a:t>
            </a:r>
            <a:r>
              <a:rPr lang="pt-BR" sz="2400" b="1" dirty="0"/>
              <a:t>proposta orçamentária</a:t>
            </a:r>
            <a:r>
              <a:rPr lang="pt-BR" sz="2400" dirty="0"/>
              <a:t> da SESAP.</a:t>
            </a:r>
          </a:p>
          <a:p>
            <a:pPr algn="just"/>
            <a:r>
              <a:rPr lang="pt-BR" sz="2400" dirty="0"/>
              <a:t>Alto nível de </a:t>
            </a:r>
            <a:r>
              <a:rPr lang="pt-BR" sz="2400" b="1" dirty="0"/>
              <a:t>despesas com pessoal</a:t>
            </a:r>
            <a:r>
              <a:rPr lang="pt-BR" sz="2400" dirty="0"/>
              <a:t>.</a:t>
            </a:r>
          </a:p>
          <a:p>
            <a:pPr algn="just"/>
            <a:r>
              <a:rPr lang="pt-BR" sz="2400" b="1" dirty="0" err="1"/>
              <a:t>Subaproveitamento</a:t>
            </a:r>
            <a:r>
              <a:rPr lang="pt-BR" sz="2400" b="1" dirty="0"/>
              <a:t> de recursos </a:t>
            </a:r>
            <a:r>
              <a:rPr lang="pt-BR" sz="2400" dirty="0"/>
              <a:t>de fontes externas.</a:t>
            </a:r>
          </a:p>
          <a:p>
            <a:pPr algn="just"/>
            <a:r>
              <a:rPr lang="pt-BR" sz="2400" b="1" dirty="0"/>
              <a:t>Repasse financeiro insuficiente </a:t>
            </a:r>
            <a:r>
              <a:rPr lang="pt-BR" sz="2400" dirty="0"/>
              <a:t>para o cumprimento das obrigações da SESAP com reflexo nos hospitais.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4871"/>
            <a:ext cx="8143932" cy="47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200" dirty="0"/>
              <a:t>Promover uma maior </a:t>
            </a:r>
            <a:r>
              <a:rPr lang="pt-BR" sz="2200" b="1" dirty="0"/>
              <a:t>articulação</a:t>
            </a:r>
            <a:r>
              <a:rPr lang="pt-BR" sz="2200" dirty="0"/>
              <a:t> entre a </a:t>
            </a:r>
            <a:r>
              <a:rPr lang="pt-BR" sz="2200" dirty="0" err="1"/>
              <a:t>Subcoordenadoria</a:t>
            </a:r>
            <a:r>
              <a:rPr lang="pt-BR" sz="2200" dirty="0"/>
              <a:t> de Orçamento da SESAP e os hospitais da sua rede na fase de elaboração da proposta orçamentária.</a:t>
            </a:r>
          </a:p>
          <a:p>
            <a:pPr algn="just"/>
            <a:r>
              <a:rPr lang="pt-BR" sz="2200" dirty="0"/>
              <a:t>Adotar </a:t>
            </a:r>
            <a:r>
              <a:rPr lang="pt-BR" sz="2200" b="1" dirty="0"/>
              <a:t>sistema de custos</a:t>
            </a:r>
            <a:r>
              <a:rPr lang="pt-BR" sz="2200" dirty="0"/>
              <a:t>.</a:t>
            </a:r>
          </a:p>
          <a:p>
            <a:pPr algn="just"/>
            <a:r>
              <a:rPr lang="pt-BR" sz="2200" b="1" dirty="0"/>
              <a:t>Rever</a:t>
            </a:r>
            <a:r>
              <a:rPr lang="pt-BR" sz="2200" dirty="0"/>
              <a:t> a necessidade dos </a:t>
            </a:r>
            <a:r>
              <a:rPr lang="pt-BR" sz="2200" b="1" dirty="0"/>
              <a:t>contratos</a:t>
            </a:r>
            <a:r>
              <a:rPr lang="pt-BR" sz="2200" dirty="0"/>
              <a:t> de prestação de serviços em execução.</a:t>
            </a:r>
          </a:p>
          <a:p>
            <a:pPr algn="just"/>
            <a:r>
              <a:rPr lang="pt-BR" sz="2200" dirty="0"/>
              <a:t>Realizar </a:t>
            </a:r>
            <a:r>
              <a:rPr lang="pt-BR" sz="2200" b="1" dirty="0"/>
              <a:t>auditoria na folha de pessoal </a:t>
            </a:r>
            <a:r>
              <a:rPr lang="pt-BR" sz="2200" dirty="0"/>
              <a:t>de modo a evitar despesas indevidas.</a:t>
            </a:r>
          </a:p>
          <a:p>
            <a:pPr algn="just"/>
            <a:r>
              <a:rPr lang="pt-BR" sz="2200" dirty="0"/>
              <a:t>Promover a </a:t>
            </a:r>
            <a:r>
              <a:rPr lang="pt-BR" sz="2200" b="1" dirty="0"/>
              <a:t>delimitação de responsabilidade </a:t>
            </a:r>
            <a:r>
              <a:rPr lang="pt-BR" sz="2200" dirty="0"/>
              <a:t>dos gestores dos projetos e ações relacionados a esses recursos. </a:t>
            </a:r>
          </a:p>
          <a:p>
            <a:pPr algn="just"/>
            <a:r>
              <a:rPr lang="pt-BR" sz="2200" dirty="0"/>
              <a:t>Estabelecer </a:t>
            </a:r>
            <a:r>
              <a:rPr lang="pt-BR" sz="2200" b="1" dirty="0"/>
              <a:t>práticas gerenciais </a:t>
            </a:r>
            <a:r>
              <a:rPr lang="pt-BR" sz="2200" dirty="0"/>
              <a:t>no controle financeiro de fluxo de repasses recebidos e contas a pagar.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400" dirty="0"/>
              <a:t>Na fase de </a:t>
            </a:r>
            <a:r>
              <a:rPr lang="pt-BR" sz="2400" b="1" dirty="0"/>
              <a:t>elaboração</a:t>
            </a:r>
            <a:r>
              <a:rPr lang="pt-BR" sz="2400" dirty="0"/>
              <a:t> da proposta orçamentária anual solicitar a SESAP a previsão detalhada de todos os custos necessários ao funcionamento da sua rede hospitalar.</a:t>
            </a:r>
          </a:p>
          <a:p>
            <a:pPr algn="just"/>
            <a:r>
              <a:rPr lang="pt-BR" sz="2400" dirty="0"/>
              <a:t>Buscar </a:t>
            </a:r>
            <a:r>
              <a:rPr lang="pt-BR" sz="2400" b="1" dirty="0"/>
              <a:t>cumprir o cronograma</a:t>
            </a:r>
            <a:r>
              <a:rPr lang="pt-BR" sz="2400" dirty="0"/>
              <a:t> de desembolso financeiro de modo a evitar desequilíbrios financeiros na pasta da saúde.</a:t>
            </a:r>
          </a:p>
          <a:p>
            <a:pPr algn="just"/>
            <a:r>
              <a:rPr lang="pt-BR" sz="2400" dirty="0"/>
              <a:t>Criar e implementar um </a:t>
            </a:r>
            <a:r>
              <a:rPr lang="pt-BR" sz="2400" b="1" dirty="0"/>
              <a:t>cronograma de desembolso financeiro</a:t>
            </a:r>
            <a:r>
              <a:rPr lang="pt-BR" sz="2400" dirty="0"/>
              <a:t> para pagamentos de </a:t>
            </a:r>
            <a:r>
              <a:rPr lang="pt-BR" sz="2400" b="1" dirty="0"/>
              <a:t>restos a pagar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Garantir, através da </a:t>
            </a:r>
            <a:r>
              <a:rPr lang="pt-BR" sz="2400" b="1" dirty="0"/>
              <a:t>LDO</a:t>
            </a:r>
            <a:r>
              <a:rPr lang="pt-BR" sz="2400" dirty="0"/>
              <a:t>, uma forma eficaz de transferência de recursos para pagamento de despesas relativas a custeio nos </a:t>
            </a:r>
            <a:r>
              <a:rPr lang="pt-BR" sz="2400" b="1" dirty="0"/>
              <a:t>meses de janeiro e fevereiro</a:t>
            </a:r>
            <a:r>
              <a:rPr lang="pt-BR" sz="24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 - SEPLAN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rede hospitalar da SESAP possui uma </a:t>
            </a:r>
            <a:r>
              <a:rPr lang="pt-BR" b="1" dirty="0"/>
              <a:t>capacidade informacional </a:t>
            </a:r>
            <a:r>
              <a:rPr lang="pt-BR" dirty="0"/>
              <a:t>mínima para o cumprimento de sua missão institucional e tem ocorrido uma utilização racional desses recursos?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8" name="Imagem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603" y="3000372"/>
            <a:ext cx="4233487" cy="317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Localização inadequada da área de TI na </a:t>
            </a:r>
            <a:r>
              <a:rPr lang="pt-BR" sz="2400" b="1" dirty="0"/>
              <a:t>estrutura organizacional</a:t>
            </a:r>
            <a:r>
              <a:rPr lang="pt-BR" sz="2400" dirty="0"/>
              <a:t> da SESAP.</a:t>
            </a:r>
          </a:p>
          <a:p>
            <a:pPr algn="just"/>
            <a:r>
              <a:rPr lang="pt-BR" sz="2400" dirty="0"/>
              <a:t>Ausência de um </a:t>
            </a:r>
            <a:r>
              <a:rPr lang="pt-BR" sz="2400" b="1" dirty="0"/>
              <a:t>Plano Estratégico para a TI</a:t>
            </a:r>
            <a:r>
              <a:rPr lang="pt-BR" sz="2400" dirty="0"/>
              <a:t> (PDTI - Plano Diretor de Informática).</a:t>
            </a:r>
          </a:p>
          <a:p>
            <a:pPr algn="just"/>
            <a:r>
              <a:rPr lang="pt-BR" sz="2400" dirty="0"/>
              <a:t>Ausência de </a:t>
            </a:r>
            <a:r>
              <a:rPr lang="pt-BR" sz="2400" b="1" dirty="0"/>
              <a:t>processos, políticas </a:t>
            </a:r>
            <a:r>
              <a:rPr lang="pt-BR" sz="2400" dirty="0"/>
              <a:t>e relacionamentos na área de TI para toda a rede SESAP.</a:t>
            </a:r>
          </a:p>
          <a:p>
            <a:pPr algn="just"/>
            <a:r>
              <a:rPr lang="pt-BR" sz="2400" dirty="0"/>
              <a:t>Quantidade de </a:t>
            </a:r>
            <a:r>
              <a:rPr lang="pt-BR" sz="2400" b="1" dirty="0"/>
              <a:t>recursos humanos especializados </a:t>
            </a:r>
            <a:r>
              <a:rPr lang="pt-BR" sz="2400" dirty="0"/>
              <a:t>em TI insuficientes para atendimento das demandas.</a:t>
            </a:r>
          </a:p>
          <a:p>
            <a:pPr algn="just"/>
            <a:r>
              <a:rPr lang="pt-BR" sz="2400" b="1" dirty="0" err="1"/>
              <a:t>Infraestrutura</a:t>
            </a:r>
            <a:r>
              <a:rPr lang="pt-BR" sz="2400" b="1" dirty="0"/>
              <a:t> precária </a:t>
            </a:r>
            <a:r>
              <a:rPr lang="pt-BR" sz="2400" dirty="0"/>
              <a:t>de TI nas unidades hospitalares.</a:t>
            </a:r>
          </a:p>
          <a:p>
            <a:pPr algn="just"/>
            <a:r>
              <a:rPr lang="pt-BR" sz="2400" dirty="0"/>
              <a:t>Deficiências no funcionamento do </a:t>
            </a:r>
            <a:r>
              <a:rPr lang="pt-BR" sz="2400" b="1" dirty="0"/>
              <a:t>sistema de gestão hospitalar.</a:t>
            </a:r>
          </a:p>
          <a:p>
            <a:pPr algn="just"/>
            <a:r>
              <a:rPr lang="pt-BR" sz="2400" b="1" dirty="0"/>
              <a:t>Soluções de TI insuficientes </a:t>
            </a:r>
            <a:r>
              <a:rPr lang="pt-BR" sz="2400" dirty="0"/>
              <a:t>para a implantação do complexo regulatório.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06520"/>
            <a:ext cx="8859868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200" dirty="0"/>
              <a:t>Realizar um estudo de forma que sua estrutura organizacional seja revista (</a:t>
            </a:r>
            <a:r>
              <a:rPr lang="pt-BR" sz="2200" b="1" dirty="0"/>
              <a:t>papel estratégico</a:t>
            </a:r>
            <a:r>
              <a:rPr lang="pt-BR" sz="2200" dirty="0"/>
              <a:t> para TI).</a:t>
            </a:r>
          </a:p>
          <a:p>
            <a:pPr algn="just"/>
            <a:r>
              <a:rPr lang="pt-BR" sz="2200" dirty="0"/>
              <a:t>Promover ações para o desenvolvimento de um</a:t>
            </a:r>
            <a:r>
              <a:rPr lang="pt-BR" sz="2200" b="1" dirty="0"/>
              <a:t> plano estratégico de TI </a:t>
            </a:r>
            <a:r>
              <a:rPr lang="pt-BR" sz="2200" dirty="0"/>
              <a:t>(vinculado a plano estratégico institucional).</a:t>
            </a:r>
          </a:p>
          <a:p>
            <a:pPr algn="just"/>
            <a:r>
              <a:rPr lang="pt-BR" sz="2200" dirty="0"/>
              <a:t>Realizar trabalho de </a:t>
            </a:r>
            <a:r>
              <a:rPr lang="pt-BR" sz="2200" b="1" dirty="0"/>
              <a:t>revisão da </a:t>
            </a:r>
            <a:r>
              <a:rPr lang="pt-BR" sz="2200" b="1" dirty="0" err="1"/>
              <a:t>infraestrutura</a:t>
            </a:r>
            <a:r>
              <a:rPr lang="pt-BR" sz="2200" b="1" dirty="0"/>
              <a:t> dos hospitais</a:t>
            </a:r>
            <a:r>
              <a:rPr lang="pt-BR" sz="2200" dirty="0"/>
              <a:t> e, </a:t>
            </a:r>
            <a:r>
              <a:rPr lang="pt-BR" sz="2200" dirty="0" err="1"/>
              <a:t>consequentemente</a:t>
            </a:r>
            <a:r>
              <a:rPr lang="pt-BR" sz="2200" dirty="0"/>
              <a:t>, projetos de manutenção, considerando a implementação de controles de acesso físico e lógico.</a:t>
            </a:r>
          </a:p>
          <a:p>
            <a:pPr algn="just"/>
            <a:r>
              <a:rPr lang="pt-BR" sz="2200" dirty="0"/>
              <a:t>Rever </a:t>
            </a:r>
            <a:r>
              <a:rPr lang="pt-BR" sz="2200" b="1" dirty="0"/>
              <a:t>processo de contratação </a:t>
            </a:r>
            <a:r>
              <a:rPr lang="pt-BR" sz="2200" dirty="0"/>
              <a:t>e considerar outras formas de aquisição de sistemas.</a:t>
            </a:r>
          </a:p>
          <a:p>
            <a:pPr algn="just"/>
            <a:r>
              <a:rPr lang="pt-BR" sz="2200" dirty="0"/>
              <a:t>Rever o processo de implantação, instalação, treinamento e suporte do </a:t>
            </a:r>
            <a:r>
              <a:rPr lang="pt-BR" sz="2200" b="1" dirty="0"/>
              <a:t>sistema de gestão hospitalar </a:t>
            </a:r>
            <a:r>
              <a:rPr lang="pt-BR" sz="2200" dirty="0"/>
              <a:t>(SALUX).</a:t>
            </a:r>
          </a:p>
          <a:p>
            <a:pPr algn="just"/>
            <a:r>
              <a:rPr lang="pt-BR" sz="2200" dirty="0"/>
              <a:t>Reestruturar proposta de implantação do </a:t>
            </a:r>
            <a:r>
              <a:rPr lang="pt-BR" sz="2200" b="1" dirty="0"/>
              <a:t>complexo regulador</a:t>
            </a:r>
            <a:r>
              <a:rPr lang="pt-BR" sz="22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Em que medida os hospitais tem contribuído para a </a:t>
            </a:r>
            <a:r>
              <a:rPr lang="pt-BR" b="1" dirty="0" err="1"/>
              <a:t>resolutividade</a:t>
            </a:r>
            <a:r>
              <a:rPr lang="pt-BR" dirty="0"/>
              <a:t> dos problemas de saúde da população?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428868"/>
            <a:ext cx="4826000" cy="361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5818909492\Desktop\PP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16238" y="2276872"/>
            <a:ext cx="6048375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18288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800" b="1" dirty="0">
                <a:solidFill>
                  <a:srgbClr val="0A15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AUDITORIA OPERACIONAL</a:t>
            </a:r>
            <a:endParaRPr lang="pt-BR" sz="24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400" b="1" i="1" dirty="0">
                <a:solidFill>
                  <a:srgbClr val="0A15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Rede Hospitalar da SESAP-RN</a:t>
            </a:r>
            <a:endParaRPr lang="pt-BR" sz="2000" b="1" i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0A15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Equipe: 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/>
              <a:t>José Monteiro Coelho Filho  (Coordenador)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 err="1"/>
              <a:t>Aleson</a:t>
            </a:r>
            <a:r>
              <a:rPr lang="pt-BR" sz="2000" dirty="0"/>
              <a:t>  Amaral de Araújo Silva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/>
              <a:t>Anne Emília Costa Carvalho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/>
              <a:t>Maria José Matos de Souza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/>
              <a:t>Vilmar </a:t>
            </a:r>
            <a:r>
              <a:rPr lang="pt-BR" sz="2000" dirty="0" err="1"/>
              <a:t>Crisanto</a:t>
            </a:r>
            <a:r>
              <a:rPr lang="pt-BR" sz="2000" dirty="0"/>
              <a:t> do Nascimento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859338" y="427038"/>
            <a:ext cx="41767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TRIBUNAL DE CONTAS DO ESTADO</a:t>
            </a:r>
          </a:p>
          <a:p>
            <a:pPr>
              <a:defRPr/>
            </a:pPr>
            <a:r>
              <a:rPr lang="pt-BR" sz="120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RIO GRANDE DO NORTE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Índices baixos e críticos de </a:t>
            </a:r>
            <a:r>
              <a:rPr lang="pt-BR" sz="2400" b="1" dirty="0" err="1"/>
              <a:t>resolutividade</a:t>
            </a:r>
            <a:r>
              <a:rPr lang="pt-BR" sz="2400" b="1" dirty="0"/>
              <a:t> </a:t>
            </a:r>
            <a:r>
              <a:rPr lang="pt-BR" sz="2400" dirty="0"/>
              <a:t>hospitalar (internações) em algumas regiões de saúde.</a:t>
            </a:r>
          </a:p>
          <a:p>
            <a:pPr algn="just"/>
            <a:r>
              <a:rPr lang="pt-BR" sz="2400" dirty="0"/>
              <a:t>Alguns hospitais apresentam </a:t>
            </a:r>
            <a:r>
              <a:rPr lang="pt-BR" sz="2400" b="1" dirty="0"/>
              <a:t>produção ambulatorial na atenção primária</a:t>
            </a:r>
            <a:r>
              <a:rPr lang="pt-BR" sz="2400" dirty="0"/>
              <a:t> e atendem a um alto índice de </a:t>
            </a:r>
            <a:r>
              <a:rPr lang="pt-BR" sz="2400" b="1" dirty="0"/>
              <a:t>Casos Sensíveis a Atenção Básica</a:t>
            </a:r>
            <a:r>
              <a:rPr lang="pt-BR" sz="24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214422"/>
            <a:ext cx="828680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2028"/>
            <a:ext cx="8276977" cy="51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0190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1075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28680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200" dirty="0"/>
              <a:t>Revisar a estratégia de regionalização, através da elaboração do </a:t>
            </a:r>
            <a:r>
              <a:rPr lang="pt-BR" sz="2200" b="1" dirty="0"/>
              <a:t>PDR</a:t>
            </a:r>
            <a:r>
              <a:rPr lang="pt-BR" sz="2200" dirty="0"/>
              <a:t>, considerando a necessidade de constituir </a:t>
            </a:r>
            <a:r>
              <a:rPr lang="pt-BR" sz="2200" b="1" dirty="0"/>
              <a:t>regiões de saúde resolutivas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Rever a </a:t>
            </a:r>
            <a:r>
              <a:rPr lang="pt-BR" sz="2200" b="1" dirty="0"/>
              <a:t>quantidade e o perfil dos hospitais da rede</a:t>
            </a:r>
            <a:r>
              <a:rPr lang="pt-BR" sz="2200" dirty="0"/>
              <a:t>, com base em uma estratégia clara de regionalização e já em sintonia com a nova Política Nacional de Atenção Hospitalar, dando ênfase à análise dos hospitais com menos de 50 leitos.</a:t>
            </a:r>
          </a:p>
          <a:p>
            <a:pPr algn="just"/>
            <a:r>
              <a:rPr lang="pt-BR" sz="2200" dirty="0"/>
              <a:t>A partir da redefinição da rede hospitalar, </a:t>
            </a:r>
            <a:r>
              <a:rPr lang="pt-BR" sz="2200" b="1" dirty="0"/>
              <a:t>direcionar recursos de forma racional</a:t>
            </a:r>
            <a:r>
              <a:rPr lang="pt-BR" sz="2200" dirty="0"/>
              <a:t> para a estruturação dos hospitais, com incorporação de tecnologia, qualificação dos processos de trabalho e das pessoas, e manutenção de abastecimento adequado.</a:t>
            </a:r>
          </a:p>
          <a:p>
            <a:pPr algn="just"/>
            <a:r>
              <a:rPr lang="pt-BR" sz="2200" b="1" dirty="0"/>
              <a:t>Monitorar e avaliar</a:t>
            </a:r>
            <a:r>
              <a:rPr lang="pt-BR" sz="2200" dirty="0"/>
              <a:t> a </a:t>
            </a:r>
            <a:r>
              <a:rPr lang="pt-BR" sz="2200" dirty="0" err="1"/>
              <a:t>resolutividade</a:t>
            </a:r>
            <a:r>
              <a:rPr lang="pt-BR" sz="2200" dirty="0"/>
              <a:t> dos hospitais.</a:t>
            </a:r>
          </a:p>
          <a:p>
            <a:pPr algn="just"/>
            <a:r>
              <a:rPr lang="pt-BR" sz="2200" dirty="0"/>
              <a:t>Implantar efetivamente o </a:t>
            </a:r>
            <a:r>
              <a:rPr lang="pt-BR" sz="2200" b="1" dirty="0"/>
              <a:t>Complexo Regulador </a:t>
            </a:r>
            <a:r>
              <a:rPr lang="pt-BR" sz="2200" dirty="0"/>
              <a:t>do RN.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0" algn="just"/>
            <a:r>
              <a:rPr lang="pt-BR" sz="2400" dirty="0"/>
              <a:t>Realizar as ações necessárias junto aos municípios que contam com hospitais da Rede SESAP para </a:t>
            </a:r>
            <a:r>
              <a:rPr lang="pt-BR" sz="2400" b="1" dirty="0" err="1"/>
              <a:t>pactuação</a:t>
            </a:r>
            <a:r>
              <a:rPr lang="pt-BR" sz="2400" b="1" dirty="0"/>
              <a:t> de cronograma</a:t>
            </a:r>
            <a:r>
              <a:rPr lang="pt-BR" sz="2400" dirty="0"/>
              <a:t>, que deverá ser apresentado ao Tribunal junto com o Plano de Ação em até 60 dias, para que os </a:t>
            </a:r>
            <a:r>
              <a:rPr lang="pt-BR" sz="2400" b="1" dirty="0"/>
              <a:t>municípios assumam, em no máximo 6 meses, os serviços de saúde que lhes competem </a:t>
            </a:r>
            <a:r>
              <a:rPr lang="pt-BR" sz="2400" dirty="0"/>
              <a:t>e que hoje estão sendo realizados indevidamente pelos hospitais da rede estadual.</a:t>
            </a:r>
          </a:p>
          <a:p>
            <a:pPr algn="just"/>
            <a:r>
              <a:rPr lang="pt-BR" sz="2400" dirty="0"/>
              <a:t>Identificar e pactuar, através da CIB, existência de </a:t>
            </a:r>
            <a:r>
              <a:rPr lang="pt-BR" sz="2400" b="1" dirty="0"/>
              <a:t>hospitais de pequeno porte que podem ser convertidos em centros de atendimento ambulatorial</a:t>
            </a:r>
            <a:r>
              <a:rPr lang="pt-BR" sz="2400" dirty="0"/>
              <a:t>, sob a </a:t>
            </a:r>
            <a:r>
              <a:rPr lang="pt-BR" sz="2400" b="1" dirty="0"/>
              <a:t>gestão consorciada </a:t>
            </a:r>
            <a:r>
              <a:rPr lang="pt-BR" sz="2400" dirty="0"/>
              <a:t>de municípios interessados, para fortalecimento da Atenção Básica no Estado.</a:t>
            </a:r>
            <a:endParaRPr lang="pt-BR" sz="2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b="1" dirty="0"/>
              <a:t>Principais recomendações – SESAP e Municípios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2.7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Quais os </a:t>
            </a:r>
            <a:r>
              <a:rPr lang="pt-BR" b="1" dirty="0"/>
              <a:t>níveis de eficiência </a:t>
            </a:r>
            <a:r>
              <a:rPr lang="pt-BR" dirty="0"/>
              <a:t>dos hospitais da Rede </a:t>
            </a:r>
            <a:r>
              <a:rPr lang="pt-BR" dirty="0" err="1"/>
              <a:t>Sesap</a:t>
            </a:r>
            <a:r>
              <a:rPr lang="pt-BR" dirty="0"/>
              <a:t>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57430"/>
            <a:ext cx="4679950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Índices de </a:t>
            </a:r>
            <a:r>
              <a:rPr lang="pt-BR" sz="2400" b="1" dirty="0"/>
              <a:t>ineficiência</a:t>
            </a:r>
            <a:r>
              <a:rPr lang="pt-BR" sz="2400" dirty="0"/>
              <a:t> entre os hospitais.</a:t>
            </a:r>
          </a:p>
          <a:p>
            <a:pPr algn="just"/>
            <a:r>
              <a:rPr lang="pt-BR" sz="2400" b="1" dirty="0"/>
              <a:t>Resultados insatisfatórios </a:t>
            </a:r>
            <a:r>
              <a:rPr lang="pt-BR" sz="2400" dirty="0"/>
              <a:t>para indicadores de </a:t>
            </a:r>
            <a:r>
              <a:rPr lang="pt-BR" sz="2400" b="1" dirty="0"/>
              <a:t>desempenho</a:t>
            </a:r>
            <a:r>
              <a:rPr lang="pt-BR" sz="2400" dirty="0"/>
              <a:t> dos hospitais.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286544" cy="48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46452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090120"/>
          </a:xfrm>
        </p:spPr>
        <p:txBody>
          <a:bodyPr>
            <a:normAutofit/>
          </a:bodyPr>
          <a:lstStyle/>
          <a:p>
            <a:pPr algn="just">
              <a:buFont typeface="Wingdings 3"/>
              <a:buChar char=""/>
            </a:pPr>
            <a:r>
              <a:rPr lang="pt-BR" sz="2000" dirty="0"/>
              <a:t> Processo nº 661/2012 – TCE;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Conselheiro relator: Tarcísio Costa;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Unidade jurisdicionada: SESAP/RN;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Relatório final: setembro de 2013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Julgamento: fevereiro de 2014.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Monitoramento: próxima etapa.</a:t>
            </a:r>
          </a:p>
          <a:p>
            <a:pPr algn="just">
              <a:buFont typeface="Wingdings 3"/>
              <a:buChar char=""/>
            </a:pPr>
            <a:endParaRPr lang="pt-BR" sz="2000" dirty="0"/>
          </a:p>
          <a:p>
            <a:pPr algn="just">
              <a:buFont typeface="Wingdings" pitchFamily="2" charset="2"/>
              <a:buChar char="ü"/>
            </a:pP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800" y="1285860"/>
            <a:ext cx="5715000" cy="4733940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/>
              <a:t>www.tce.rn.gov.br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Informações gerais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9648F5-5348-46F9-BA92-903E1CBC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62" y="2634935"/>
            <a:ext cx="5657850" cy="17907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22DBEA-33C5-49A4-9BFD-A2BAFF29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1" y="2204864"/>
            <a:ext cx="5837089" cy="325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143800" cy="4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 – Giro de Leitos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Imagem 107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3582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/>
              <a:t>Principais evidências – Produtividade cirúrgica (paciente/sala/dia)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Imagem 93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72937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 – Pessoal/Leito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Imagem 107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8072494" cy="5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200" dirty="0"/>
              <a:t>Reestruturar a </a:t>
            </a:r>
            <a:r>
              <a:rPr lang="pt-BR" sz="2200" b="1" dirty="0"/>
              <a:t>COHUR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Construir um </a:t>
            </a:r>
            <a:r>
              <a:rPr lang="pt-BR" sz="2200" b="1" dirty="0"/>
              <a:t>banco de dados</a:t>
            </a:r>
            <a:r>
              <a:rPr lang="pt-BR" sz="2200" dirty="0"/>
              <a:t> mais robusto e atualizado que o CNES, com informações de possíveis insumos e produtos, para subsidiar </a:t>
            </a:r>
            <a:r>
              <a:rPr lang="pt-BR" sz="2200" b="1" dirty="0"/>
              <a:t>análises periódicas de eficiência</a:t>
            </a:r>
            <a:r>
              <a:rPr lang="pt-BR" sz="2200" dirty="0"/>
              <a:t> da Rede Hospitalar.</a:t>
            </a:r>
          </a:p>
          <a:p>
            <a:pPr algn="just"/>
            <a:r>
              <a:rPr lang="pt-BR" sz="2200" dirty="0"/>
              <a:t>Desenvolver outros </a:t>
            </a:r>
            <a:r>
              <a:rPr lang="pt-BR" sz="2200" b="1" dirty="0"/>
              <a:t>estudos analíticos sobre eficiência hospitalar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Definir </a:t>
            </a:r>
            <a:r>
              <a:rPr lang="pt-BR" sz="2200" b="1" dirty="0"/>
              <a:t>indicadores</a:t>
            </a:r>
            <a:r>
              <a:rPr lang="pt-BR" sz="2200" dirty="0"/>
              <a:t> que serão acompanhados periodicamente.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Como o </a:t>
            </a:r>
            <a:r>
              <a:rPr lang="pt-BR" b="1" dirty="0"/>
              <a:t>Sistema de Regulação </a:t>
            </a:r>
            <a:r>
              <a:rPr lang="pt-BR" dirty="0"/>
              <a:t>funciona e em que medida contribui para que haja um equilíbrio entre as demandas e ofertas dos serviços de saúde da rede hospitalar da </a:t>
            </a:r>
            <a:r>
              <a:rPr lang="pt-BR" dirty="0" err="1"/>
              <a:t>Sesap</a:t>
            </a:r>
            <a:r>
              <a:rPr lang="pt-BR" dirty="0"/>
              <a:t>, de forma racional, econômica e dentro de padrões técnicos normalmente aceitos?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338" y="3571876"/>
            <a:ext cx="3498875" cy="262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Fragilidades na </a:t>
            </a:r>
            <a:r>
              <a:rPr lang="pt-BR" sz="2400" b="1" dirty="0"/>
              <a:t>Regulação do Acesso à Assistência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Ausência de </a:t>
            </a:r>
            <a:r>
              <a:rPr lang="pt-BR" sz="2400" b="1" dirty="0"/>
              <a:t>sistema informatizado </a:t>
            </a:r>
            <a:r>
              <a:rPr lang="pt-BR" sz="2400" dirty="0"/>
              <a:t>e integrado para regulação do acesso à assistência.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3"/>
            <a:ext cx="821537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to 1"/>
          <p:cNvGraphicFramePr>
            <a:graphicFrameLocks noChangeAspect="1"/>
          </p:cNvGraphicFramePr>
          <p:nvPr/>
        </p:nvGraphicFramePr>
        <p:xfrm>
          <a:off x="2214546" y="3471204"/>
          <a:ext cx="4956187" cy="279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Slide" r:id="rId5" imgW="2882015" imgH="2161158" progId="PowerPoint.Slide.12">
                  <p:embed/>
                </p:oleObj>
              </mc:Choice>
              <mc:Fallback>
                <p:oleObj name="Slide" r:id="rId5" imgW="2882015" imgH="2161158" progId="PowerPoint.Slide.12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3471204"/>
                        <a:ext cx="4956187" cy="2792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" y="1412776"/>
            <a:ext cx="808501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94000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200" b="1" dirty="0"/>
              <a:t>Informatizar os hospitais </a:t>
            </a:r>
            <a:r>
              <a:rPr lang="pt-BR" sz="2200" dirty="0"/>
              <a:t>da Rede SESAP, garantindo as condições mínimas para o funcionamento de um sistema de regulação integrado. </a:t>
            </a:r>
          </a:p>
          <a:p>
            <a:pPr algn="just"/>
            <a:r>
              <a:rPr lang="pt-BR" sz="2200" dirty="0"/>
              <a:t>Implantar </a:t>
            </a:r>
            <a:r>
              <a:rPr lang="pt-BR" sz="2200" b="1" dirty="0"/>
              <a:t>Complexo Regulador do RN</a:t>
            </a:r>
            <a:r>
              <a:rPr lang="pt-BR" sz="2200" dirty="0"/>
              <a:t>, com a definição de processos e procedimentos, atualização de cadastros e levantamento de dados, estruturação física, garantia de estrutura de tecnologia da informação, capacitação de pessoas e demais aspectos necessários para a atuação efetiva do Complexo.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Auditoria de natureza operacional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/>
              <a:t>Maior aprofundamento.</a:t>
            </a:r>
          </a:p>
          <a:p>
            <a:pPr algn="just"/>
            <a:r>
              <a:rPr lang="pt-BR" altLang="pt-BR" dirty="0"/>
              <a:t>Questões estruturantes.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831" y="2357430"/>
            <a:ext cx="865644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Até que ponto as </a:t>
            </a:r>
            <a:r>
              <a:rPr lang="pt-BR" b="1" dirty="0"/>
              <a:t>ações planejadas pela SESAP</a:t>
            </a:r>
            <a:r>
              <a:rPr lang="pt-BR" dirty="0"/>
              <a:t> voltadas aos hospitais e, pelos próprios hospitais, estão sendo avaliadas, monitoradas e orientadas com base em indicadores e metas que possibilitem verificar o alcance dos objetivos propostos?</a:t>
            </a:r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156075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14422"/>
            <a:ext cx="8229600" cy="50181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Carência de </a:t>
            </a:r>
            <a:r>
              <a:rPr lang="pt-BR" sz="2400" b="1" dirty="0"/>
              <a:t>processos, estruturas e documentos organizacionais</a:t>
            </a:r>
            <a:r>
              <a:rPr lang="pt-BR" sz="2400" dirty="0"/>
              <a:t> adequados e atualizados.</a:t>
            </a:r>
          </a:p>
          <a:p>
            <a:pPr algn="just"/>
            <a:r>
              <a:rPr lang="pt-BR" sz="2400" dirty="0"/>
              <a:t>Ausência ou precariedade de </a:t>
            </a:r>
            <a:r>
              <a:rPr lang="pt-BR" sz="2400" b="1" dirty="0"/>
              <a:t>instrumentos de planejamento institucional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Inexistência de sistemática de </a:t>
            </a:r>
            <a:r>
              <a:rPr lang="pt-BR" sz="2400" b="1" dirty="0"/>
              <a:t>monitoramento e avaliação de metas</a:t>
            </a:r>
            <a:r>
              <a:rPr lang="pt-BR" sz="2400" dirty="0"/>
              <a:t> e desempenho.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Achados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b="1" dirty="0"/>
              <a:t>Principais evidências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7" name="Imagem 93194" descr="oRGANOGRMA">
            <a:hlinkClick r:id="rId3" tooltip="&quot;oRGANOGRMA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8043881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Principais evidências – Planos operativos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6" name="Gráfico 9319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86286"/>
            <a:ext cx="8229600" cy="510023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pt-BR" sz="2000" dirty="0"/>
              <a:t>Realizar diagnóstico da </a:t>
            </a:r>
            <a:r>
              <a:rPr lang="pt-BR" sz="2000" b="1" dirty="0"/>
              <a:t>situação organizativa </a:t>
            </a:r>
            <a:r>
              <a:rPr lang="pt-BR" sz="2000" dirty="0"/>
              <a:t>e institucional das unidades da Rede.</a:t>
            </a:r>
          </a:p>
          <a:p>
            <a:pPr algn="just"/>
            <a:r>
              <a:rPr lang="pt-BR" sz="2000" dirty="0"/>
              <a:t>Fazer </a:t>
            </a:r>
            <a:r>
              <a:rPr lang="pt-BR" sz="2000" b="1" dirty="0"/>
              <a:t>mapeamento dos processos </a:t>
            </a:r>
            <a:r>
              <a:rPr lang="pt-BR" sz="2000" dirty="0"/>
              <a:t>dos hospitais.</a:t>
            </a:r>
          </a:p>
          <a:p>
            <a:pPr algn="just"/>
            <a:r>
              <a:rPr lang="pt-BR" sz="2000" dirty="0"/>
              <a:t>Desenvolver ações para </a:t>
            </a:r>
            <a:r>
              <a:rPr lang="pt-BR" sz="2000" b="1" dirty="0"/>
              <a:t>regularização</a:t>
            </a:r>
            <a:r>
              <a:rPr lang="pt-BR" sz="2000" dirty="0"/>
              <a:t> progressiva das unidades.</a:t>
            </a:r>
          </a:p>
          <a:p>
            <a:pPr algn="just"/>
            <a:r>
              <a:rPr lang="pt-BR" sz="2000" dirty="0"/>
              <a:t>Revisar a </a:t>
            </a:r>
            <a:r>
              <a:rPr lang="pt-BR" sz="2000" b="1" dirty="0"/>
              <a:t>estrutura organizacional </a:t>
            </a:r>
            <a:r>
              <a:rPr lang="pt-BR" sz="2000" dirty="0"/>
              <a:t>da Secretaria.</a:t>
            </a:r>
          </a:p>
          <a:p>
            <a:pPr algn="just"/>
            <a:r>
              <a:rPr lang="pt-BR" sz="2000" dirty="0"/>
              <a:t>Implementar </a:t>
            </a:r>
            <a:r>
              <a:rPr lang="pt-BR" sz="2000" b="1" dirty="0"/>
              <a:t>planejamento estratégico </a:t>
            </a:r>
            <a:r>
              <a:rPr lang="pt-BR" sz="2000" dirty="0"/>
              <a:t>no âmbito da Secretaria com desdobramento para os hospitais.</a:t>
            </a:r>
          </a:p>
          <a:p>
            <a:pPr algn="just"/>
            <a:r>
              <a:rPr lang="pt-BR" sz="2000" dirty="0"/>
              <a:t>Definir </a:t>
            </a:r>
            <a:r>
              <a:rPr lang="pt-BR" sz="2000" b="1" dirty="0"/>
              <a:t>critérios técnicos </a:t>
            </a:r>
            <a:r>
              <a:rPr lang="pt-BR" sz="2000" dirty="0"/>
              <a:t>mínimos para a ocupação de </a:t>
            </a:r>
            <a:r>
              <a:rPr lang="pt-BR" sz="2000" b="1" dirty="0"/>
              <a:t>cargos de gestão</a:t>
            </a:r>
            <a:r>
              <a:rPr lang="pt-BR" sz="2000" dirty="0"/>
              <a:t>.</a:t>
            </a:r>
          </a:p>
          <a:p>
            <a:pPr algn="just"/>
            <a:r>
              <a:rPr lang="pt-BR" sz="2000" dirty="0"/>
              <a:t>Firmar </a:t>
            </a:r>
            <a:r>
              <a:rPr lang="pt-BR" sz="2000" b="1" dirty="0"/>
              <a:t>contratos de gestão</a:t>
            </a:r>
            <a:r>
              <a:rPr lang="pt-BR" sz="2000" dirty="0"/>
              <a:t> entre a SESAP e as unidades da Rede.</a:t>
            </a:r>
          </a:p>
          <a:p>
            <a:pPr algn="just"/>
            <a:r>
              <a:rPr lang="pt-BR" sz="2000" dirty="0"/>
              <a:t>Firmar </a:t>
            </a:r>
            <a:r>
              <a:rPr lang="pt-BR" sz="2000" b="1" dirty="0"/>
              <a:t>Contratos Organizativos da Ação Pública de Saúde </a:t>
            </a:r>
            <a:r>
              <a:rPr lang="pt-BR" sz="2000" dirty="0"/>
              <a:t>(COAP) e estruturar unidades centrais da SESAP para acompanhamento das metas.</a:t>
            </a:r>
          </a:p>
          <a:p>
            <a:pPr algn="just"/>
            <a:r>
              <a:rPr lang="pt-BR" sz="2000" dirty="0"/>
              <a:t>Definir modelo de </a:t>
            </a:r>
            <a:r>
              <a:rPr lang="pt-BR" sz="2000" b="1" dirty="0"/>
              <a:t>relatório gerencial </a:t>
            </a:r>
            <a:r>
              <a:rPr lang="pt-BR" sz="2000" dirty="0"/>
              <a:t>para a rede.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Principais recomendações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5818909492\Desktop\PP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99792" y="2132856"/>
            <a:ext cx="6264821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18288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800" b="1" dirty="0">
                <a:solidFill>
                  <a:srgbClr val="0A15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LEVANTAMENTO COORDENADO</a:t>
            </a:r>
            <a:endParaRPr lang="pt-BR" sz="24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400" b="1" i="1" dirty="0">
                <a:solidFill>
                  <a:srgbClr val="0A15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Perfil de Governança em Saúde</a:t>
            </a:r>
            <a:endParaRPr lang="pt-BR" sz="2000" b="1" i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0A15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0A15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Equipe: 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/>
              <a:t>Anne Emília Costa Carvalho (Coordenadora)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 err="1"/>
              <a:t>Aleson</a:t>
            </a:r>
            <a:r>
              <a:rPr lang="pt-BR" sz="2000" dirty="0"/>
              <a:t>  Amaral de Araújo Silva</a:t>
            </a:r>
          </a:p>
          <a:p>
            <a:pPr>
              <a:lnSpc>
                <a:spcPct val="90000"/>
              </a:lnSpc>
              <a:defRPr/>
            </a:pPr>
            <a:r>
              <a:rPr lang="pt-BR" sz="2000" dirty="0"/>
              <a:t>Susana Ismael </a:t>
            </a:r>
            <a:r>
              <a:rPr lang="pt-BR" sz="2000" dirty="0" err="1"/>
              <a:t>Acle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859338" y="427038"/>
            <a:ext cx="41767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TRIBUNAL DE CONTAS DO ESTADO</a:t>
            </a:r>
          </a:p>
          <a:p>
            <a:pPr>
              <a:defRPr/>
            </a:pPr>
            <a:r>
              <a:rPr lang="pt-BR" sz="120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RIO GRANDE DO NORTE</a:t>
            </a:r>
          </a:p>
        </p:txBody>
      </p:sp>
    </p:spTree>
    <p:extLst>
      <p:ext uri="{BB962C8B-B14F-4D97-AF65-F5344CB8AC3E}">
        <p14:creationId xmlns:p14="http://schemas.microsoft.com/office/powerpoint/2010/main" val="2898476332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buFont typeface="Wingdings 3"/>
              <a:buChar char=""/>
            </a:pPr>
            <a:r>
              <a:rPr lang="pt-BR" sz="2000" dirty="0"/>
              <a:t> Processo nº 14.250/2015 – TCE;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Conselheiro relator: Tarcísio Costa;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Unidade jurisdicionada: SESAP/RN e SMS;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Relatório nacional: maio de 2017.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Relatório RN: próximo passo.</a:t>
            </a: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LEVANTAMENTO COORDENADO – GOVERNANÇA E GESTÃO EM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Informações gerais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F70F02-B163-4EA1-B4AF-A8A3AE47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5832648" cy="20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6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Levantamento coordenado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/>
              <a:t>Governança e Gestão.</a:t>
            </a:r>
          </a:p>
          <a:p>
            <a:pPr algn="just"/>
            <a:r>
              <a:rPr lang="pt-BR" altLang="pt-BR" dirty="0"/>
              <a:t>Autoavaliação de controles </a:t>
            </a:r>
            <a:r>
              <a:rPr lang="pt-BR" altLang="pt-BR" sz="2400" dirty="0"/>
              <a:t>(157 + Estado / SES-SMS-CIB).</a:t>
            </a:r>
            <a:endParaRPr lang="pt-BR" alt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LEVANTAMENTO COORDENADO – GOVERNANÇA E GESTÃO EM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AF3860-9CC2-48A9-BA1E-EDAB27E8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77" y="2197772"/>
            <a:ext cx="4911495" cy="23833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A80E57-9FA7-4F55-BE45-888A9A075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55" y="4314209"/>
            <a:ext cx="6817889" cy="19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Consolidação Nacional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LEVANTAMENTO COORDENADO – GOVERNANÇA E GESTÃO EM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C0C6CC-FAC0-4AD5-9F05-E16B75B0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1" y="1662176"/>
            <a:ext cx="8232273" cy="4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28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Consolidação Nacional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LEVANTAMENTO COORDENADO – GOVERNANÇA E GESTÃO EM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23BFCC-8841-4A7E-BD40-C042132F1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0" y="1540232"/>
            <a:ext cx="8004650" cy="43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 3"/>
              <a:buChar char=""/>
            </a:pPr>
            <a:r>
              <a:rPr lang="pt-BR" sz="2000" dirty="0"/>
              <a:t> </a:t>
            </a:r>
            <a:r>
              <a:rPr lang="pt-BR" sz="2000" b="1" dirty="0"/>
              <a:t>Seleção</a:t>
            </a:r>
            <a:r>
              <a:rPr lang="pt-BR" sz="2000" dirty="0"/>
              <a:t>: representação do MPJTC, embasado por avaliação encaminhada pela  Promotoria de Defesa dos Direitos da Saúde do Ministério Público do RN.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</a:t>
            </a:r>
            <a:r>
              <a:rPr lang="pt-BR" sz="2000" b="1" dirty="0"/>
              <a:t>Planejamento</a:t>
            </a:r>
            <a:r>
              <a:rPr lang="pt-BR" sz="2000" dirty="0"/>
              <a:t>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</a:t>
            </a:r>
            <a:r>
              <a:rPr lang="pt-BR" sz="2000" b="1" dirty="0"/>
              <a:t>Execução</a:t>
            </a:r>
            <a:r>
              <a:rPr lang="pt-BR" sz="2000" dirty="0"/>
              <a:t>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</a:t>
            </a:r>
            <a:r>
              <a:rPr lang="pt-BR" sz="2000" b="1" dirty="0"/>
              <a:t>Relatório</a:t>
            </a:r>
            <a:r>
              <a:rPr lang="pt-BR" sz="2000" dirty="0"/>
              <a:t>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</a:t>
            </a:r>
            <a:r>
              <a:rPr lang="pt-BR" sz="2000" b="1" dirty="0"/>
              <a:t>Comentários do gestor</a:t>
            </a:r>
            <a:r>
              <a:rPr lang="pt-BR" sz="2000" dirty="0"/>
              <a:t>.</a:t>
            </a:r>
          </a:p>
          <a:p>
            <a:pPr algn="just">
              <a:buFont typeface="Wingdings 3"/>
              <a:buChar char=""/>
            </a:pPr>
            <a:r>
              <a:rPr lang="pt-BR" sz="2000" dirty="0"/>
              <a:t> </a:t>
            </a:r>
            <a:r>
              <a:rPr lang="pt-BR" sz="2000" b="1" dirty="0"/>
              <a:t>Apreciação</a:t>
            </a:r>
            <a:r>
              <a:rPr lang="pt-BR" sz="20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Fases da auditoria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560844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eta para a esquerda e para a direita 16"/>
          <p:cNvSpPr/>
          <p:nvPr/>
        </p:nvSpPr>
        <p:spPr>
          <a:xfrm>
            <a:off x="1857356" y="2071678"/>
            <a:ext cx="42862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786182" y="1857364"/>
            <a:ext cx="164307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Plano de 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Consolidação Nacional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LEVANTAMENTO COORDENADO – GOVERNANÇA E GESTÃO EM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8D6D68-4E7A-4867-97DB-F34D546F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4" y="1844824"/>
            <a:ext cx="796822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42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Consolidação Nacional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LEVANTAMENTO COORDENADO – GOVERNANÇA E GESTÃO EM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B1F2D0-EC6D-4C40-8A31-99F8AFDB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7866572" cy="36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85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2700" dirty="0"/>
              <a:t>Anne Carvalho – TCE/RN</a:t>
            </a:r>
            <a:br>
              <a:rPr lang="pt-BR" sz="2700" dirty="0"/>
            </a:br>
            <a:r>
              <a:rPr lang="pt-BR" sz="1800" dirty="0"/>
              <a:t>Inspetora de Controle Externo | Secretária de Controle Externo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www.tce.rn.gov.br | annecarvalho@tce.rn.gov.br | 084 3642-7333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SEXTA DE CONTAS – SAÚDE PÚBLICA – 06/2017 – ANNE CARVALHO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6014EF-3C68-4549-976A-B4FD664DA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82" y="67508"/>
            <a:ext cx="8352928" cy="357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F383363-AE45-42CB-B11C-24CA67E2BEF9}"/>
              </a:ext>
            </a:extLst>
          </p:cNvPr>
          <p:cNvSpPr txBox="1">
            <a:spLocks/>
          </p:cNvSpPr>
          <p:nvPr/>
        </p:nvSpPr>
        <p:spPr>
          <a:xfrm>
            <a:off x="2195736" y="5753371"/>
            <a:ext cx="4409728" cy="574838"/>
          </a:xfrm>
          <a:prstGeom prst="rect">
            <a:avLst/>
          </a:prstGeom>
        </p:spPr>
        <p:txBody>
          <a:bodyPr vert="horz" anchor="t" anchorCtr="0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700" i="1" dirty="0"/>
              <a:t>Obrigada pela atenção!</a:t>
            </a:r>
          </a:p>
        </p:txBody>
      </p:sp>
    </p:spTree>
    <p:extLst>
      <p:ext uri="{BB962C8B-B14F-4D97-AF65-F5344CB8AC3E}">
        <p14:creationId xmlns:p14="http://schemas.microsoft.com/office/powerpoint/2010/main" val="134051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sz="2400" dirty="0" err="1"/>
              <a:t>Sesap</a:t>
            </a:r>
            <a:r>
              <a:rPr lang="pt-BR" altLang="pt-BR" sz="2400" dirty="0"/>
              <a:t>, </a:t>
            </a:r>
            <a:r>
              <a:rPr lang="pt-BR" altLang="pt-BR" sz="2400" dirty="0" err="1"/>
              <a:t>Seplan</a:t>
            </a:r>
            <a:r>
              <a:rPr lang="pt-BR" altLang="pt-BR" sz="2400" dirty="0"/>
              <a:t> e Prefeituras Municipais </a:t>
            </a:r>
            <a:r>
              <a:rPr lang="pt-BR" altLang="pt-BR" sz="1800" dirty="0"/>
              <a:t>(Acari, Angicos, Apodi, Assú, Caicó, Canguaretama, Caraúbas, João Câmara, Macaíba, Mossoró, Natal, Santo Antônio, São José de Mipibu, São Paulo do Potengi, Parnamirim e Pau dos Ferros).</a:t>
            </a:r>
            <a:endParaRPr lang="pt-BR" alt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1" y="2213121"/>
            <a:ext cx="8100831" cy="40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4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Questão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</a:t>
            </a:r>
            <a:r>
              <a:rPr lang="pt-BR" b="1" dirty="0"/>
              <a:t>perfil de atendimento</a:t>
            </a:r>
            <a:r>
              <a:rPr lang="pt-BR" dirty="0"/>
              <a:t> dos hospitais está condizente com as necessidades e demandas epidemiológicas da região, da rede de atenção à saúde e do plano diretor de regionalização?</a:t>
            </a:r>
          </a:p>
          <a:p>
            <a:pPr lvl="1" algn="just"/>
            <a:endParaRPr lang="pt-BR" altLang="pt-BR" dirty="0"/>
          </a:p>
          <a:p>
            <a:pPr lvl="1" algn="just"/>
            <a:endParaRPr lang="pt-BR" alt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  OPERACIONAL – REDE HOSPITALAR DA SESAP-RN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07505"/>
            <a:ext cx="4505352" cy="337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2822</TotalTime>
  <Words>3033</Words>
  <Application>Microsoft Office PowerPoint</Application>
  <PresentationFormat>Apresentação na tela (4:3)</PresentationFormat>
  <Paragraphs>322</Paragraphs>
  <Slides>72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82" baseType="lpstr">
      <vt:lpstr>Arial Unicode MS</vt:lpstr>
      <vt:lpstr>Bookman Old Style</vt:lpstr>
      <vt:lpstr>Calibri</vt:lpstr>
      <vt:lpstr>Gill Sans MT</vt:lpstr>
      <vt:lpstr>Times New Roman</vt:lpstr>
      <vt:lpstr>Verdana</vt:lpstr>
      <vt:lpstr>Wingdings</vt:lpstr>
      <vt:lpstr>Wingdings 3</vt:lpstr>
      <vt:lpstr>Origem</vt:lpstr>
      <vt:lpstr>Slide</vt:lpstr>
      <vt:lpstr>Anne Carvalho – TCE/RN Inspetora de Controle Externo | Secretária de Controle Externo</vt:lpstr>
      <vt:lpstr>Apresentação do PowerPoint</vt:lpstr>
      <vt:lpstr>Contribuições do Controle Externo</vt:lpstr>
      <vt:lpstr>Apresentação do PowerPoint</vt:lpstr>
      <vt:lpstr>Informações gerais</vt:lpstr>
      <vt:lpstr>Auditoria de natureza operacional</vt:lpstr>
      <vt:lpstr>Fases da auditoria</vt:lpstr>
      <vt:lpstr>Plano de ação</vt:lpstr>
      <vt:lpstr>Questão 1</vt:lpstr>
      <vt:lpstr>Achados</vt:lpstr>
      <vt:lpstr>Principais evidências</vt:lpstr>
      <vt:lpstr>Principais recomendações</vt:lpstr>
      <vt:lpstr>Questão 2</vt:lpstr>
      <vt:lpstr>Questão 2.1</vt:lpstr>
      <vt:lpstr>Achados</vt:lpstr>
      <vt:lpstr>Principais evidências</vt:lpstr>
      <vt:lpstr>Principais evidências</vt:lpstr>
      <vt:lpstr>Principais evidências</vt:lpstr>
      <vt:lpstr>Principais recomendações</vt:lpstr>
      <vt:lpstr>Questão 2.2</vt:lpstr>
      <vt:lpstr>Achados</vt:lpstr>
      <vt:lpstr>Principais evidências</vt:lpstr>
      <vt:lpstr>Principais evidências</vt:lpstr>
      <vt:lpstr>Principais evidências</vt:lpstr>
      <vt:lpstr>Principais recomendações</vt:lpstr>
      <vt:lpstr>Questão 2.3</vt:lpstr>
      <vt:lpstr>Achados</vt:lpstr>
      <vt:lpstr>Principais evidências</vt:lpstr>
      <vt:lpstr>Principais recomendações</vt:lpstr>
      <vt:lpstr>Questão 2.4</vt:lpstr>
      <vt:lpstr>Achados</vt:lpstr>
      <vt:lpstr>Principais evidências</vt:lpstr>
      <vt:lpstr>Principais recomendações</vt:lpstr>
      <vt:lpstr>Principais recomendações - SEPLAN</vt:lpstr>
      <vt:lpstr>Questão 2.5</vt:lpstr>
      <vt:lpstr>Achados</vt:lpstr>
      <vt:lpstr>Principais evidências</vt:lpstr>
      <vt:lpstr>Principais recomendações</vt:lpstr>
      <vt:lpstr>Questão 2.6</vt:lpstr>
      <vt:lpstr>Achados</vt:lpstr>
      <vt:lpstr>Principais evidências</vt:lpstr>
      <vt:lpstr>Principais evidências</vt:lpstr>
      <vt:lpstr>Principais evidências</vt:lpstr>
      <vt:lpstr>Principais recomendações</vt:lpstr>
      <vt:lpstr>Principais recomendações – SESAP e Municípios</vt:lpstr>
      <vt:lpstr>Questão 2.7</vt:lpstr>
      <vt:lpstr>Achados</vt:lpstr>
      <vt:lpstr>Principais evidências</vt:lpstr>
      <vt:lpstr>Principais evidências</vt:lpstr>
      <vt:lpstr>Principais evidências</vt:lpstr>
      <vt:lpstr>Principais evidências – Giro de Leitos</vt:lpstr>
      <vt:lpstr>Principais evidências – Produtividade cirúrgica (paciente/sala/dia)</vt:lpstr>
      <vt:lpstr>Principais evidências – Pessoal/Leito</vt:lpstr>
      <vt:lpstr>Principais recomendações</vt:lpstr>
      <vt:lpstr>Questão 3</vt:lpstr>
      <vt:lpstr>Achados</vt:lpstr>
      <vt:lpstr>Principais evidências</vt:lpstr>
      <vt:lpstr>Principais evidências</vt:lpstr>
      <vt:lpstr>Principais recomendações</vt:lpstr>
      <vt:lpstr>Questão 4</vt:lpstr>
      <vt:lpstr>Achados</vt:lpstr>
      <vt:lpstr>Principais evidências</vt:lpstr>
      <vt:lpstr>Principais evidências – Planos operativos</vt:lpstr>
      <vt:lpstr>Principais recomendações</vt:lpstr>
      <vt:lpstr>Apresentação do PowerPoint</vt:lpstr>
      <vt:lpstr>Informações gerais</vt:lpstr>
      <vt:lpstr>Levantamento coordenado</vt:lpstr>
      <vt:lpstr>Resultados – Consolidação Nacional</vt:lpstr>
      <vt:lpstr>Resultados – Consolidação Nacional</vt:lpstr>
      <vt:lpstr>Resultados – Consolidação Nacional</vt:lpstr>
      <vt:lpstr>Resultados – Consolidação Nacional</vt:lpstr>
      <vt:lpstr>Anne Carvalho – TCE/RN Inspetora de Controle Externo | Secretária de Controle Externo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ice</dc:creator>
  <cp:lastModifiedBy>Anne Emília Costa Carvalho</cp:lastModifiedBy>
  <cp:revision>143</cp:revision>
  <dcterms:created xsi:type="dcterms:W3CDTF">2013-12-02T04:47:33Z</dcterms:created>
  <dcterms:modified xsi:type="dcterms:W3CDTF">2017-06-09T04:18:03Z</dcterms:modified>
</cp:coreProperties>
</file>