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9" r:id="rId2"/>
    <p:sldId id="261" r:id="rId3"/>
    <p:sldId id="296" r:id="rId4"/>
    <p:sldId id="297" r:id="rId5"/>
    <p:sldId id="298" r:id="rId6"/>
    <p:sldId id="295" r:id="rId7"/>
    <p:sldId id="300" r:id="rId8"/>
    <p:sldId id="299" r:id="rId9"/>
    <p:sldId id="301" r:id="rId10"/>
    <p:sldId id="288" r:id="rId11"/>
    <p:sldId id="289" r:id="rId12"/>
    <p:sldId id="290" r:id="rId13"/>
    <p:sldId id="291" r:id="rId14"/>
    <p:sldId id="293" r:id="rId15"/>
    <p:sldId id="294" r:id="rId16"/>
  </p:sldIdLst>
  <p:sldSz cx="9144000" cy="6858000" type="screen4x3"/>
  <p:notesSz cx="6797675" cy="9928225"/>
  <p:defaultText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779CC93D-E52E-4D84-901B-11D7331DD495}">
          <p14:sldIdLst>
            <p14:sldId id="259"/>
          </p14:sldIdLst>
        </p14:section>
        <p14:section name="Visão Geral e Objetivos" id="{ABA716BF-3A5C-4ADB-94C9-CFEF84EBA240}">
          <p14:sldIdLst>
            <p14:sldId id="261"/>
            <p14:sldId id="296"/>
            <p14:sldId id="297"/>
            <p14:sldId id="298"/>
            <p14:sldId id="295"/>
            <p14:sldId id="300"/>
            <p14:sldId id="299"/>
            <p14:sldId id="301"/>
            <p14:sldId id="288"/>
            <p14:sldId id="289"/>
            <p14:sldId id="290"/>
            <p14:sldId id="291"/>
            <p14:sldId id="293"/>
            <p14:sldId id="294"/>
          </p14:sldIdLst>
        </p14:section>
        <p14:section name="Tópico 1" id="{6D9936A3-3945-4757-BC8B-B5C252D8E036}">
          <p14:sldIdLst/>
        </p14:section>
        <p14:section name="Exemplos de Slides para Elementos Visuais" id="{BAB3A466-96C9-4230-9978-795378D75699}">
          <p14:sldIdLst/>
        </p14:section>
        <p14:section name="Estudo de Caso" id="{8C0305C9-B152-4FBA-A789-FE1976D53990}">
          <p14:sldIdLst/>
        </p14:section>
        <p14:section name="Conclusão e Resumo" id="{790CEF5B-569A-4C2F-BED5-750B08C0E5AD}">
          <p14:sldIdLst/>
        </p14:section>
        <p14:section name="Apêndice"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61" d="100"/>
          <a:sy n="61" d="100"/>
        </p:scale>
        <p:origin x="-258"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latinLnBrk="0">
              <a:defRPr lang="pt-BR" sz="1200"/>
            </a:lvl1pPr>
          </a:lstStyle>
          <a:p>
            <a:endParaRPr lang="pt-BR"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latinLnBrk="0">
              <a:defRPr lang="pt-BR" sz="1200"/>
            </a:lvl1pPr>
          </a:lstStyle>
          <a:p>
            <a:fld id="{D83FDC75-7F73-4A4A-A77C-09AADF00E0EA}" type="datetimeFigureOut">
              <a:rPr lang="pt-BR" smtClean="0"/>
              <a:pPr/>
              <a:t>03/11/2016</a:t>
            </a:fld>
            <a:endParaRPr lang="pt-BR"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latinLnBrk="0">
              <a:defRPr lang="pt-BR" sz="1200"/>
            </a:lvl1pPr>
          </a:lstStyle>
          <a:p>
            <a:endParaRPr lang="pt-BR"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latinLnBrk="0">
              <a:defRPr lang="pt-BR" sz="1200"/>
            </a:lvl1pPr>
          </a:lstStyle>
          <a:p>
            <a:fld id="{459226BF-1F13-42D3-80DC-373E7ADD1EBC}" type="slidenum">
              <a:rPr lang="pt-BR" smtClean="0"/>
              <a:pPr/>
              <a:t>‹nº›</a:t>
            </a:fld>
            <a:endParaRPr lang="pt-BR" dirty="0"/>
          </a:p>
        </p:txBody>
      </p:sp>
    </p:spTree>
    <p:extLst>
      <p:ext uri="{BB962C8B-B14F-4D97-AF65-F5344CB8AC3E}">
        <p14:creationId xmlns:p14="http://schemas.microsoft.com/office/powerpoint/2010/main" val="2446386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latinLnBrk="0">
              <a:defRPr lang="pt-BR" sz="1200"/>
            </a:lvl1pPr>
          </a:lstStyle>
          <a:p>
            <a:fld id="{48AEF76B-3757-4A0B-AF93-28494465C1DD}" type="datetimeFigureOut">
              <a:rPr/>
              <a:pPr/>
              <a:t>12/17/2009</a:t>
            </a:fld>
            <a:endParaRPr lang="pt-B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latinLnBrk="0">
              <a:defRPr lang="pt-BR" sz="1200"/>
            </a:lvl1pPr>
          </a:lstStyle>
          <a:p>
            <a:endParaRPr lang="pt-B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latinLnBrk="0">
              <a:defRPr lang="pt-BR" sz="1200"/>
            </a:lvl1pPr>
          </a:lstStyle>
          <a:p>
            <a:fld id="{75693FD4-8F83-4EF7-AC3F-0DC0388986B0}" type="slidenum">
              <a:rPr/>
              <a:pPr/>
              <a:t>‹nº›</a:t>
            </a:fld>
            <a:endParaRPr lang="pt-BR"/>
          </a:p>
        </p:txBody>
      </p:sp>
    </p:spTree>
    <p:extLst>
      <p:ext uri="{BB962C8B-B14F-4D97-AF65-F5344CB8AC3E}">
        <p14:creationId xmlns:p14="http://schemas.microsoft.com/office/powerpoint/2010/main" val="108005493"/>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dirty="0" smtClean="0"/>
              <a:t>Este modelo pode ser usado como arquivo de partida para apresentar materiais de treinamento em um cenário em grupo.</a:t>
            </a:r>
          </a:p>
          <a:p>
            <a:endParaRPr lang="pt-BR" dirty="0" smtClean="0"/>
          </a:p>
          <a:p>
            <a:pPr lvl="0"/>
            <a:r>
              <a:rPr lang="pt-BR" sz="1200" b="1" dirty="0" smtClean="0"/>
              <a:t>Seções</a:t>
            </a:r>
            <a:endParaRPr lang="pt-BR" sz="1200" b="0" dirty="0" smtClean="0"/>
          </a:p>
          <a:p>
            <a:pPr lvl="0"/>
            <a:r>
              <a:rPr lang="pt-BR" sz="1200" b="0" dirty="0" smtClean="0"/>
              <a:t>Clique com o botão direito em um slide para adicionar seções.</a:t>
            </a:r>
            <a:r>
              <a:rPr lang="pt-BR" sz="1200" b="0" baseline="0" dirty="0" smtClean="0"/>
              <a:t> Seções podem ajudar a organizar slides ou a facilitar a colaboração entre vários autores.</a:t>
            </a:r>
            <a:endParaRPr lang="pt-BR" sz="1200" b="0" dirty="0" smtClean="0"/>
          </a:p>
          <a:p>
            <a:pPr lvl="0"/>
            <a:endParaRPr lang="pt-BR" sz="1200" b="1" dirty="0" smtClean="0"/>
          </a:p>
          <a:p>
            <a:pPr lvl="0"/>
            <a:r>
              <a:rPr lang="pt-BR" sz="1200" b="1" dirty="0" smtClean="0"/>
              <a:t>Anotações</a:t>
            </a:r>
          </a:p>
          <a:p>
            <a:pPr lvl="0"/>
            <a:r>
              <a:rPr lang="pt-BR" sz="1200" dirty="0" smtClean="0"/>
              <a:t>Use a seção Anotações para anotações da apresentação ou para fornecer detalhes adicionais ao público.</a:t>
            </a:r>
            <a:r>
              <a:rPr lang="pt-BR" sz="1200" baseline="0" dirty="0" smtClean="0"/>
              <a:t> Exiba essas anotações no Modo de Exibição de Apresentação durante a sua apresentação. </a:t>
            </a:r>
          </a:p>
          <a:p>
            <a:pPr lvl="0">
              <a:buFontTx/>
              <a:buNone/>
            </a:pPr>
            <a:r>
              <a:rPr lang="pt-BR" sz="1200" dirty="0" smtClean="0"/>
              <a:t>Considere o tamanho da fonte (importante para acessibilidade, visibilidade, gravação em vídeo e produção online)</a:t>
            </a:r>
          </a:p>
          <a:p>
            <a:pPr lvl="0"/>
            <a:endParaRPr lang="pt-BR" sz="1200" dirty="0" smtClean="0"/>
          </a:p>
          <a:p>
            <a:pPr lvl="0">
              <a:buFontTx/>
              <a:buNone/>
            </a:pPr>
            <a:r>
              <a:rPr lang="pt-BR" sz="1200" b="1" dirty="0" smtClean="0"/>
              <a:t>Cores coordenadas </a:t>
            </a:r>
          </a:p>
          <a:p>
            <a:pPr lvl="0">
              <a:buFontTx/>
              <a:buNone/>
            </a:pPr>
            <a:r>
              <a:rPr lang="pt-BR" sz="1200" dirty="0" smtClean="0"/>
              <a:t>Preste atenção especial aos gráficos, tabelas e caixas de texto.</a:t>
            </a:r>
            <a:r>
              <a:rPr lang="pt-BR" sz="1200" baseline="0" dirty="0" smtClean="0"/>
              <a:t> </a:t>
            </a:r>
            <a:endParaRPr lang="pt-BR" sz="1200" dirty="0" smtClean="0"/>
          </a:p>
          <a:p>
            <a:pPr lvl="0"/>
            <a:r>
              <a:rPr lang="pt-BR" sz="1200" dirty="0" smtClean="0"/>
              <a:t>Leve em consideração que os participantes irão imprimir em preto-e-branco ou </a:t>
            </a:r>
            <a:r>
              <a:rPr lang="pt-BR" sz="1200" dirty="0" err="1" smtClean="0"/>
              <a:t>escala de cinza</a:t>
            </a:r>
            <a:r>
              <a:rPr lang="pt-BR" sz="1200" dirty="0" smtClean="0"/>
              <a:t>. Execute uma impressão de teste para ter certeza de que as suas cores irão funcionar quando forem impressas em preto-e-branco puros e </a:t>
            </a:r>
            <a:r>
              <a:rPr lang="pt-BR" sz="1200" dirty="0" err="1" smtClean="0"/>
              <a:t>escala de cinza</a:t>
            </a:r>
            <a:r>
              <a:rPr lang="pt-BR" sz="1200" dirty="0" smtClean="0"/>
              <a:t>.</a:t>
            </a:r>
          </a:p>
          <a:p>
            <a:pPr lvl="0">
              <a:buFontTx/>
              <a:buNone/>
            </a:pPr>
            <a:endParaRPr lang="pt-BR" sz="1200" dirty="0" smtClean="0"/>
          </a:p>
          <a:p>
            <a:pPr lvl="0">
              <a:buFontTx/>
              <a:buNone/>
            </a:pPr>
            <a:r>
              <a:rPr lang="pt-BR" sz="1200" b="1" dirty="0" smtClean="0"/>
              <a:t>Elementos gráficos, tabelas e gráficos</a:t>
            </a:r>
          </a:p>
          <a:p>
            <a:pPr lvl="0"/>
            <a:r>
              <a:rPr lang="pt-BR" sz="1200" dirty="0" smtClean="0"/>
              <a:t>Mantenha a simplicidade: se possível, use estilos e cores consistentes e não confusos.</a:t>
            </a:r>
          </a:p>
          <a:p>
            <a:pPr lvl="0"/>
            <a:r>
              <a:rPr lang="pt-BR" sz="1200" dirty="0" smtClean="0"/>
              <a:t>Rotule todos os gráficos e tabelas.</a:t>
            </a:r>
          </a:p>
          <a:p>
            <a:endParaRPr lang="pt-BR" dirty="0" smtClean="0"/>
          </a:p>
          <a:p>
            <a:endParaRPr lang="pt-BR" dirty="0" smtClean="0"/>
          </a:p>
          <a:p>
            <a:endParaRPr lang="pt-BR" dirty="0"/>
          </a:p>
        </p:txBody>
      </p:sp>
      <p:sp>
        <p:nvSpPr>
          <p:cNvPr id="4" name="Slide Number Placeholder 3"/>
          <p:cNvSpPr>
            <a:spLocks noGrp="1"/>
          </p:cNvSpPr>
          <p:nvPr>
            <p:ph type="sldNum" sz="quarter" idx="10"/>
          </p:nvPr>
        </p:nvSpPr>
        <p:spPr/>
        <p:txBody>
          <a:bodyPr/>
          <a:lstStyle/>
          <a:p>
            <a:fld id="{EC6EAC7D-5A89-47C2-8ABA-56C9C2DEF7A4}"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15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pt-BR" b="1" cap="small" baseline="0">
                <a:solidFill>
                  <a:srgbClr val="003300"/>
                </a:solidFill>
              </a:defRPr>
            </a:lvl1pPr>
          </a:lstStyle>
          <a:p>
            <a:r>
              <a:rPr kumimoji="0" lang="pt-BR"/>
              <a:t>Clique para editar o título Mestre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pt-BR" sz="2000" b="0">
                <a:solidFill>
                  <a:schemeClr val="tx1"/>
                </a:solidFill>
                <a:latin typeface="Georgia" pitchFamily="18" charset="0"/>
              </a:defRPr>
            </a:lvl1pPr>
            <a:lvl2pPr marL="457200" indent="0" algn="ctr" eaLnBrk="1" latinLnBrk="0" hangingPunct="1">
              <a:buNone/>
              <a:defRPr kumimoji="0" lang="pt-BR">
                <a:solidFill>
                  <a:schemeClr val="tx1">
                    <a:tint val="75000"/>
                  </a:schemeClr>
                </a:solidFill>
              </a:defRPr>
            </a:lvl2pPr>
            <a:lvl3pPr marL="914400" indent="0" algn="ctr" eaLnBrk="1" latinLnBrk="0" hangingPunct="1">
              <a:buNone/>
              <a:defRPr kumimoji="0" lang="pt-BR">
                <a:solidFill>
                  <a:schemeClr val="tx1">
                    <a:tint val="75000"/>
                  </a:schemeClr>
                </a:solidFill>
              </a:defRPr>
            </a:lvl3pPr>
            <a:lvl4pPr marL="1371600" indent="0" algn="ctr" eaLnBrk="1" latinLnBrk="0" hangingPunct="1">
              <a:buNone/>
              <a:defRPr kumimoji="0" lang="pt-BR">
                <a:solidFill>
                  <a:schemeClr val="tx1">
                    <a:tint val="75000"/>
                  </a:schemeClr>
                </a:solidFill>
              </a:defRPr>
            </a:lvl4pPr>
            <a:lvl5pPr marL="1828800" indent="0" algn="ctr" eaLnBrk="1" latinLnBrk="0" hangingPunct="1">
              <a:buNone/>
              <a:defRPr kumimoji="0" lang="pt-BR">
                <a:solidFill>
                  <a:schemeClr val="tx1">
                    <a:tint val="75000"/>
                  </a:schemeClr>
                </a:solidFill>
              </a:defRPr>
            </a:lvl5pPr>
            <a:lvl6pPr marL="2286000" indent="0" algn="ctr" eaLnBrk="1" latinLnBrk="0" hangingPunct="1">
              <a:buNone/>
              <a:defRPr kumimoji="0" lang="pt-BR">
                <a:solidFill>
                  <a:schemeClr val="tx1">
                    <a:tint val="75000"/>
                  </a:schemeClr>
                </a:solidFill>
              </a:defRPr>
            </a:lvl6pPr>
            <a:lvl7pPr marL="2743200" indent="0" algn="ctr" eaLnBrk="1" latinLnBrk="0" hangingPunct="1">
              <a:buNone/>
              <a:defRPr kumimoji="0" lang="pt-BR">
                <a:solidFill>
                  <a:schemeClr val="tx1">
                    <a:tint val="75000"/>
                  </a:schemeClr>
                </a:solidFill>
              </a:defRPr>
            </a:lvl7pPr>
            <a:lvl8pPr marL="3200400" indent="0" algn="ctr" eaLnBrk="1" latinLnBrk="0" hangingPunct="1">
              <a:buNone/>
              <a:defRPr kumimoji="0" lang="pt-BR">
                <a:solidFill>
                  <a:schemeClr val="tx1">
                    <a:tint val="75000"/>
                  </a:schemeClr>
                </a:solidFill>
              </a:defRPr>
            </a:lvl8pPr>
            <a:lvl9pPr marL="3657600" indent="0" algn="ctr" eaLnBrk="1" latinLnBrk="0" hangingPunct="1">
              <a:buNone/>
              <a:defRPr kumimoji="0" lang="pt-BR">
                <a:solidFill>
                  <a:schemeClr val="tx1">
                    <a:tint val="75000"/>
                  </a:schemeClr>
                </a:solidFill>
              </a:defRPr>
            </a:lvl9pPr>
          </a:lstStyle>
          <a:p>
            <a:pPr eaLnBrk="1" latinLnBrk="0" hangingPunct="1"/>
            <a:r>
              <a:rPr lang="pt-BR" smtClean="0"/>
              <a:t>Clique para editar o estilo do subtítulo mestre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pt-BR" sz="2000" baseline="0"/>
            </a:lvl1pPr>
          </a:lstStyle>
          <a:p>
            <a:r>
              <a:rPr kumimoji="0" lang="pt-BR"/>
              <a:t>Logotipo da Empresa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Date Placeholder 2"/>
          <p:cNvSpPr>
            <a:spLocks noGrp="1"/>
          </p:cNvSpPr>
          <p:nvPr>
            <p:ph type="dt" sz="half" idx="10"/>
          </p:nvPr>
        </p:nvSpPr>
        <p:spPr/>
        <p:txBody>
          <a:bodyPr/>
          <a:lstStyle/>
          <a:p>
            <a:fld id="{757B281C-5159-4971-8228-52B9A72E9ED2}" type="datetimeFigureOut">
              <a:rPr/>
              <a:pPr/>
              <a:t>12/17/2009</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pPr/>
              <a:t>12/17/2009</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mente Plano de Fu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pPr/>
              <a:t>12/17/2009</a:t>
            </a:fld>
            <a:endParaRPr kumimoji="0" lang="pt-BR"/>
          </a:p>
        </p:txBody>
      </p:sp>
      <p:sp>
        <p:nvSpPr>
          <p:cNvPr id="4" name="Footer Placeholder 4"/>
          <p:cNvSpPr>
            <a:spLocks noGrp="1"/>
          </p:cNvSpPr>
          <p:nvPr>
            <p:ph type="ftr" sz="quarter" idx="11"/>
          </p:nvPr>
        </p:nvSpPr>
        <p:spPr>
          <a:xfrm>
            <a:off x="3352800" y="6356350"/>
            <a:ext cx="2895600" cy="365125"/>
          </a:xfrm>
        </p:spPr>
        <p:txBody>
          <a:bodyPr/>
          <a:lstStyle/>
          <a:p>
            <a:endParaRPr kumimoji="0" lang="pt-B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pt-BR" sz="4000" b="1" cap="small" baseline="0">
                <a:solidFill>
                  <a:srgbClr val="003300"/>
                </a:solidFill>
              </a:defRPr>
            </a:lvl1pPr>
          </a:lstStyle>
          <a:p>
            <a:r>
              <a:rPr kumimoji="0" lang="pt-BR"/>
              <a:t>Clique para editar o título Mestre</a:t>
            </a: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pt-B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pt-BR" sz="1800"/>
            </a:lvl1pPr>
          </a:lstStyle>
          <a:p>
            <a:r>
              <a:rPr kumimoji="0" lang="pt-BR"/>
              <a:t>Logotipo da Empresa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pt-BR"/>
            </a:lvl1pPr>
          </a:lstStyle>
          <a:p>
            <a:r>
              <a:rPr kumimoji="0" lang="pt-BR"/>
              <a:t>Clique para editar o título Mestre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pt-BR" sz="3200">
                <a:latin typeface="+mn-lt"/>
              </a:defRPr>
            </a:lvl1pPr>
            <a:lvl2pPr eaLnBrk="1" latinLnBrk="0" hangingPunct="1">
              <a:defRPr kumimoji="0" lang="pt-BR" sz="2800">
                <a:latin typeface="+mn-lt"/>
              </a:defRPr>
            </a:lvl2pPr>
            <a:lvl3pPr eaLnBrk="1" latinLnBrk="0" hangingPunct="1">
              <a:defRPr kumimoji="0" lang="pt-BR" sz="2400">
                <a:latin typeface="+mn-lt"/>
              </a:defRPr>
            </a:lvl3pPr>
            <a:lvl4pPr eaLnBrk="1" latinLnBrk="0" hangingPunct="1">
              <a:defRPr kumimoji="0" lang="pt-BR" sz="2400">
                <a:latin typeface="+mn-lt"/>
              </a:defRPr>
            </a:lvl4pPr>
            <a:lvl5pPr eaLnBrk="1" latinLnBrk="0" hangingPunct="1">
              <a:defRPr kumimoji="0" lang="pt-BR" sz="2400">
                <a:latin typeface="+mn-lt"/>
              </a:defRPr>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pt-BR" sz="2800"/>
            </a:lvl1pPr>
            <a:lvl2pPr eaLnBrk="1" latinLnBrk="0" hangingPunct="1">
              <a:defRPr kumimoji="0" lang="pt-BR" sz="2400"/>
            </a:lvl2pPr>
            <a:lvl3pPr eaLnBrk="1" latinLnBrk="0" hangingPunct="1">
              <a:defRPr kumimoji="0" lang="pt-BR" sz="2000"/>
            </a:lvl3pPr>
            <a:lvl4pPr eaLnBrk="1" latinLnBrk="0" hangingPunct="1">
              <a:defRPr kumimoji="0" lang="pt-BR" sz="1800"/>
            </a:lvl4pPr>
            <a:lvl5pPr eaLnBrk="1" latinLnBrk="0" hangingPunct="1">
              <a:defRPr kumimoji="0" lang="pt-BR" sz="1800"/>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pt-BR" sz="2800"/>
            </a:lvl1pPr>
            <a:lvl2pPr eaLnBrk="1" latinLnBrk="0" hangingPunct="1">
              <a:defRPr kumimoji="0" lang="pt-BR" sz="2400"/>
            </a:lvl2pPr>
            <a:lvl3pPr eaLnBrk="1" latinLnBrk="0" hangingPunct="1">
              <a:defRPr kumimoji="0" lang="pt-BR" sz="2000"/>
            </a:lvl3pPr>
            <a:lvl4pPr eaLnBrk="1" latinLnBrk="0" hangingPunct="1">
              <a:defRPr kumimoji="0" lang="pt-BR" sz="1800"/>
            </a:lvl4pPr>
            <a:lvl5pPr eaLnBrk="1" latinLnBrk="0" hangingPunct="1">
              <a:defRPr kumimoji="0" lang="pt-BR" sz="1800"/>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pt-BR"/>
            </a:lvl1pPr>
          </a:lstStyle>
          <a:p>
            <a:pPr eaLnBrk="1" latinLnBrk="0" hangingPunct="1"/>
            <a:r>
              <a:rPr lang="pt-BR" smtClean="0"/>
              <a:t>Clique para editar o título mestre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pt-BR" sz="2400" b="1"/>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smtClean="0"/>
              <a:t>Clique para editar o texto mestre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pt-BR" sz="2400"/>
            </a:lvl1pPr>
            <a:lvl2pPr eaLnBrk="1" latinLnBrk="0" hangingPunct="1">
              <a:defRPr kumimoji="0" lang="pt-BR" sz="2000"/>
            </a:lvl2pPr>
            <a:lvl3pPr eaLnBrk="1" latinLnBrk="0" hangingPunct="1">
              <a:defRPr kumimoji="0" lang="pt-BR" sz="1800"/>
            </a:lvl3pPr>
            <a:lvl4pPr eaLnBrk="1" latinLnBrk="0" hangingPunct="1">
              <a:defRPr kumimoji="0" lang="pt-BR" sz="1600"/>
            </a:lvl4pPr>
            <a:lvl5pPr eaLnBrk="1" latinLnBrk="0" hangingPunct="1">
              <a:defRPr kumimoji="0" lang="pt-BR" sz="1600"/>
            </a:lvl5pPr>
            <a:lvl6pPr eaLnBrk="1" latinLnBrk="0" hangingPunct="1">
              <a:defRPr kumimoji="0" lang="pt-BR" sz="1600"/>
            </a:lvl6pPr>
            <a:lvl7pPr eaLnBrk="1" latinLnBrk="0" hangingPunct="1">
              <a:defRPr kumimoji="0" lang="pt-BR" sz="1600"/>
            </a:lvl7pPr>
            <a:lvl8pPr eaLnBrk="1" latinLnBrk="0" hangingPunct="1">
              <a:defRPr kumimoji="0" lang="pt-BR" sz="1600"/>
            </a:lvl8pPr>
            <a:lvl9pPr eaLnBrk="1" latinLnBrk="0" hangingPunct="1">
              <a:defRPr kumimoji="0" lang="pt-BR" sz="16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pt-BR" sz="2400" b="1"/>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smtClean="0"/>
              <a:t>Clique para editar o texto mestre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pt-BR" sz="2400"/>
            </a:lvl1pPr>
            <a:lvl2pPr eaLnBrk="1" latinLnBrk="0" hangingPunct="1">
              <a:defRPr kumimoji="0" lang="pt-BR" sz="2000"/>
            </a:lvl2pPr>
            <a:lvl3pPr eaLnBrk="1" latinLnBrk="0" hangingPunct="1">
              <a:defRPr kumimoji="0" lang="pt-BR" sz="1800"/>
            </a:lvl3pPr>
            <a:lvl4pPr eaLnBrk="1" latinLnBrk="0" hangingPunct="1">
              <a:defRPr kumimoji="0" lang="pt-BR" sz="1600"/>
            </a:lvl4pPr>
            <a:lvl5pPr eaLnBrk="1" latinLnBrk="0" hangingPunct="1">
              <a:defRPr kumimoji="0" lang="pt-BR" sz="1600"/>
            </a:lvl5pPr>
            <a:lvl6pPr eaLnBrk="1" latinLnBrk="0" hangingPunct="1">
              <a:defRPr kumimoji="0" lang="pt-BR" sz="1600"/>
            </a:lvl6pPr>
            <a:lvl7pPr eaLnBrk="1" latinLnBrk="0" hangingPunct="1">
              <a:defRPr kumimoji="0" lang="pt-BR" sz="1600"/>
            </a:lvl7pPr>
            <a:lvl8pPr eaLnBrk="1" latinLnBrk="0" hangingPunct="1">
              <a:defRPr kumimoji="0" lang="pt-BR" sz="1600"/>
            </a:lvl8pPr>
            <a:lvl9pPr eaLnBrk="1" latinLnBrk="0" hangingPunct="1">
              <a:defRPr kumimoji="0" lang="pt-BR" sz="16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7" name="Date Placeholder 6"/>
          <p:cNvSpPr>
            <a:spLocks noGrp="1"/>
          </p:cNvSpPr>
          <p:nvPr>
            <p:ph type="dt" sz="half" idx="10"/>
          </p:nvPr>
        </p:nvSpPr>
        <p:spPr/>
        <p:txBody>
          <a:bodyPr/>
          <a:lstStyle/>
          <a:p>
            <a:fld id="{757B281C-5159-4971-8228-52B9A72E9ED2}" type="datetimeFigureOut">
              <a:rPr/>
              <a:pPr/>
              <a:t>12/17/2009</a:t>
            </a:fld>
            <a:endParaRPr kumimoji="0" lang="pt-BR"/>
          </a:p>
        </p:txBody>
      </p:sp>
      <p:sp>
        <p:nvSpPr>
          <p:cNvPr id="8" name="Footer Placeholder 7"/>
          <p:cNvSpPr>
            <a:spLocks noGrp="1"/>
          </p:cNvSpPr>
          <p:nvPr>
            <p:ph type="ftr" sz="quarter" idx="11"/>
          </p:nvPr>
        </p:nvSpPr>
        <p:spPr/>
        <p:txBody>
          <a:bodyPr/>
          <a:lstStyle/>
          <a:p>
            <a:endParaRPr kumimoji="0" lang="pt-BR"/>
          </a:p>
        </p:txBody>
      </p:sp>
      <p:sp>
        <p:nvSpPr>
          <p:cNvPr id="9" name="Slide Number Placeholder 8"/>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pt-BR" sz="2000" b="1"/>
            </a:lvl1pPr>
          </a:lstStyle>
          <a:p>
            <a:pPr eaLnBrk="1" latinLnBrk="0" hangingPunct="1"/>
            <a:r>
              <a:rPr lang="pt-BR" smtClean="0"/>
              <a:t>Clique para editar o título mestre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pt-BR" sz="3200"/>
            </a:lvl1pPr>
            <a:lvl2pPr eaLnBrk="1" latinLnBrk="0" hangingPunct="1">
              <a:defRPr kumimoji="0" lang="pt-BR" sz="2800"/>
            </a:lvl2pPr>
            <a:lvl3pPr eaLnBrk="1" latinLnBrk="0" hangingPunct="1">
              <a:defRPr kumimoji="0" lang="pt-BR" sz="2400"/>
            </a:lvl3pPr>
            <a:lvl4pPr eaLnBrk="1" latinLnBrk="0" hangingPunct="1">
              <a:defRPr kumimoji="0" lang="pt-BR" sz="2000"/>
            </a:lvl4pPr>
            <a:lvl5pPr eaLnBrk="1" latinLnBrk="0" hangingPunct="1">
              <a:defRPr kumimoji="0" lang="pt-BR" sz="2000"/>
            </a:lvl5pPr>
            <a:lvl6pPr eaLnBrk="1" latinLnBrk="0" hangingPunct="1">
              <a:defRPr kumimoji="0" lang="pt-BR" sz="2000"/>
            </a:lvl6pPr>
            <a:lvl7pPr eaLnBrk="1" latinLnBrk="0" hangingPunct="1">
              <a:defRPr kumimoji="0" lang="pt-BR" sz="2000"/>
            </a:lvl7pPr>
            <a:lvl8pPr eaLnBrk="1" latinLnBrk="0" hangingPunct="1">
              <a:defRPr kumimoji="0" lang="pt-BR" sz="2000"/>
            </a:lvl8pPr>
            <a:lvl9pPr eaLnBrk="1" latinLnBrk="0" hangingPunct="1">
              <a:defRPr kumimoji="0" lang="pt-BR" sz="20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smtClean="0"/>
              <a:t>Clique para editar o texto mestre</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pt-BR" sz="2000" b="1"/>
            </a:lvl1pPr>
          </a:lstStyle>
          <a:p>
            <a:pPr eaLnBrk="1" latinLnBrk="0" hangingPunct="1"/>
            <a:r>
              <a:rPr lang="pt-BR" smtClean="0"/>
              <a:t>Clique para editar o título mestre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pt-BR" sz="3200"/>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eaLnBrk="1" latinLnBrk="0" hangingPunct="1"/>
            <a:r>
              <a:rPr lang="pt-BR" smtClean="0"/>
              <a:t>Clique no ícone para adicionar uma imagem</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smtClean="0"/>
              <a:t>Clique para editar o texto mestre</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pt-BR" smtClean="0"/>
              <a:t>Clique para editar o título mestre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pt-B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pt-BR" smtClean="0"/>
              <a:t>Clique para editar o título mestre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pt-BR" sz="1200">
                <a:solidFill>
                  <a:schemeClr val="tx1">
                    <a:tint val="75000"/>
                  </a:schemeClr>
                </a:solidFill>
              </a:defRPr>
            </a:lvl1pPr>
          </a:lstStyle>
          <a:p>
            <a:fld id="{757B281C-5159-4971-8228-52B9A72E9ED2}" type="datetimeFigureOut">
              <a:rPr/>
              <a:pPr/>
              <a:t>12/17/2009</a:t>
            </a:fld>
            <a:endParaRPr kumimoji="0" lang="pt-B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pt-BR" sz="1200">
                <a:solidFill>
                  <a:schemeClr val="tx1">
                    <a:tint val="75000"/>
                  </a:schemeClr>
                </a:solidFill>
              </a:defRPr>
            </a:lvl1pPr>
          </a:lstStyle>
          <a:p>
            <a:endParaRPr kumimoji="0" lang="pt-B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pt-BR" sz="1200">
                <a:solidFill>
                  <a:schemeClr val="tx1">
                    <a:tint val="75000"/>
                  </a:schemeClr>
                </a:solidFill>
              </a:defRPr>
            </a:lvl1pPr>
          </a:lstStyle>
          <a:p>
            <a:fld id="{33D6E5A2-EC83-451F-A719-9AC1370DD5CF}" type="slidenum">
              <a:rPr/>
              <a:pPr/>
              <a:t>‹nº›</a:t>
            </a:fld>
            <a:endParaRPr kumimoji="0" lang="pt-B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pt-B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hyperlink" Target="http://www.cgu.gov.br/assuntos/transparencia-publica/escala-brasil-transparente"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combateacorrupcao.mpf.mp.br/ranking" TargetMode="Externa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www.cgu.gov.br/assuntos/transparencia-publica/brasil-transparente/" TargetMode="External"/><Relationship Id="rId3" Type="http://schemas.openxmlformats.org/officeDocument/2006/relationships/tags" Target="../tags/tag16.xml"/><Relationship Id="rId7" Type="http://schemas.openxmlformats.org/officeDocument/2006/relationships/hyperlink" Target="mailto:cotic@rn.gov.br"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www.cotic.rn.gov.br/" TargetMode="External"/><Relationship Id="rId5" Type="http://schemas.openxmlformats.org/officeDocument/2006/relationships/notesSlide" Target="../notesSlides/notesSlide6.xml"/><Relationship Id="rId4" Type="http://schemas.openxmlformats.org/officeDocument/2006/relationships/slideLayout" Target="../slideLayouts/slideLayout3.xml"/><Relationship Id="rId9" Type="http://schemas.openxmlformats.org/officeDocument/2006/relationships/hyperlink" Target="http://www.urbem.cnm.org.br/"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osbrasil.org.br/" TargetMode="External"/><Relationship Id="rId3" Type="http://schemas.openxmlformats.org/officeDocument/2006/relationships/tags" Target="../tags/tag22.xml"/><Relationship Id="rId7" Type="http://schemas.openxmlformats.org/officeDocument/2006/relationships/hyperlink" Target="https://www.youtube.com/watch?v=oZfkVle35UY"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hyperlink" Target="http://www.amarribo.org.br/" TargetMode="External"/><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openxmlformats.org/officeDocument/2006/relationships/hyperlink" Target="https://www.youtube.com/watch?v=e-RbqGZP0DM"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pt-BR" dirty="0" smtClean="0"/>
              <a:t>IV Sexta de Contas – TCE/RN</a:t>
            </a:r>
            <a:endParaRPr lang="pt-BR" dirty="0"/>
          </a:p>
        </p:txBody>
      </p:sp>
      <p:sp>
        <p:nvSpPr>
          <p:cNvPr id="3" name="Subtitle 2"/>
          <p:cNvSpPr>
            <a:spLocks noGrp="1"/>
          </p:cNvSpPr>
          <p:nvPr>
            <p:ph type="subTitle" idx="1"/>
            <p:custDataLst>
              <p:tags r:id="rId3"/>
            </p:custDataLst>
          </p:nvPr>
        </p:nvSpPr>
        <p:spPr>
          <a:xfrm>
            <a:off x="3962400" y="4038600"/>
            <a:ext cx="4772528" cy="2558752"/>
          </a:xfrm>
        </p:spPr>
        <p:txBody>
          <a:bodyPr>
            <a:normAutofit fontScale="62500" lnSpcReduction="20000"/>
          </a:bodyPr>
          <a:lstStyle/>
          <a:p>
            <a:pPr algn="ctr"/>
            <a:r>
              <a:rPr lang="pt-BR" sz="4000" dirty="0" smtClean="0">
                <a:latin typeface="+mn-lt"/>
              </a:rPr>
              <a:t>Reflexões sobre a atuação dos Órgãos de Fiscalização no fomento à Transparência, ao Controle Social e ao Controle Interno da Administração Pública</a:t>
            </a:r>
            <a:endParaRPr lang="pt-BR" sz="4000" dirty="0">
              <a:latin typeface="+mn-lt"/>
            </a:endParaRPr>
          </a:p>
          <a:p>
            <a:pPr algn="ctr"/>
            <a:r>
              <a:rPr lang="pt-BR" sz="4000" dirty="0" err="1" smtClean="0">
                <a:latin typeface="+mn-lt"/>
              </a:rPr>
              <a:t>Antonio</a:t>
            </a:r>
            <a:r>
              <a:rPr lang="pt-BR" sz="4000" dirty="0" smtClean="0">
                <a:latin typeface="+mn-lt"/>
              </a:rPr>
              <a:t> Ed Souza Santana – 04/11/2016</a:t>
            </a:r>
            <a:endParaRPr lang="pt-BR" sz="40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Problemas Recorrentes</a:t>
            </a:r>
            <a:endParaRPr lang="pt-BR" dirty="0"/>
          </a:p>
        </p:txBody>
      </p:sp>
      <p:pic>
        <p:nvPicPr>
          <p:cNvPr id="7"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48064" y="1176427"/>
            <a:ext cx="3793221" cy="282863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1560" y="4027689"/>
            <a:ext cx="4207309" cy="2852936"/>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Grp="1" noChangeAspect="1" noChangeArrowheads="1"/>
          </p:cNvPicPr>
          <p:nvPr>
            <p:ph idx="1"/>
          </p:nvPr>
        </p:nvPicPr>
        <p:blipFill>
          <a:blip r:embed="rId7" cstate="email">
            <a:extLst>
              <a:ext uri="{28A0092B-C50C-407E-A947-70E740481C1C}">
                <a14:useLocalDpi xmlns:a14="http://schemas.microsoft.com/office/drawing/2010/main" val="0"/>
              </a:ext>
            </a:extLst>
          </a:blip>
          <a:srcRect/>
          <a:stretch>
            <a:fillRect/>
          </a:stretch>
        </p:blipFill>
        <p:spPr bwMode="auto">
          <a:xfrm>
            <a:off x="611560" y="1176910"/>
            <a:ext cx="4386461" cy="330037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18869" y="3921866"/>
            <a:ext cx="4363040" cy="293613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43149353"/>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Problemas recorrentes</a:t>
            </a:r>
            <a:endParaRPr lang="pt-BR" dirty="0"/>
          </a:p>
        </p:txBody>
      </p:sp>
      <p:pic>
        <p:nvPicPr>
          <p:cNvPr id="11" name="Picture 3"/>
          <p:cNvPicPr>
            <a:picLocks noGrp="1" noChangeAspect="1" noChangeArrowheads="1"/>
          </p:cNvPicPr>
          <p:nvPr>
            <p:ph idx="1"/>
          </p:nvPr>
        </p:nvPicPr>
        <p:blipFill>
          <a:blip r:embed="rId5" cstate="email">
            <a:extLst>
              <a:ext uri="{28A0092B-C50C-407E-A947-70E740481C1C}">
                <a14:useLocalDpi xmlns:a14="http://schemas.microsoft.com/office/drawing/2010/main" val="0"/>
              </a:ext>
            </a:extLst>
          </a:blip>
          <a:srcRect/>
          <a:stretch>
            <a:fillRect/>
          </a:stretch>
        </p:blipFill>
        <p:spPr bwMode="auto">
          <a:xfrm>
            <a:off x="1783029" y="1597025"/>
            <a:ext cx="6035141" cy="429736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9305629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Problemas recorrentes</a:t>
            </a:r>
            <a:endParaRPr lang="pt-BR" dirty="0"/>
          </a:p>
        </p:txBody>
      </p:sp>
      <p:pic>
        <p:nvPicPr>
          <p:cNvPr id="5" name="Picture 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347" y="1700808"/>
            <a:ext cx="4724400" cy="35433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484784"/>
            <a:ext cx="3997325" cy="44767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6795418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Problemas recorrentes</a:t>
            </a:r>
            <a:endParaRPr lang="pt-BR" dirty="0"/>
          </a:p>
        </p:txBody>
      </p:sp>
      <p:pic>
        <p:nvPicPr>
          <p:cNvPr id="7" name="Picture 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39552" y="1412776"/>
            <a:ext cx="4276725" cy="32289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240222"/>
            <a:ext cx="5380037" cy="36131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7838644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Problemas recorrentes</a:t>
            </a:r>
            <a:endParaRPr lang="pt-BR" dirty="0"/>
          </a:p>
        </p:txBody>
      </p:sp>
      <p:pic>
        <p:nvPicPr>
          <p:cNvPr id="6"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51520" y="1268760"/>
            <a:ext cx="4781550" cy="36195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53663" y="1196752"/>
            <a:ext cx="3600400" cy="38290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17459" y="4089495"/>
            <a:ext cx="3672408" cy="276850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32312779"/>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pt-BR" dirty="0" smtClean="0"/>
              <a:t>Reflexões Finais</a:t>
            </a:r>
            <a:endParaRPr lang="pt-BR" dirty="0"/>
          </a:p>
        </p:txBody>
      </p:sp>
      <p:sp>
        <p:nvSpPr>
          <p:cNvPr id="5" name="Content Placeholder 4"/>
          <p:cNvSpPr>
            <a:spLocks noGrp="1"/>
          </p:cNvSpPr>
          <p:nvPr>
            <p:ph idx="1"/>
            <p:custDataLst>
              <p:tags r:id="rId3"/>
            </p:custDataLst>
          </p:nvPr>
        </p:nvSpPr>
        <p:spPr/>
        <p:txBody>
          <a:bodyPr>
            <a:normAutofit/>
          </a:bodyPr>
          <a:lstStyle/>
          <a:p>
            <a:r>
              <a:rPr lang="pt-BR" dirty="0" smtClean="0"/>
              <a:t>Perspectiva do Combate à Corrupção</a:t>
            </a:r>
          </a:p>
          <a:p>
            <a:pPr>
              <a:buNone/>
            </a:pPr>
            <a:endParaRPr lang="pt-BR" dirty="0"/>
          </a:p>
          <a:p>
            <a:r>
              <a:rPr lang="pt-BR" dirty="0" smtClean="0"/>
              <a:t>Perspectiva da Prevenção da Corrupção</a:t>
            </a:r>
          </a:p>
          <a:p>
            <a:endParaRPr smtClean="0"/>
          </a:p>
          <a:p>
            <a:r>
              <a:rPr smtClean="0"/>
              <a:t>Debates</a:t>
            </a:r>
            <a:endParaRPr lang="pt-BR" dirty="0" smtClean="0"/>
          </a:p>
        </p:txBody>
      </p:sp>
    </p:spTree>
    <p:custDataLst>
      <p:tags r:id="rId1"/>
    </p:custDataLst>
    <p:extLst>
      <p:ext uri="{BB962C8B-B14F-4D97-AF65-F5344CB8AC3E}">
        <p14:creationId xmlns:p14="http://schemas.microsoft.com/office/powerpoint/2010/main" val="16424361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t-BR" dirty="0" smtClean="0"/>
              <a:t>Reflexões sobre a questão da Transparência</a:t>
            </a:r>
            <a:endParaRPr lang="pt-BR" dirty="0"/>
          </a:p>
        </p:txBody>
      </p:sp>
      <p:sp>
        <p:nvSpPr>
          <p:cNvPr id="5" name="Content Placeholder 4"/>
          <p:cNvSpPr>
            <a:spLocks noGrp="1"/>
          </p:cNvSpPr>
          <p:nvPr>
            <p:ph idx="1"/>
            <p:custDataLst>
              <p:tags r:id="rId3"/>
            </p:custDataLst>
          </p:nvPr>
        </p:nvSpPr>
        <p:spPr/>
        <p:txBody>
          <a:bodyPr>
            <a:normAutofit fontScale="85000" lnSpcReduction="20000"/>
          </a:bodyPr>
          <a:lstStyle/>
          <a:p>
            <a:r>
              <a:rPr lang="pt-BR" dirty="0" smtClean="0"/>
              <a:t>Evolução do marco legal</a:t>
            </a:r>
          </a:p>
          <a:p>
            <a:pPr lvl="1"/>
            <a:r>
              <a:rPr lang="pt-BR" dirty="0" smtClean="0"/>
              <a:t>CF 1988</a:t>
            </a:r>
          </a:p>
          <a:p>
            <a:pPr lvl="1"/>
            <a:r>
              <a:rPr lang="pt-BR" dirty="0" smtClean="0"/>
              <a:t>LRF 2000</a:t>
            </a:r>
          </a:p>
          <a:p>
            <a:pPr lvl="1"/>
            <a:r>
              <a:rPr lang="pt-BR" dirty="0" smtClean="0"/>
              <a:t>Portal da Transparência 2004</a:t>
            </a:r>
          </a:p>
          <a:p>
            <a:pPr lvl="1"/>
            <a:r>
              <a:rPr lang="pt-BR" dirty="0" smtClean="0"/>
              <a:t>LC 131 2009</a:t>
            </a:r>
          </a:p>
          <a:p>
            <a:pPr lvl="1"/>
            <a:r>
              <a:rPr lang="pt-BR" dirty="0" smtClean="0"/>
              <a:t>LAI – 12.527 2012</a:t>
            </a:r>
          </a:p>
          <a:p>
            <a:pPr marL="457200" lvl="1" indent="0" algn="just">
              <a:buNone/>
            </a:pPr>
            <a:r>
              <a:rPr lang="pt-BR" dirty="0" smtClean="0"/>
              <a:t>“Todos </a:t>
            </a:r>
            <a:r>
              <a:rPr lang="pt-BR" dirty="0"/>
              <a:t>têm direito a receber dos órgãos públicos informações de seu interesse particular, ou de interesse coletivo ou geral, que serão prestadas no prazo da lei, sob pena de responsabilidade, ressalvadas aquelas cujo sigilo seja imprescindível à segurança da sociedade e do </a:t>
            </a:r>
            <a:r>
              <a:rPr lang="pt-BR" dirty="0" smtClean="0"/>
              <a:t>Estado.”</a:t>
            </a:r>
            <a:endParaRPr lang="pt-BR" dirty="0"/>
          </a:p>
          <a:p>
            <a:pPr marL="457200" lvl="1" indent="0">
              <a:buNone/>
            </a:pPr>
            <a:r>
              <a:rPr lang="pt-BR" dirty="0" smtClean="0"/>
              <a:t>CF, art. 5, XXXIII</a:t>
            </a:r>
            <a:endParaRPr lang="pt-BR"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sz="3600" smtClean="0"/>
              <a:t>Transparência - Diagnóstico da Situação Atual</a:t>
            </a:r>
            <a:r>
              <a:rPr smtClean="0"/>
              <a:t/>
            </a:r>
            <a:br>
              <a:rPr smtClean="0"/>
            </a:br>
            <a:endParaRPr lang="pt-BR" dirty="0"/>
          </a:p>
        </p:txBody>
      </p:sp>
      <p:sp>
        <p:nvSpPr>
          <p:cNvPr id="5" name="Content Placeholder 4"/>
          <p:cNvSpPr>
            <a:spLocks noGrp="1"/>
          </p:cNvSpPr>
          <p:nvPr>
            <p:ph idx="1"/>
            <p:custDataLst>
              <p:tags r:id="rId3"/>
            </p:custDataLst>
          </p:nvPr>
        </p:nvSpPr>
        <p:spPr/>
        <p:txBody>
          <a:bodyPr>
            <a:normAutofit/>
          </a:bodyPr>
          <a:lstStyle/>
          <a:p>
            <a:pPr marL="0" indent="0"/>
            <a:r>
              <a:rPr sz="2400" smtClean="0"/>
              <a:t> Ranking Nacional da Transparência </a:t>
            </a:r>
            <a:r>
              <a:rPr lang="pt-BR" sz="2400" dirty="0" smtClean="0"/>
              <a:t>–</a:t>
            </a:r>
            <a:r>
              <a:rPr sz="2400" smtClean="0"/>
              <a:t> MPF</a:t>
            </a:r>
          </a:p>
          <a:p>
            <a:pPr marL="0" indent="0">
              <a:buNone/>
            </a:pPr>
            <a:r>
              <a:rPr sz="2000" smtClean="0"/>
              <a:t>(</a:t>
            </a:r>
            <a:r>
              <a:rPr sz="2000" smtClean="0">
                <a:hlinkClick r:id="rId6"/>
              </a:rPr>
              <a:t>http://combateacorrupcao.mpf.mp.br/ranking</a:t>
            </a:r>
            <a:r>
              <a:rPr sz="2000" smtClean="0"/>
              <a:t>) </a:t>
            </a:r>
          </a:p>
          <a:p>
            <a:pPr marL="0" indent="0">
              <a:buNone/>
            </a:pPr>
            <a:endParaRPr sz="2000" smtClean="0"/>
          </a:p>
          <a:p>
            <a:pPr marL="0" indent="0"/>
            <a:r>
              <a:rPr sz="2000" smtClean="0"/>
              <a:t>  Escala Brasil Transparente da CGU</a:t>
            </a:r>
          </a:p>
          <a:p>
            <a:pPr marL="0" indent="0">
              <a:buNone/>
            </a:pPr>
            <a:r>
              <a:rPr sz="2000" smtClean="0"/>
              <a:t>(</a:t>
            </a:r>
            <a:r>
              <a:rPr sz="2000" smtClean="0">
                <a:hlinkClick r:id="rId7"/>
              </a:rPr>
              <a:t>http://www.cgu.gov.br/assuntos/transparencia-publica/escala-brasil-transparente</a:t>
            </a:r>
            <a:r>
              <a:rPr sz="2000" smtClean="0"/>
              <a:t>) </a:t>
            </a:r>
          </a:p>
          <a:p>
            <a:pPr marL="0" indent="0">
              <a:buNone/>
            </a:pPr>
            <a:endParaRPr lang="pt-BR" sz="2000" dirty="0" smtClean="0"/>
          </a:p>
          <a:p>
            <a:pPr marL="0" indent="0"/>
            <a:r>
              <a:rPr sz="2000" smtClean="0"/>
              <a:t>  Outras experiências </a:t>
            </a:r>
            <a:r>
              <a:rPr lang="pt-BR" sz="2000" dirty="0" smtClean="0"/>
              <a:t>–</a:t>
            </a:r>
            <a:r>
              <a:rPr sz="2000" smtClean="0"/>
              <a:t> Exemplos Paraíba (Único Mapa Completo) e Sergipe (Mapa da Transparência Ativa e Mapa da Transparência Passiva)</a:t>
            </a:r>
          </a:p>
          <a:p>
            <a:pPr marL="0" indent="0">
              <a:buNone/>
            </a:pPr>
            <a:endParaRPr sz="2000" smtClean="0"/>
          </a:p>
          <a:p>
            <a:pPr marL="0" indent="0">
              <a:buNone/>
            </a:pPr>
            <a:endParaRPr sz="2400" dirty="0" smtClean="0"/>
          </a:p>
        </p:txBody>
      </p:sp>
    </p:spTree>
    <p:custDataLst>
      <p:tags r:id="rId1"/>
    </p:custDataLst>
    <p:extLst>
      <p:ext uri="{BB962C8B-B14F-4D97-AF65-F5344CB8AC3E}">
        <p14:creationId xmlns:p14="http://schemas.microsoft.com/office/powerpoint/2010/main" val="3016363673"/>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sz="3600" smtClean="0"/>
              <a:t>Transparência - Diagnóstico da Situação Atual </a:t>
            </a:r>
            <a:r>
              <a:rPr lang="pt-BR" sz="3600" dirty="0" smtClean="0"/>
              <a:t>–</a:t>
            </a:r>
            <a:r>
              <a:rPr sz="3600" smtClean="0"/>
              <a:t> Exemplo Sergipe</a:t>
            </a:r>
            <a:r>
              <a:rPr smtClean="0"/>
              <a:t/>
            </a:r>
            <a:br>
              <a:rPr smtClean="0"/>
            </a:br>
            <a:endParaRPr lang="pt-BR" dirty="0"/>
          </a:p>
        </p:txBody>
      </p:sp>
      <p:pic>
        <p:nvPicPr>
          <p:cNvPr id="2050" name="Picture 2"/>
          <p:cNvPicPr>
            <a:picLocks noGrp="1" noChangeAspect="1" noChangeArrowheads="1"/>
          </p:cNvPicPr>
          <p:nvPr>
            <p:ph idx="1"/>
          </p:nvPr>
        </p:nvPicPr>
        <p:blipFill>
          <a:blip r:embed="rId5"/>
          <a:srcRect/>
          <a:stretch>
            <a:fillRect/>
          </a:stretch>
        </p:blipFill>
        <p:spPr bwMode="auto">
          <a:xfrm>
            <a:off x="762000" y="1723046"/>
            <a:ext cx="8077200" cy="404532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1636367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sz="3600" smtClean="0"/>
              <a:t>Transparência - Diagnóstico da Situação Atual </a:t>
            </a:r>
            <a:r>
              <a:rPr lang="pt-BR" sz="3600" dirty="0" smtClean="0"/>
              <a:t>–</a:t>
            </a:r>
            <a:r>
              <a:rPr sz="3600" smtClean="0"/>
              <a:t> Exemplo Sergipe</a:t>
            </a:r>
            <a:r>
              <a:rPr smtClean="0"/>
              <a:t/>
            </a:r>
            <a:br>
              <a:rPr smtClean="0"/>
            </a:br>
            <a:endParaRPr lang="pt-BR" dirty="0"/>
          </a:p>
        </p:txBody>
      </p:sp>
      <p:pic>
        <p:nvPicPr>
          <p:cNvPr id="3074" name="Picture 2"/>
          <p:cNvPicPr>
            <a:picLocks noGrp="1" noChangeAspect="1" noChangeArrowheads="1"/>
          </p:cNvPicPr>
          <p:nvPr>
            <p:ph idx="1"/>
          </p:nvPr>
        </p:nvPicPr>
        <p:blipFill>
          <a:blip r:embed="rId5"/>
          <a:srcRect/>
          <a:stretch>
            <a:fillRect/>
          </a:stretch>
        </p:blipFill>
        <p:spPr bwMode="auto">
          <a:xfrm>
            <a:off x="762000" y="1723046"/>
            <a:ext cx="8077200" cy="404532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1636367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t-BR" dirty="0" smtClean="0"/>
              <a:t>Reflexões sobre a questão da Transparência</a:t>
            </a:r>
            <a:endParaRPr lang="pt-BR" dirty="0"/>
          </a:p>
        </p:txBody>
      </p:sp>
      <p:sp>
        <p:nvSpPr>
          <p:cNvPr id="5" name="Content Placeholder 4"/>
          <p:cNvSpPr>
            <a:spLocks noGrp="1"/>
          </p:cNvSpPr>
          <p:nvPr>
            <p:ph idx="1"/>
            <p:custDataLst>
              <p:tags r:id="rId3"/>
            </p:custDataLst>
          </p:nvPr>
        </p:nvSpPr>
        <p:spPr/>
        <p:txBody>
          <a:bodyPr>
            <a:normAutofit fontScale="85000" lnSpcReduction="10000"/>
          </a:bodyPr>
          <a:lstStyle/>
          <a:p>
            <a:pPr lvl="1" defTabSz="449263">
              <a:buClr>
                <a:srgbClr val="000000"/>
              </a:buClr>
              <a:buSzPct val="100000"/>
              <a:buFontTx/>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pt-BR" altLang="pt-BR" sz="2600" b="1" dirty="0" smtClean="0">
                <a:latin typeface="Arial" pitchFamily="34" charset="0"/>
              </a:rPr>
              <a:t>Registro </a:t>
            </a:r>
            <a:r>
              <a:rPr lang="pt-BR" altLang="pt-BR" sz="2600" b="1" dirty="0">
                <a:latin typeface="Arial" pitchFamily="34" charset="0"/>
              </a:rPr>
              <a:t>Domínio </a:t>
            </a:r>
            <a:r>
              <a:rPr lang="pt-BR" altLang="pt-BR" sz="2600" b="1" dirty="0" smtClean="0">
                <a:latin typeface="Arial" pitchFamily="34" charset="0"/>
              </a:rPr>
              <a:t>rn.gov.br Gratuito</a:t>
            </a:r>
          </a:p>
          <a:p>
            <a:pPr lvl="2" defTabSz="449263">
              <a:buClr>
                <a:srgbClr val="000000"/>
              </a:buClr>
              <a:buSzPct val="100000"/>
              <a:buFontTx/>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pt-BR" sz="1900" dirty="0"/>
              <a:t>SEARH - Secretaria de Estado da Administração e dos Recursos Humanos</a:t>
            </a:r>
            <a:br>
              <a:rPr lang="pt-BR" sz="1900" dirty="0"/>
            </a:br>
            <a:r>
              <a:rPr lang="pt-BR" sz="1900" dirty="0">
                <a:hlinkClick r:id="rId6"/>
              </a:rPr>
              <a:t>Departamento: COTIC - Coordenadoria de Operações de Tecnologia da Informática e Comunicação</a:t>
            </a:r>
            <a:r>
              <a:rPr lang="pt-BR" sz="1900" dirty="0"/>
              <a:t/>
            </a:r>
            <a:br>
              <a:rPr lang="pt-BR" sz="1900" dirty="0"/>
            </a:br>
            <a:r>
              <a:rPr lang="pt-BR" sz="1900" dirty="0"/>
              <a:t>Contato: André Cavalcante de Souza Gomes - Telefone: (84)3232-1030</a:t>
            </a:r>
            <a:br>
              <a:rPr lang="pt-BR" sz="1900" dirty="0"/>
            </a:br>
            <a:r>
              <a:rPr lang="pt-BR" sz="1900" dirty="0"/>
              <a:t>E-mail: </a:t>
            </a:r>
            <a:r>
              <a:rPr lang="pt-BR" sz="1900" dirty="0">
                <a:hlinkClick r:id="rId7"/>
              </a:rPr>
              <a:t>cotic@rn.gov.br</a:t>
            </a:r>
            <a:endParaRPr lang="pt-BR" altLang="pt-BR" sz="1900" b="1" dirty="0">
              <a:latin typeface="Arial" pitchFamily="34" charset="0"/>
            </a:endParaRPr>
          </a:p>
          <a:p>
            <a:pPr lvl="1" defTabSz="449263">
              <a:buClr>
                <a:srgbClr val="000000"/>
              </a:buClr>
              <a:buSzPct val="100000"/>
              <a:buFontTx/>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pt-BR" altLang="pt-BR" sz="2600" b="1" dirty="0">
                <a:latin typeface="Arial" pitchFamily="34" charset="0"/>
              </a:rPr>
              <a:t>CGU - </a:t>
            </a:r>
            <a:r>
              <a:rPr lang="pt-BR" altLang="pt-BR" sz="2600" b="1" dirty="0" err="1">
                <a:latin typeface="Arial" pitchFamily="34" charset="0"/>
              </a:rPr>
              <a:t>E-sic</a:t>
            </a:r>
            <a:r>
              <a:rPr lang="pt-BR" altLang="pt-BR" sz="2600" b="1" dirty="0">
                <a:latin typeface="Arial" pitchFamily="34" charset="0"/>
              </a:rPr>
              <a:t> – software livre – Capacitações – Guias de Implantação da LAI e de Portais da Transparência – Programa Brasil Transparente </a:t>
            </a:r>
            <a:r>
              <a:rPr lang="pt-BR" altLang="pt-BR" sz="2000" b="1" dirty="0">
                <a:latin typeface="Arial" pitchFamily="34" charset="0"/>
              </a:rPr>
              <a:t>(</a:t>
            </a:r>
            <a:r>
              <a:rPr lang="pt-BR" altLang="pt-BR" sz="2000" b="1" dirty="0">
                <a:latin typeface="Arial" pitchFamily="34" charset="0"/>
                <a:hlinkClick r:id="rId8"/>
              </a:rPr>
              <a:t>http://www.cgu.gov.br/assuntos/transparencia-publica/brasil-transparente</a:t>
            </a:r>
            <a:r>
              <a:rPr lang="pt-BR" altLang="pt-BR" sz="2000" b="1" dirty="0" smtClean="0">
                <a:latin typeface="Arial" pitchFamily="34" charset="0"/>
                <a:hlinkClick r:id="rId8"/>
              </a:rPr>
              <a:t>/</a:t>
            </a:r>
            <a:r>
              <a:rPr lang="pt-BR" altLang="pt-BR" sz="2000" b="1" dirty="0" smtClean="0">
                <a:latin typeface="Arial" pitchFamily="34" charset="0"/>
              </a:rPr>
              <a:t>)</a:t>
            </a:r>
          </a:p>
          <a:p>
            <a:pPr lvl="1" defTabSz="449263">
              <a:buClr>
                <a:srgbClr val="000000"/>
              </a:buClr>
              <a:buSzPct val="100000"/>
              <a:buFontTx/>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pt-BR" altLang="pt-BR" sz="2600" b="1" dirty="0">
                <a:latin typeface="Arial" pitchFamily="34" charset="0"/>
              </a:rPr>
              <a:t>URBEM - Sistema Gratuito Integrado para a Gestão incluindo a execução orçamentária e financeira e geração das informações para alimentar os Portais (</a:t>
            </a:r>
            <a:r>
              <a:rPr lang="pt-BR" altLang="pt-BR" sz="2600" b="1" dirty="0">
                <a:latin typeface="Arial" pitchFamily="34" charset="0"/>
                <a:hlinkClick r:id="rId9"/>
              </a:rPr>
              <a:t>http://www.urbem.cnm.org.br/</a:t>
            </a:r>
            <a:r>
              <a:rPr lang="pt-BR" altLang="pt-BR" sz="2600" b="1" dirty="0">
                <a:latin typeface="Arial" pitchFamily="34" charset="0"/>
              </a:rPr>
              <a:t>) </a:t>
            </a:r>
          </a:p>
          <a:p>
            <a:pPr defTabSz="449263">
              <a:buClr>
                <a:srgbClr val="000000"/>
              </a:buClr>
              <a:buSzPct val="100000"/>
              <a:buFontTx/>
              <a:buChar cha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pt-BR" altLang="pt-BR" sz="2400" b="1" dirty="0">
              <a:latin typeface="Arial" pitchFamily="34" charset="0"/>
            </a:endParaRPr>
          </a:p>
        </p:txBody>
      </p:sp>
    </p:spTree>
    <p:custDataLst>
      <p:tags r:id="rId1"/>
    </p:custDataLst>
    <p:extLst>
      <p:ext uri="{BB962C8B-B14F-4D97-AF65-F5344CB8AC3E}">
        <p14:creationId xmlns:p14="http://schemas.microsoft.com/office/powerpoint/2010/main" val="66270213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t-BR" dirty="0" smtClean="0"/>
              <a:t>Reflexões sobre a questão do Controle Social</a:t>
            </a:r>
            <a:endParaRPr lang="pt-BR" dirty="0"/>
          </a:p>
        </p:txBody>
      </p:sp>
      <p:sp>
        <p:nvSpPr>
          <p:cNvPr id="5" name="Content Placeholder 4"/>
          <p:cNvSpPr>
            <a:spLocks noGrp="1"/>
          </p:cNvSpPr>
          <p:nvPr>
            <p:ph idx="1"/>
            <p:custDataLst>
              <p:tags r:id="rId3"/>
            </p:custDataLst>
          </p:nvPr>
        </p:nvSpPr>
        <p:spPr/>
        <p:txBody>
          <a:bodyPr>
            <a:normAutofit/>
          </a:bodyPr>
          <a:lstStyle/>
          <a:p>
            <a:r>
              <a:rPr smtClean="0"/>
              <a:t>Programa Olho Vivo no Dinheiro Público</a:t>
            </a:r>
          </a:p>
          <a:p>
            <a:pPr>
              <a:buNone/>
            </a:pPr>
            <a:r>
              <a:rPr smtClean="0"/>
              <a:t>	</a:t>
            </a:r>
          </a:p>
          <a:p>
            <a:pPr lvl="1"/>
            <a:r>
              <a:rPr smtClean="0"/>
              <a:t>Histórico</a:t>
            </a:r>
          </a:p>
          <a:p>
            <a:pPr lvl="1"/>
            <a:r>
              <a:rPr smtClean="0"/>
              <a:t>Sensibilização</a:t>
            </a:r>
          </a:p>
          <a:p>
            <a:pPr lvl="1"/>
            <a:r>
              <a:rPr smtClean="0"/>
              <a:t>Capacitação Técnica</a:t>
            </a:r>
          </a:p>
          <a:p>
            <a:pPr lvl="1"/>
            <a:r>
              <a:rPr smtClean="0"/>
              <a:t>Perspectivas</a:t>
            </a:r>
          </a:p>
          <a:p>
            <a:pPr>
              <a:buNone/>
            </a:pPr>
            <a:endParaRPr lang="pt-BR"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t-BR" dirty="0" smtClean="0"/>
              <a:t>Reflexões sobre a questão do Controle Social</a:t>
            </a:r>
            <a:endParaRPr lang="pt-BR" dirty="0"/>
          </a:p>
        </p:txBody>
      </p:sp>
      <p:sp>
        <p:nvSpPr>
          <p:cNvPr id="5" name="Content Placeholder 4"/>
          <p:cNvSpPr>
            <a:spLocks noGrp="1"/>
          </p:cNvSpPr>
          <p:nvPr>
            <p:ph idx="1"/>
            <p:custDataLst>
              <p:tags r:id="rId3"/>
            </p:custDataLst>
          </p:nvPr>
        </p:nvSpPr>
        <p:spPr/>
        <p:txBody>
          <a:bodyPr>
            <a:normAutofit/>
          </a:bodyPr>
          <a:lstStyle/>
          <a:p>
            <a:r>
              <a:rPr dirty="0" smtClean="0"/>
              <a:t>Exemplos de Sucesso</a:t>
            </a:r>
          </a:p>
          <a:p>
            <a:pPr>
              <a:buNone/>
            </a:pPr>
            <a:r>
              <a:rPr dirty="0" smtClean="0"/>
              <a:t>(</a:t>
            </a:r>
            <a:r>
              <a:rPr dirty="0" smtClean="0">
                <a:hlinkClick r:id="rId6"/>
              </a:rPr>
              <a:t>www.amarribo.org.br</a:t>
            </a:r>
            <a:r>
              <a:rPr dirty="0" smtClean="0"/>
              <a:t>)</a:t>
            </a:r>
          </a:p>
          <a:p>
            <a:pPr>
              <a:buNone/>
            </a:pPr>
            <a:r>
              <a:rPr dirty="0" smtClean="0">
                <a:hlinkClick r:id="rId7"/>
              </a:rPr>
              <a:t>https://www.youtube.com/watch?v=oZfkVle35UY</a:t>
            </a:r>
            <a:endParaRPr dirty="0" smtClean="0"/>
          </a:p>
          <a:p>
            <a:pPr>
              <a:buNone/>
            </a:pPr>
            <a:r>
              <a:rPr dirty="0" smtClean="0"/>
              <a:t>(</a:t>
            </a:r>
            <a:r>
              <a:rPr dirty="0" smtClean="0">
                <a:hlinkClick r:id="rId8"/>
              </a:rPr>
              <a:t>www.osbrasil.org.br</a:t>
            </a:r>
            <a:r>
              <a:rPr dirty="0" smtClean="0"/>
              <a:t>)</a:t>
            </a:r>
          </a:p>
          <a:p>
            <a:pPr>
              <a:buNone/>
            </a:pPr>
            <a:r>
              <a:rPr lang="pt-BR" dirty="0">
                <a:hlinkClick r:id="rId9"/>
              </a:rPr>
              <a:t>https://</a:t>
            </a:r>
            <a:r>
              <a:rPr lang="pt-BR" dirty="0" smtClean="0">
                <a:hlinkClick r:id="rId9"/>
              </a:rPr>
              <a:t>www.youtube.com/watch?v=e-RbqGZP0DM</a:t>
            </a:r>
            <a:endParaRPr lang="pt-BR" dirty="0"/>
          </a:p>
          <a:p>
            <a:pPr>
              <a:buNone/>
            </a:pPr>
            <a:endParaRPr lang="pt-BR"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pt-BR" dirty="0" smtClean="0"/>
              <a:t>Reflexões sobre a questão dos  Controles Internos</a:t>
            </a:r>
            <a:endParaRPr lang="pt-BR" dirty="0"/>
          </a:p>
        </p:txBody>
      </p:sp>
      <p:sp>
        <p:nvSpPr>
          <p:cNvPr id="5" name="Content Placeholder 4"/>
          <p:cNvSpPr>
            <a:spLocks noGrp="1"/>
          </p:cNvSpPr>
          <p:nvPr>
            <p:ph idx="1"/>
            <p:custDataLst>
              <p:tags r:id="rId3"/>
            </p:custDataLst>
          </p:nvPr>
        </p:nvSpPr>
        <p:spPr/>
        <p:txBody>
          <a:bodyPr>
            <a:normAutofit/>
          </a:bodyPr>
          <a:lstStyle/>
          <a:p>
            <a:r>
              <a:rPr dirty="0" smtClean="0"/>
              <a:t>Unidade de Controle Interno x Controles Internos Administrativos</a:t>
            </a:r>
          </a:p>
          <a:p>
            <a:endParaRPr dirty="0" smtClean="0"/>
          </a:p>
          <a:p>
            <a:r>
              <a:rPr dirty="0" smtClean="0"/>
              <a:t>Papel dos Órgãos de Controle</a:t>
            </a:r>
          </a:p>
          <a:p>
            <a:endParaRPr dirty="0" smtClean="0"/>
          </a:p>
          <a:p>
            <a:r>
              <a:rPr dirty="0" smtClean="0"/>
              <a:t>Controles Internos, Transparência, Controle Social (Prevenção da Corrupção)</a:t>
            </a:r>
          </a:p>
          <a:p>
            <a:pPr>
              <a:buNone/>
            </a:pPr>
            <a:endParaRPr lang="pt-BR"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einam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1321</Words>
  <Application>Microsoft Office PowerPoint</Application>
  <PresentationFormat>Apresentação na tela (4:3)</PresentationFormat>
  <Paragraphs>131</Paragraphs>
  <Slides>15</Slides>
  <Notes>15</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Treinamento</vt:lpstr>
      <vt:lpstr>IV Sexta de Contas – TCE/RN</vt:lpstr>
      <vt:lpstr>Reflexões sobre a questão da Transparência</vt:lpstr>
      <vt:lpstr>Transparência - Diagnóstico da Situação Atual </vt:lpstr>
      <vt:lpstr>Transparência - Diagnóstico da Situação Atual – Exemplo Sergipe </vt:lpstr>
      <vt:lpstr>Transparência - Diagnóstico da Situação Atual – Exemplo Sergipe </vt:lpstr>
      <vt:lpstr>Reflexões sobre a questão da Transparência</vt:lpstr>
      <vt:lpstr>Reflexões sobre a questão do Controle Social</vt:lpstr>
      <vt:lpstr>Reflexões sobre a questão do Controle Social</vt:lpstr>
      <vt:lpstr>Reflexões sobre a questão dos  Controles Internos</vt:lpstr>
      <vt:lpstr>Problemas Recorrentes</vt:lpstr>
      <vt:lpstr>Problemas recorrentes</vt:lpstr>
      <vt:lpstr>Problemas recorrentes</vt:lpstr>
      <vt:lpstr>Problemas recorrentes</vt:lpstr>
      <vt:lpstr>Problemas recorrentes</vt:lpstr>
      <vt:lpstr>Reflexões Finais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2016-11-01T17:56:51Z</dcterms:created>
  <dcterms:modified xsi:type="dcterms:W3CDTF">2016-11-03T18:41:24Z</dcterms:modified>
</cp:coreProperties>
</file>