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0"/>
  </p:notesMasterIdLst>
  <p:sldIdLst>
    <p:sldId id="256" r:id="rId2"/>
    <p:sldId id="368" r:id="rId3"/>
    <p:sldId id="374" r:id="rId4"/>
    <p:sldId id="371" r:id="rId5"/>
    <p:sldId id="372" r:id="rId6"/>
    <p:sldId id="361" r:id="rId7"/>
    <p:sldId id="392" r:id="rId8"/>
    <p:sldId id="362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83" r:id="rId18"/>
    <p:sldId id="423" r:id="rId19"/>
    <p:sldId id="384" r:id="rId20"/>
    <p:sldId id="385" r:id="rId21"/>
    <p:sldId id="386" r:id="rId22"/>
    <p:sldId id="393" r:id="rId23"/>
    <p:sldId id="424" r:id="rId24"/>
    <p:sldId id="395" r:id="rId25"/>
    <p:sldId id="394" r:id="rId26"/>
    <p:sldId id="388" r:id="rId27"/>
    <p:sldId id="387" r:id="rId28"/>
    <p:sldId id="391" r:id="rId29"/>
    <p:sldId id="426" r:id="rId30"/>
    <p:sldId id="427" r:id="rId31"/>
    <p:sldId id="396" r:id="rId32"/>
    <p:sldId id="428" r:id="rId33"/>
    <p:sldId id="429" r:id="rId34"/>
    <p:sldId id="398" r:id="rId35"/>
    <p:sldId id="400" r:id="rId36"/>
    <p:sldId id="401" r:id="rId37"/>
    <p:sldId id="404" r:id="rId38"/>
    <p:sldId id="430" r:id="rId39"/>
    <p:sldId id="431" r:id="rId40"/>
    <p:sldId id="432" r:id="rId41"/>
    <p:sldId id="454" r:id="rId42"/>
    <p:sldId id="403" r:id="rId43"/>
    <p:sldId id="433" r:id="rId44"/>
    <p:sldId id="405" r:id="rId45"/>
    <p:sldId id="407" r:id="rId46"/>
    <p:sldId id="421" r:id="rId47"/>
    <p:sldId id="444" r:id="rId48"/>
    <p:sldId id="447" r:id="rId49"/>
    <p:sldId id="448" r:id="rId50"/>
    <p:sldId id="445" r:id="rId51"/>
    <p:sldId id="446" r:id="rId52"/>
    <p:sldId id="417" r:id="rId53"/>
    <p:sldId id="406" r:id="rId54"/>
    <p:sldId id="434" r:id="rId55"/>
    <p:sldId id="408" r:id="rId56"/>
    <p:sldId id="436" r:id="rId57"/>
    <p:sldId id="435" r:id="rId58"/>
    <p:sldId id="409" r:id="rId59"/>
    <p:sldId id="438" r:id="rId60"/>
    <p:sldId id="439" r:id="rId61"/>
    <p:sldId id="437" r:id="rId62"/>
    <p:sldId id="410" r:id="rId63"/>
    <p:sldId id="411" r:id="rId64"/>
    <p:sldId id="440" r:id="rId65"/>
    <p:sldId id="412" r:id="rId66"/>
    <p:sldId id="413" r:id="rId67"/>
    <p:sldId id="441" r:id="rId68"/>
    <p:sldId id="418" r:id="rId69"/>
    <p:sldId id="443" r:id="rId70"/>
    <p:sldId id="442" r:id="rId71"/>
    <p:sldId id="420" r:id="rId72"/>
    <p:sldId id="422" r:id="rId73"/>
    <p:sldId id="419" r:id="rId74"/>
    <p:sldId id="449" r:id="rId75"/>
    <p:sldId id="450" r:id="rId76"/>
    <p:sldId id="451" r:id="rId77"/>
    <p:sldId id="452" r:id="rId78"/>
    <p:sldId id="453" r:id="rId79"/>
  </p:sldIdLst>
  <p:sldSz cx="9144000" cy="5143500" type="screen16x9"/>
  <p:notesSz cx="6858000" cy="9144000"/>
  <p:embeddedFontLst>
    <p:embeddedFont>
      <p:font typeface="Montserrat" charset="0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0979f1f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e0979f1f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533" y="-1"/>
            <a:ext cx="1103025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0" y="1678681"/>
            <a:ext cx="4575189" cy="17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Compras Públicas Sustentáveis</a:t>
            </a:r>
            <a:endParaRPr sz="32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533525" y="3930775"/>
            <a:ext cx="1943100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 smtClean="0">
                <a:latin typeface="Montserrat"/>
                <a:ea typeface="Montserrat"/>
                <a:cs typeface="Montserrat"/>
                <a:sym typeface="Montserrat"/>
              </a:rPr>
              <a:t>Instrutora: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533525" y="4220200"/>
            <a:ext cx="2381400" cy="4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 smtClean="0">
                <a:solidFill>
                  <a:srgbClr val="3C6D63"/>
                </a:solidFill>
                <a:latin typeface="Montserrat"/>
                <a:ea typeface="Montserrat"/>
                <a:cs typeface="Montserrat"/>
                <a:sym typeface="Montserrat"/>
              </a:rPr>
              <a:t>Vanessa Menezes</a:t>
            </a:r>
            <a:endParaRPr sz="2000" b="1">
              <a:solidFill>
                <a:srgbClr val="3C6D6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533525" y="4492750"/>
            <a:ext cx="2309066" cy="3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pt-BR" sz="1150" dirty="0" smtClean="0">
                <a:solidFill>
                  <a:srgbClr val="DCA42F"/>
                </a:solidFill>
                <a:latin typeface="Montserrat"/>
                <a:ea typeface="Montserrat"/>
                <a:cs typeface="Montserrat"/>
                <a:sym typeface="Montserrat"/>
              </a:rPr>
              <a:t>Analista de Controle Externo – TCE/RN</a:t>
            </a:r>
            <a:endParaRPr sz="1150">
              <a:solidFill>
                <a:srgbClr val="DCA42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Compras Públicas Sustentáveis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COMPRAS PÚBLICAS SUSTENTÁVEIS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São procedimentos administrativos formais que contribuem para a promoção do desenvolvimento nacional sustentável, mediante a inserção de critérios sociais, ambientais e econômicos nas aquisições de bens, contratações de serviços e execuções de obras.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 uma maneira geral, trata-se da utilização do poder de compra do setor público para gerar benefícios econômicos, sociais e ambientais para o nosso país. 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Compras Públicas Sustentáveis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Por que realizar contratações públicas sustentáveis?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Os benefícios decorrentes da aplicação de critérios socioambientais nas contratações públicas viabilizam o incremento de produtos sustentáveis colocados à disposição da sociedade e a </a:t>
            </a:r>
            <a:r>
              <a:rPr lang="pt-BR" sz="16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inafastável</a:t>
            </a:r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preservação do meio ambiente, com a redução da utilização de matérias-primas e diminuição do descarte de resíduos na natureza.</a:t>
            </a:r>
          </a:p>
          <a:p>
            <a:pPr algn="just"/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Contribuem para fomentar, estimular condutas e ajustar o mercado fornecedor de bens, serviços e obras aos parâmetros de sustentabilidade ambiental fixados pela própria administração pública.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Compras Públicas Sustentáveis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Maior gasto de recursos públicos?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704289" y="4061118"/>
            <a:ext cx="3514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75000"/>
                  </a:schemeClr>
                </a:solidFill>
              </a:rPr>
              <a:t>Fonte: https://odebateon.com.br/repensar-o-gasto-publico-para-crescer/</a:t>
            </a:r>
            <a:endParaRPr lang="pt-BR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Imagem 9" descr="gasto-p¦blico-y-ciclos-econ¦micos-en-Am¬rica-Latina-y-el-Caribe-min-6il31q6k2ny1loc3l5foy6gabz79fvrm6q9l6p3b57m-696x4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4023" y="1555293"/>
            <a:ext cx="3632470" cy="2426866"/>
          </a:xfrm>
          <a:prstGeom prst="rect">
            <a:avLst/>
          </a:prstGeom>
        </p:spPr>
      </p:pic>
      <p:pic>
        <p:nvPicPr>
          <p:cNvPr id="11" name="Imagem 10" descr="236_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86" y="2127115"/>
            <a:ext cx="1128408" cy="1128408"/>
          </a:xfrm>
          <a:prstGeom prst="rect">
            <a:avLst/>
          </a:prstGeom>
        </p:spPr>
      </p:pic>
      <p:pic>
        <p:nvPicPr>
          <p:cNvPr id="12" name="Imagem 11" descr="1002716_copo-descartavel-biodegradavel-pp-200ml-pacote-com-100-unidades-ecogreen_m1_636964509116275570.jpg"/>
          <p:cNvPicPr>
            <a:picLocks noChangeAspect="1"/>
          </p:cNvPicPr>
          <p:nvPr/>
        </p:nvPicPr>
        <p:blipFill>
          <a:blip r:embed="rId6"/>
          <a:srcRect b="2292"/>
          <a:stretch>
            <a:fillRect/>
          </a:stretch>
        </p:blipFill>
        <p:spPr>
          <a:xfrm>
            <a:off x="7417747" y="2166026"/>
            <a:ext cx="1120604" cy="1121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455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Nova Lei de Licitações e Contratos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3956" y="1406239"/>
            <a:ext cx="8048017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6º Para os fins desta Lei, consideram-se: […]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XXIII - termo de referência: documento necessário para a contratação de bens e serviços, que deve conter os seguintes parâmetros e elementos descritivos: […] 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c) descrição da solução como um todo, considerado todo o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 do objeto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;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455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Nova Lei de Licitações e Contratos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3956" y="1406239"/>
            <a:ext cx="8048017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11. O processo licitatório tem por objetivos: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 - assegurar a seleção da proposta apta a gerar o resultado de contratação mais vantajoso para a Administração Pública, inclusive no que se refere ao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 do objeto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; 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455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Nova Lei de Licitações e Contratos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3956" y="1406239"/>
            <a:ext cx="8048017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18. A fase preparatória do processo licitatório é caracterizada pelo planejamento e deve compatibilizar-se com o plano de contratações anual (...), compreendidos: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VIII - a modalidade de licitação, o critério de julgamento, o modo de disputa e a adequação e eficiência da forma de combinação desses parâmetros, para os fins de seleção da proposta apta a gerar o resultado de contratação mais vantajoso para a Administração Pública, considerado todo o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 do objeto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; 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455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Nova Lei de Licitações e Contratos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53956" y="1276538"/>
            <a:ext cx="8048017" cy="28623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34. O julgamento por menor preço ou maior desconto e, quando couber, por técnica e preço considerará o menor dispêndio para a Administração, atendidos os parâmetros mínimos de qualidade definidos no edital de licitação. 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§ 1º Os custos indiretos, relacionados com as despesas de manutenção, utilização, reposição, depreciação e impacto ambiental do objeto licitado, entre outros fatores vinculados ao seu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poderão ser considerados para a definição do menor dispêndio, sempre que objetivamente mensuráveis, conforme disposto em regulamento. 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4555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 DO PRODUTO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28016" y="1276538"/>
            <a:ext cx="804801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Lei nº 12.305/2010 - Institui a Política Nacional de Resíduos Sólido.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92868" y="1958502"/>
            <a:ext cx="7821038" cy="1692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3</a:t>
            </a:r>
            <a:r>
              <a:rPr lang="pt-BR" sz="1800" b="1" u="sng" baseline="30000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 Para os efeitos desta Lei, entende-se por: 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IV -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 do produto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: série de etapas que envolvem o desenvolvimento do produto, a obtenção de matérias-primas e insumos, o processo produtivo, o consumo e a disposição final; 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752272" y="1355388"/>
            <a:ext cx="247082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Aquisição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66290" y="1365115"/>
            <a:ext cx="216278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Funcionamento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959812" y="1361873"/>
            <a:ext cx="2162783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Gestão final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642026" y="1121923"/>
            <a:ext cx="7581089" cy="87549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2736716" y="849549"/>
            <a:ext cx="2944238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000" b="1" dirty="0" smtClean="0">
                <a:solidFill>
                  <a:schemeClr val="accent4">
                    <a:lumMod val="75000"/>
                  </a:schemeClr>
                </a:solidFill>
                <a:latin typeface="Montserrat" charset="0"/>
              </a:rPr>
              <a:t>CICLO DE VIDA DO OBJETO</a:t>
            </a:r>
            <a:endParaRPr lang="pt-BR" sz="1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85736" y="2003898"/>
            <a:ext cx="2107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Compra</a:t>
            </a:r>
          </a:p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Entrega</a:t>
            </a:r>
          </a:p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Instalação (...)</a:t>
            </a:r>
            <a:endParaRPr lang="pt-BR" sz="12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492227" y="1981200"/>
            <a:ext cx="2298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Consumo de água</a:t>
            </a:r>
          </a:p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Consumo de energia</a:t>
            </a:r>
          </a:p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Manutenção (...)</a:t>
            </a:r>
            <a:endParaRPr lang="pt-BR" sz="12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121939" y="1990927"/>
            <a:ext cx="2010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Desmontagem</a:t>
            </a:r>
          </a:p>
          <a:p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Tratamento de resíduos (...)</a:t>
            </a:r>
            <a:endParaRPr lang="pt-BR" sz="12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pic>
        <p:nvPicPr>
          <p:cNvPr id="17" name="Imagem 16" descr="Capturar4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452" y="2723535"/>
            <a:ext cx="4182893" cy="1808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87941" y="4067603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600" dirty="0" smtClean="0">
                <a:solidFill>
                  <a:schemeClr val="bg1">
                    <a:lumMod val="75000"/>
                  </a:schemeClr>
                </a:solidFill>
              </a:rPr>
              <a:t>Fonte:</a:t>
            </a:r>
            <a:r>
              <a:rPr lang="pt-BR" sz="600" dirty="0" err="1" smtClean="0">
                <a:solidFill>
                  <a:schemeClr val="bg1">
                    <a:lumMod val="75000"/>
                  </a:schemeClr>
                </a:solidFill>
              </a:rPr>
              <a:t>https</a:t>
            </a:r>
            <a:r>
              <a:rPr lang="pt-BR" sz="600" dirty="0" smtClean="0">
                <a:solidFill>
                  <a:schemeClr val="bg1">
                    <a:lumMod val="75000"/>
                  </a:schemeClr>
                </a:solidFill>
              </a:rPr>
              <a:t>://amblegis.com.br/qualidade/o-ciclo-de-vida-do-produto-e-a-iso-14001/</a:t>
            </a:r>
            <a:endParaRPr lang="pt-BR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1" name="Imagem 10" descr="ciclo-de-vida-do-produto-iso-14001-1024x64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32" y="1012893"/>
            <a:ext cx="4729587" cy="295599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499370" y="1121923"/>
            <a:ext cx="3521413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Avaliar o </a:t>
            </a:r>
          </a:p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 do produto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489643" y="2084961"/>
            <a:ext cx="352141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Obter o seu custo ambiental, social, e econômico</a:t>
            </a:r>
            <a:endParaRPr lang="pt-BR" sz="16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499371" y="3035030"/>
            <a:ext cx="3521413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Selecionar a proposta que representa o menor dispêndio para a Administração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.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Você sabia?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441960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As Compras Públicas chegam a 15% do produto interno bruto (PIB)</a:t>
            </a:r>
          </a:p>
        </p:txBody>
      </p:sp>
      <p:pic>
        <p:nvPicPr>
          <p:cNvPr id="26626" name="Picture 2" descr="O que é PIB? O que ele mede e como ele é calculado?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830" y="1111963"/>
            <a:ext cx="3776796" cy="2941230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356680" y="1795346"/>
            <a:ext cx="44196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Administração Pública tem um forte poder de interferência no mercado</a:t>
            </a:r>
          </a:p>
        </p:txBody>
      </p:sp>
      <p:sp>
        <p:nvSpPr>
          <p:cNvPr id="7" name="Retângulo 6"/>
          <p:cNvSpPr/>
          <p:nvPr/>
        </p:nvSpPr>
        <p:spPr>
          <a:xfrm>
            <a:off x="366408" y="2931017"/>
            <a:ext cx="441960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IMPACTOS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76136" y="3530890"/>
            <a:ext cx="441960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Não apenas o aspecto econômico, mas também questões sociais, ambientais e de políticas públicas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226979" y="4617396"/>
            <a:ext cx="7762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 smtClean="0">
                <a:solidFill>
                  <a:schemeClr val="bg1">
                    <a:lumMod val="65000"/>
                  </a:schemeClr>
                </a:solidFill>
              </a:rPr>
              <a:t>Slides adaptados das seguintes fontes:  ENAP, Sustentabilidade. Compras Sustentáveis e a Nova Lei de Licitações / Manual de licitações sustentáveis da Justiça Federal da 3ª Região. / Guia Nacional de Contratações Sustentáveis - AGU</a:t>
            </a:r>
            <a:endParaRPr lang="pt-BR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6267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EMPRESAS CERTIFICADORAS OU ÓRGÃO CERTIFICADOR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Possuem a permissão de emitir certificado.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ÓRGÃOS ACREDITADORES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420678" y="4013099"/>
            <a:ext cx="2723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75000"/>
                  </a:schemeClr>
                </a:solidFill>
              </a:rPr>
              <a:t>Fonte:  https://www.agenciaimma.com.br/ferramentas-gratuitas-para-analisar-seus-concorrentes/</a:t>
            </a:r>
            <a:endParaRPr lang="pt-BR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4338" name="Picture 2" descr="10 ferramentas gratuitas para analisar seus concorrentes. Clique e confira!"/>
          <p:cNvPicPr>
            <a:picLocks noChangeAspect="1" noChangeArrowheads="1"/>
          </p:cNvPicPr>
          <p:nvPr/>
        </p:nvPicPr>
        <p:blipFill>
          <a:blip r:embed="rId4"/>
          <a:srcRect r="38511"/>
          <a:stretch>
            <a:fillRect/>
          </a:stretch>
        </p:blipFill>
        <p:spPr bwMode="auto">
          <a:xfrm>
            <a:off x="6708333" y="1278131"/>
            <a:ext cx="2280025" cy="2719243"/>
          </a:xfrm>
          <a:prstGeom prst="rect">
            <a:avLst/>
          </a:prstGeom>
          <a:noFill/>
        </p:spPr>
      </p:pic>
      <p:pic>
        <p:nvPicPr>
          <p:cNvPr id="69634" name="Picture 2" descr="ABNT se abre às reuniões digitais para normas técnicas | Cimento Itambé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248" y="2876990"/>
            <a:ext cx="2628299" cy="1365719"/>
          </a:xfrm>
          <a:prstGeom prst="rect">
            <a:avLst/>
          </a:prstGeom>
          <a:noFill/>
        </p:spPr>
      </p:pic>
      <p:pic>
        <p:nvPicPr>
          <p:cNvPr id="10" name="Imagem 9" descr="novo-marco-regulatorio-e-seus-impactos-thegem-blog-default.jpg"/>
          <p:cNvPicPr>
            <a:picLocks noChangeAspect="1"/>
          </p:cNvPicPr>
          <p:nvPr/>
        </p:nvPicPr>
        <p:blipFill>
          <a:blip r:embed="rId6"/>
          <a:srcRect r="20781"/>
          <a:stretch>
            <a:fillRect/>
          </a:stretch>
        </p:blipFill>
        <p:spPr>
          <a:xfrm>
            <a:off x="3777976" y="2902226"/>
            <a:ext cx="2285983" cy="1331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PROCESSO DE CERTIFICAÇÃO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39013" y="3133067"/>
            <a:ext cx="83560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No momento, a forma mais prática e objetiva de se avaliar produtos (objetos mais simples) quanto à sustentabilidade para aceitação ou recusa de propostas.  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43711" y="1574853"/>
            <a:ext cx="835606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Enquadramento de um produto a padrões previamente estabelecidos em normas e regulamentos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  <a:sym typeface="Wingdings" pitchFamily="2" charset="2"/>
              </a:rPr>
              <a:t> C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iclo de vida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  <a:sym typeface="Wingdings" pitchFamily="2" charset="2"/>
              </a:rPr>
              <a:t>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certificação deve declarar que determinado produto atende requisitos ambientais e legais. 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4" y="871219"/>
            <a:ext cx="275292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ABNT NBR ISO 14001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908378" y="4263621"/>
            <a:ext cx="32356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75000"/>
                  </a:schemeClr>
                </a:solidFill>
              </a:rPr>
              <a:t>Fonte: https://www.consultoriaiso.org/para-que-serve-iso-14001//</a:t>
            </a:r>
            <a:endParaRPr lang="pt-BR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44158" y="1391482"/>
            <a:ext cx="64003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implementação dessa norma deve ser buscada por empresas que desejam estabelecer ou aprimorar um Sistema de Gestão Ambiental</a:t>
            </a:r>
          </a:p>
          <a:p>
            <a:pPr algn="just"/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É uma norma internacional que define sobre como colocar um sistema de gestão ambiental eficaz em vigor. É projetada para ajudar as empresas a adequar responsabilidades ambientais aos seus processos internos e a continuar sendo bem-sucedidas comercialmente. Ainda, torna possível prover o crescimento da empresa, por meio da redução do impacto ambiental</a:t>
            </a:r>
          </a:p>
        </p:txBody>
      </p:sp>
      <p:pic>
        <p:nvPicPr>
          <p:cNvPr id="11" name="Imagem 10" descr="pra-que-serve-iso-14001-3-980x10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040" y="1900136"/>
            <a:ext cx="1701343" cy="1777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4" y="871219"/>
            <a:ext cx="275292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ABNT NBR ISO 14001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060844" y="3537515"/>
            <a:ext cx="3006629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PRODUTO COM CERTIFICADO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64603" y="3547687"/>
            <a:ext cx="3114528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PRODUTO SEM CERTIFICADO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44158" y="1508214"/>
            <a:ext cx="77816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Aceitação da proposta em certames</a:t>
            </a:r>
          </a:p>
          <a:p>
            <a:pPr algn="just"/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As certificações vão declarar que determinado produto atende certos requisitos ambientais e legais ao longo do seu ciclo de vida</a:t>
            </a:r>
          </a:p>
          <a:p>
            <a:pPr algn="just"/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Avaliação do ciclo de vida: abordagem exclusivamente ambiental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07779" y="1584508"/>
            <a:ext cx="8332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Será possível fazer a avaliação econômica e social do ciclo de vida?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06231" y="903890"/>
            <a:ext cx="302854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PRODUTO COM CERTIFICADO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785671" y="904225"/>
            <a:ext cx="3106703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PRODUTO COM CERTIFICADO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pic>
        <p:nvPicPr>
          <p:cNvPr id="11" name="Imagem 10" descr="g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285" y="2139504"/>
            <a:ext cx="6220380" cy="2055191"/>
          </a:xfrm>
          <a:prstGeom prst="rect">
            <a:avLst/>
          </a:prstGeom>
        </p:spPr>
      </p:pic>
      <p:sp>
        <p:nvSpPr>
          <p:cNvPr id="13" name="Seta para a direita 12"/>
          <p:cNvSpPr/>
          <p:nvPr/>
        </p:nvSpPr>
        <p:spPr>
          <a:xfrm>
            <a:off x="1070043" y="3333345"/>
            <a:ext cx="265889" cy="201038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42928" y="974908"/>
            <a:ext cx="83321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Não podemos utilizar certificações para demonstrar a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vantajosidade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de um produto em relação a outro no âmbito das licitações públicas.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Só devem ser exigidas para comprovar que determinado produto possui um ciclo de vida que observa certos requisitos de sustentabilidade exigidos em lei, mas que não podem ser mensurados com precisão.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Definir a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vantajosidade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de uma proposta em relação à outra será algo bem complexo de se fazer. 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COMPARAR ECONOMICAMENTE PROPOSTAS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Desafios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marL="342900" indent="-342900" algn="just">
              <a:buClr>
                <a:schemeClr val="accent5">
                  <a:lumMod val="50000"/>
                </a:schemeClr>
              </a:buClr>
              <a:buAutoNum type="arabicParenR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impossibilidade de se avaliar o desempenho ambiental dos produtos ofertados; </a:t>
            </a:r>
          </a:p>
          <a:p>
            <a:pPr marL="342900" indent="-342900" algn="just">
              <a:buClr>
                <a:schemeClr val="accent5">
                  <a:lumMod val="50000"/>
                </a:schemeClr>
              </a:buClr>
              <a:buAutoNum type="arabicParenR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inexistência de normativos específicos, tratando da matéria; </a:t>
            </a:r>
          </a:p>
          <a:p>
            <a:pPr marL="342900" indent="-342900" algn="just">
              <a:buClr>
                <a:schemeClr val="accent5">
                  <a:lumMod val="50000"/>
                </a:schemeClr>
              </a:buClr>
              <a:buAutoNum type="arabicParenR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certificação de produtos existente não contempla aspectos econômicos e sociais; </a:t>
            </a:r>
          </a:p>
          <a:p>
            <a:pPr marL="342900" indent="-342900" algn="just">
              <a:buClr>
                <a:schemeClr val="accent5">
                  <a:lumMod val="50000"/>
                </a:schemeClr>
              </a:buClr>
              <a:buAutoNum type="arabicParenR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certificação de produtos existente não permite a comparação do desempenho ambiental de produtos.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Ciclo de Vida de Produtos e Serviços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42, NLLC. A prova de qualidade de produto apresentado pelos proponentes como similar ao das marcas eventualmente indicadas no edital será admitida por qualquer um dos seguintes meios: [...]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III -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certificação, certificado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laudo laboratorial ou documento similar que possibilite a aferição da qualidade e da conformidade do produto ou do processo de fabricação,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inclusive sob o aspecto ambiental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emitido por instituição oficial competente ou por entidade credenciada. 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Imagem 8" descr="Capturar vc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3396" y="800285"/>
            <a:ext cx="2561617" cy="360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DECRETO Nº 7.746, DE 5 DE JUNHO DE 2012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16. A administração pública federal direta, autárquica e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fundacional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e as empresas estatais dependentes deverão elaborar e implementar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Planos de Gestão de Logística Sustentável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(...), que preverá, no mínimo: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 – atualização do inventário de bens e materiais do órgão e identificação de similares de menor impacto ambiental para substituição;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II – práticas de sustentabilidade e de racionalização do uso de materiais e serviços;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637298" y="4163214"/>
            <a:ext cx="4402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75000"/>
                  </a:schemeClr>
                </a:solidFill>
              </a:rPr>
              <a:t>Fonte:  Manual de licitações sustentáveis da Justiça Federal da 3ª Região. Pág. 10</a:t>
            </a:r>
            <a:endParaRPr lang="pt-BR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Compras Pública Sustentáveis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2349" y="825823"/>
            <a:ext cx="16699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Lei 12.349/10</a:t>
            </a:r>
          </a:p>
        </p:txBody>
      </p:sp>
      <p:sp>
        <p:nvSpPr>
          <p:cNvPr id="5" name="Retângulo 4"/>
          <p:cNvSpPr/>
          <p:nvPr/>
        </p:nvSpPr>
        <p:spPr>
          <a:xfrm>
            <a:off x="376135" y="1652674"/>
            <a:ext cx="1692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Lei 8.666/93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383276" y="819337"/>
            <a:ext cx="6391073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Incluiu no art. 3º da Lei 8.666/1993, a promoção do DESENVOLVIMENTO NACIONAL SUSTENTÁVEL como um dos objetivos das licitações públicas.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373549" y="1860197"/>
            <a:ext cx="638783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Sustentabilidade nas licitações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89625" y="2894572"/>
            <a:ext cx="1442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Acórdão </a:t>
            </a:r>
          </a:p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1.056/17 </a:t>
            </a:r>
          </a:p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TCU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367064" y="2755141"/>
            <a:ext cx="639755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Verificou que diversos órgãos da Administração Pública não estavam cumprindo a disposição consignada no art. 3º da Lei 8.666/1993 e realizou uma série de determinações.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</a:t>
            </a:r>
          </a:p>
        </p:txBody>
      </p:sp>
      <p:sp>
        <p:nvSpPr>
          <p:cNvPr id="10" name="Seta para baixo 9"/>
          <p:cNvSpPr/>
          <p:nvPr/>
        </p:nvSpPr>
        <p:spPr>
          <a:xfrm>
            <a:off x="1024648" y="1245140"/>
            <a:ext cx="226979" cy="259405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31393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DECRETO Nº 7.746, DE 5 DE JUNHO DE 2012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16. A administração pública federal direta, autárquica e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fundacional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e as empresas estatais dependentes deverão elaborar e implementar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Planos de Gestão de Logística Sustentável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(...), que preverá, no mínimo: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III – responsabilidades, metodologia de implementação e avaliação do plano; e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IV – ações de divulgação, conscientização e capacitação.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INSTRUÇÃO NORMATIVA Nº 10, DE 12 DE NOVEMBRO DE 2012</a:t>
            </a:r>
          </a:p>
          <a:p>
            <a:pPr algn="just" fontAlgn="base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Estabelece regras para elaboração dos PLS de que trata o art. 16, do Decreto nº 7.746, de 5 de junho de 2012, e dá outras providências.</a:t>
            </a:r>
          </a:p>
          <a:p>
            <a:pPr algn="just" fontAlgn="base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3º Os PLS são ferramentas de planejamento com objetivos e responsabilidades definidas, ações, metas, prazos de execução e mecanismos de monitoramento e avaliação, que permite ao órgão ou entidade estabelecer práticas de sustentabilidade e racionalização de gastos e processos na Administração Pública.</a:t>
            </a:r>
            <a:endParaRPr lang="pt-BR" sz="16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79378" y="1344633"/>
            <a:ext cx="8356060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5º Os PLS deverão conter, no mínimo: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II – práticas de sustentabilidade e de racionalização do uso de materiais e serviços;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7604" y="903890"/>
            <a:ext cx="8282152" cy="25237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8º (...) deverão abranger, no mínimo, os seguintes temas: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I – material de consumo compreendendo, pelo menos, papel para impressão, copos descartáveis e cartuchos para impressão;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II – energia elétrica;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III – água e esgoto;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IV – coleta seletiva;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V – qualidade de vida no ambiente de trabalho;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(...)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7604" y="903890"/>
            <a:ext cx="8282152" cy="307776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8º (...) deverão abranger, no mínimo, os seguintes temas: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  <a:p>
            <a:pPr algn="just" fontAlgn="base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VI – compras e contratações sustentáveis, compreendendo, pelo menos, obras, equipamentos, serviços de vigilância, de limpeza, de telefonia, de processamento de dados, de apoio administrativo e de manutenção predial; e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 VII – deslocamento de pessoal, considerando todos os meios de transporte, com foco na redução de gastos e de emissões de substâncias poluentes.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Anexo II – Sugestões de boas práticas de sustentabilidade e de racionalização de materiais </a:t>
            </a:r>
          </a:p>
          <a:p>
            <a:pPr algn="just" fontAlgn="base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Copos Descartáveis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1.   Dar preferência para os copos produzidos com materiais que propiciem a reutilização ou a reciclagem com vistas a minimizar impactos ambientais adversos; e</a:t>
            </a:r>
          </a:p>
          <a:p>
            <a:pPr algn="just" fontAlgn="base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2.   Realizar campanhas de sensibilização para conscientizar os servidores a reduzirem o consumo de copos descartáveis.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Plano de Logística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562" name="Picture 2" descr="https://www.congressonacional.leg.br/documents/103056004/103056434/Fases+de+um+PLS.png/aaf7d863-4f7b-4882-8eeb-5c2e59c59a42?t=15724588434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8595" y="689799"/>
            <a:ext cx="5959665" cy="3724791"/>
          </a:xfrm>
          <a:prstGeom prst="rect">
            <a:avLst/>
          </a:prstGeom>
          <a:noFill/>
        </p:spPr>
      </p:pic>
      <p:sp>
        <p:nvSpPr>
          <p:cNvPr id="9" name="Retângulo 8"/>
          <p:cNvSpPr/>
          <p:nvPr/>
        </p:nvSpPr>
        <p:spPr>
          <a:xfrm>
            <a:off x="5674528" y="4235555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600" dirty="0" smtClean="0">
                <a:solidFill>
                  <a:schemeClr val="bg1">
                    <a:lumMod val="75000"/>
                  </a:schemeClr>
                </a:solidFill>
              </a:rPr>
              <a:t>Fonte : https://www.congressonacional.leg.br/rede-legislativo-sustentavel/pls/como-elaborar-pls</a:t>
            </a:r>
            <a:endParaRPr lang="pt-BR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pturar pls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86" y="252918"/>
            <a:ext cx="7541374" cy="461172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pturar pls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91" y="140111"/>
            <a:ext cx="3427341" cy="48412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Capturar vc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1" y="-2620"/>
            <a:ext cx="3656615" cy="514612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apturar vc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28" y="862519"/>
            <a:ext cx="2327637" cy="3275789"/>
          </a:xfrm>
          <a:prstGeom prst="rect">
            <a:avLst/>
          </a:prstGeom>
        </p:spPr>
      </p:pic>
      <p:pic>
        <p:nvPicPr>
          <p:cNvPr id="4" name="Imagem 3" descr="Capturar pls 4.PNG"/>
          <p:cNvPicPr>
            <a:picLocks noChangeAspect="1"/>
          </p:cNvPicPr>
          <p:nvPr/>
        </p:nvPicPr>
        <p:blipFill>
          <a:blip r:embed="rId3"/>
          <a:srcRect l="5844" r="6670" b="13812"/>
          <a:stretch>
            <a:fillRect/>
          </a:stretch>
        </p:blipFill>
        <p:spPr>
          <a:xfrm>
            <a:off x="3127924" y="-13795"/>
            <a:ext cx="3694409" cy="51572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Compras Pública Sustentáveis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62001" y="722062"/>
            <a:ext cx="2026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Lei 14.133/2021 </a:t>
            </a:r>
          </a:p>
        </p:txBody>
      </p:sp>
      <p:sp>
        <p:nvSpPr>
          <p:cNvPr id="5" name="Retângulo 4"/>
          <p:cNvSpPr/>
          <p:nvPr/>
        </p:nvSpPr>
        <p:spPr>
          <a:xfrm>
            <a:off x="220492" y="2969152"/>
            <a:ext cx="3424138" cy="11695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Ciclo de vida do objeto</a:t>
            </a:r>
          </a:p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Impacto ambiental</a:t>
            </a:r>
          </a:p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Logística reserva</a:t>
            </a:r>
          </a:p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Medidas mitigadoras</a:t>
            </a:r>
          </a:p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</p:txBody>
      </p:sp>
      <p:sp>
        <p:nvSpPr>
          <p:cNvPr id="20482" name="AutoShape 2" descr="Fotos de Abraçando arvore, Imagens de Abraçando arvore sem royalties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484" name="AutoShape 4" descr="Fotos de Abraçando arvore, Imagens de Abraçando arvore sem royalties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486" name="AutoShape 6" descr="Natureza amorosa Fotos De Bancos De Image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488" name="AutoShape 8" descr="Estudos comprovam que abraçar árvores faz bem à saúde - CicloViv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490" name="AutoShape 10" descr="https://ciclovivo.com.br/wp-content/uploads/2016/10/iStock-479411383-1024x68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492" name="Picture 12" descr="pessoa abraçando arvo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4756" y="1225859"/>
            <a:ext cx="4422385" cy="2879213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4293140" y="906887"/>
            <a:ext cx="43515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Questões relacionadas com a sustentabilidade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486400" y="4221804"/>
            <a:ext cx="317121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 smtClean="0">
                <a:solidFill>
                  <a:schemeClr val="bg1">
                    <a:lumMod val="75000"/>
                  </a:schemeClr>
                </a:solidFill>
              </a:rPr>
              <a:t>Fonte: https://sonhoastral.com/articles/1516</a:t>
            </a:r>
            <a:endParaRPr lang="pt-BR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20495" y="1240870"/>
            <a:ext cx="3427378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11. O processo licitatório tem por objetivos:</a:t>
            </a:r>
          </a:p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(..) IV - incentivar a inovação e o desenvolvimento nacional sustentável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ustentabilidade_05_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86" y="142672"/>
            <a:ext cx="4078408" cy="2385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sustentabilidade_07_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53" y="2611065"/>
            <a:ext cx="4066162" cy="2276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m 3" descr="sustentabilidade_02_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416" y="1121923"/>
            <a:ext cx="4551713" cy="2483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04759551450\Downloads\WhatsApp Image 2022-11-09 at 11.53.59.jpe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176492" y="312203"/>
            <a:ext cx="2852224" cy="2139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04759551450\Downloads\WhatsApp Image 2022-11-09 at 11.53.59 (1)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09259">
            <a:off x="948798" y="965780"/>
            <a:ext cx="3621932" cy="27164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C:\Users\04759551450\Downloads\WhatsApp Image 2022-11-09 at 11.53.59 (2).jpeg"/>
          <p:cNvPicPr>
            <a:picLocks noChangeAspect="1" noChangeArrowheads="1"/>
          </p:cNvPicPr>
          <p:nvPr/>
        </p:nvPicPr>
        <p:blipFill>
          <a:blip r:embed="rId4"/>
          <a:srcRect l="5916" t="12956" r="12420" b="215"/>
          <a:stretch>
            <a:fillRect/>
          </a:stretch>
        </p:blipFill>
        <p:spPr bwMode="auto">
          <a:xfrm>
            <a:off x="5758776" y="2581073"/>
            <a:ext cx="1653700" cy="2344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 compartilhada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29400" y="1025094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É a aquisição conjunta de bens e serviços que geram menos impacto ambiental, mais justiça social e eficiência econômica, com ganho de escala, realizada por organizações públicas de diferentes setores ou entre unidades de uma mesma organização pública, visando fomentar a produção e o consumo sustentável no país” 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(Guia Prático de Licitações Sustentáveis do STJ)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 compartilhada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42370" y="843511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Algumas VANTAGENS na realização de compra compartilhada:</a:t>
            </a:r>
          </a:p>
          <a:p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Sustentabilidade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Economia de escala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Integração de procedimentos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Otimização dos processos de aquisição de bens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Padronização de bens adquiridos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Aumento da eficiência administrativa, por meio da redução do número de licitações e custos operacionais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Celeridade na contratação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 compartilhada sustentável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1051034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Algumas variáveis têm dificultado o sucesso pleno dessa medida: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Estruturas organizacionais diferentes 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A questão orçamentária 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Nível de capacitação dos servidores 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Tempo de reação de cada órgão 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Adaptação de necessidades para viabilizar compartilhamento; e 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Legislação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pturar jj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80" y="278859"/>
            <a:ext cx="7671881" cy="394126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656283" y="4365100"/>
            <a:ext cx="50207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800" dirty="0" smtClean="0">
                <a:solidFill>
                  <a:schemeClr val="bg1">
                    <a:lumMod val="50000"/>
                  </a:schemeClr>
                </a:solidFill>
              </a:rPr>
              <a:t>https://www.jfpb.jus.br/index.php/noticias/leitura-de-noticias?/id=16220980</a:t>
            </a:r>
            <a:endParaRPr lang="pt-BR" sz="8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Logística reversa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" name="Imagem 9" descr="logistica-reversa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548" y="849383"/>
            <a:ext cx="5880161" cy="3517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Logística reversa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914848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Instrumento de desenvolvimento econômico e social caracterizado por um conjunto de ações, procedimentos e meios destinados a viabilizar a coleta e a restituição dos resíduos sólidos ao setor empresarial, para reaproveitamento, em seu ciclo ou em outros ciclos produtivos, ou outra destinação final ambientalmente adequada.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Lei n° 12.306/2010 (Política Nacional de Resíduos Sólidos – PNRS).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Logística reversa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m 5" descr="g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447" y="1024759"/>
            <a:ext cx="4257183" cy="281338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897581" y="3993743"/>
            <a:ext cx="217719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75000"/>
                  </a:schemeClr>
                </a:solidFill>
              </a:rPr>
              <a:t>https://saclogistica.com.br/logistica-reversa/</a:t>
            </a:r>
            <a:endParaRPr lang="pt-BR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Logística reversa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Imagem 7" descr="infografico_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853" y="720251"/>
            <a:ext cx="2781494" cy="3650711"/>
          </a:xfrm>
          <a:prstGeom prst="rect">
            <a:avLst/>
          </a:prstGeom>
        </p:spPr>
      </p:pic>
      <p:pic>
        <p:nvPicPr>
          <p:cNvPr id="10" name="Imagem 9" descr="inclui-parceiros-sebra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674" y="1736816"/>
            <a:ext cx="1699199" cy="1141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Compras Pública Sustentáveis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3978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Desafios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402075" y="1464606"/>
            <a:ext cx="52464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Conhecimento da legislação e do mercado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Capacidade técnica para especificar um produto ou um serviço que contemple requisitos de sustentabilidade e avaliar impactos ao meio ambiente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Condições de avaliar os impactos na qualidade de vida dos trabalhadores que prestam serviços ao poder público</a:t>
            </a:r>
          </a:p>
          <a:p>
            <a:pPr algn="just">
              <a:buClr>
                <a:schemeClr val="accent5">
                  <a:lumMod val="50000"/>
                </a:schemeClr>
              </a:buClr>
            </a:pP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pic>
        <p:nvPicPr>
          <p:cNvPr id="12" name="Imagem 11" descr="nos-passos-da-minha-mae-AdobeStock_14364927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293" y="1407267"/>
            <a:ext cx="3000335" cy="1998223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6536987" y="3430621"/>
            <a:ext cx="2217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" dirty="0" smtClean="0">
                <a:solidFill>
                  <a:schemeClr val="bg1">
                    <a:lumMod val="75000"/>
                  </a:schemeClr>
                </a:solidFill>
              </a:rPr>
              <a:t>Fonte: https://www.revistaadventista.com.br/da-redacao/destaques/nos-passos-da-minha-mae/</a:t>
            </a:r>
            <a:endParaRPr lang="pt-BR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07916" y="3753848"/>
            <a:ext cx="665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Plano teórico-conceitual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  <a:sym typeface="Symbol"/>
              </a:rPr>
              <a:t>   N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ível prático</a:t>
            </a:r>
          </a:p>
        </p:txBody>
      </p:sp>
      <p:pic>
        <p:nvPicPr>
          <p:cNvPr id="18" name="Imagem 17" descr="74472.png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0330" y="3702996"/>
            <a:ext cx="439352" cy="439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Logística reversa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914848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implantação da logística reversa poderá ser feita por regulamento, acordo setorial ou termo de compromisso.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Dentre as VANTAGENS e importância da logística reversa temos: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Possibilitar o retorno de resíduos sólidos para as empresas de origem;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Permitir a economia nos processos produtivos das empresas;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Diminuir o consumo de matérias-primas.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Logística reversa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914848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Os SETORES OBRIGADOS A ESTRUTURAR E IMPLEMENTAR SISTEMAS DE LOGÍSTICA REVERSA, descritos no art. 33da PNRS, são os fabricantes, importadores, distribuidores e comerciantes de: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Agrotóxicos e seus resíduos e embalagens;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Pilhas e baterias; pneus;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Óleos lubrificantes, seus resíduos e embalagens;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Lâmpadas fluorescentes, de vapor de sódio e mercúrio e de luz mista;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Produtos eletrônicos e seus componentes.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Logística reversa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1051034"/>
            <a:ext cx="8229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Recentemente foi publicado o Decreto 10.936/2022</a:t>
            </a:r>
          </a:p>
          <a:p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Capítulo III – Logística Reversa</a:t>
            </a:r>
          </a:p>
          <a:p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Seção I - instituiu o Programa Nacional de Logística Reversa a ser coordenado pelo Ministério do Meio Ambiente (MMA)</a:t>
            </a:r>
          </a:p>
          <a:p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7765" y="817570"/>
            <a:ext cx="8229600" cy="28931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Decreto 7.746/2012 </a:t>
            </a:r>
          </a:p>
          <a:p>
            <a:pPr algn="just"/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Regulamenta o art. 3º da Lei nº 8.666, de 21 de junho de 1993, para estabelecer critérios e práticas para a promoção do desenvolvimento nacional sustentável nas contratações realizadas pela administração pública federal direta, autárquica e </a:t>
            </a:r>
            <a:r>
              <a:rPr lang="pt-BR" sz="12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fundacional</a:t>
            </a:r>
            <a:r>
              <a:rPr lang="pt-BR" sz="12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e pelas empresas estatais dependentes, e institui a Comissão Interministerial de Sustentabilidade na Administração Pública – CISAP</a:t>
            </a:r>
          </a:p>
          <a:p>
            <a:pPr algn="just"/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2º Na aquisição de bens e na contratação de serviços e obras, a administração pública federal direta, autárquica e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fundacional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e as empresas estatais dependentes adotarão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critérios e práticas sustentáveis nos instrumentos convocatórios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observado o disposto neste Decreto.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1051034"/>
            <a:ext cx="8229600" cy="28623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Parágrafo Único. A adequação da especificação do objeto da contratação e das obrigações da contratada aos critérios e às práticas de sustentabilidade será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justificada nos autos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resguardado o caráter competitivo do certame.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Art.3º Os critérios e as práticas de sustentabilidade de que trata o art. 2º serão publicados como especificação técnica do objeto, obrigação da contratada ou requisito previsto em lei especial, de acordo com o disposto no inciso IV do caput do art. 30 da Lei nº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8.666, de 1993.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837026"/>
            <a:ext cx="8229600" cy="31393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4º - Para os fins do disposto no art. 2º, são considerados critérios e práticas sustentáveis, entre outras: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 - baixo impacto sobre recursos naturais como flora, fauna, ar, solo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 água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II - preferência para materiais, tecnologias e matérias-primas de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origem local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III - maior eficiência na utilização de recursos naturais como água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 energia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madeireiros originários de manejo florestal sustentável ou de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reflorestamento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6132" y="798115"/>
            <a:ext cx="8229600" cy="258532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4º - Para os fins do disposto no art. 2º, são considerados critérios e práticas sustentáveis, entre outras: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IV - maior geração de empregos, preferencialmente com mão de obra local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 - maior vida útil e menor custo de manutenção do bem e da obra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VI - uso de inovações que reduzam a pressão sobre recursos naturais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46132" y="798115"/>
            <a:ext cx="8229600" cy="230832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4º - Para os fins do disposto no art. 2º, são considerados critérios e práticas sustentáveis, entre outras: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(...)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VII - origem sustentável dos recursos naturais utilizados nos bens, nos serviços e nas obras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VIII - utilização de produtos florestais madeireiros e não madeireiros originários de manejo florestal sustentável ou de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reflorestamento.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752719"/>
            <a:ext cx="8229600" cy="369331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8º A comprovação das exigências contidas no instrumento convocatório poderá ser feita mediante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certificação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emitida por instituição pública oficial ou instituição credenciada, ou por qualquer outro meio definido no instrumento convocatório.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§ 1º Em caso de inexistência da certificação referida no caput, o instrumento convocatório estabelecerá que, após a seleção da proposta e antes da adjudicação do objeto, o contratante poderá realizar diligências para verificar a adequação do bem ou serviço às exigências do instrumento convocatório.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§ 2º Caso o bem ou serviço seja considerado inadequado em relação às exigências do instrumento convocatório, o contratante deverá apresentar razões técnicas, assegurado o direito de manifestação do licitante vencedor.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1044549"/>
            <a:ext cx="8229600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5º A administração pública federal direta, autárquica e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fundacional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e as empresas estatais dependentes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poderão exigir no instrumento convocatório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para a aquisição de bens que estes sejam constituídos por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material reciclado, atóxico ou biodegradável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entre outros critérios de sustentabilidade.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9923" y="871219"/>
            <a:ext cx="83560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“Sustentabilidade é a capacidade de suprir as necessidades do presente sem comprometer a capacidade das gerações futuras de satisfazerem as suas próprias necessidades.”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pic>
        <p:nvPicPr>
          <p:cNvPr id="14338" name="Picture 2" descr="O que é a ONU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086844" y="2224390"/>
            <a:ext cx="2640366" cy="1971473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6427188" y="1744270"/>
            <a:ext cx="22174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75000"/>
                  </a:schemeClr>
                </a:solidFill>
              </a:rPr>
              <a:t>Fonte :  Organização das Nações Unidas</a:t>
            </a:r>
            <a:endParaRPr lang="pt-BR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849996"/>
            <a:ext cx="8229600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6º As especificações e demais exigências do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projeto básico ou executivo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para contratação de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obras e serviços de enge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nharia devem ser elaboradas, nos termos do art. 12 da Lei nº 8.666, de 1993, de modo a proporcionar a economia da manutenção e operacionalização da edificação e a redução do consumo de energia e água, por meio de tecnologias, práticas e materiais que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reduzam o impacto ambiental.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91527" y="979698"/>
            <a:ext cx="822960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Art. 7º O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instrumento convocatório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poderá prever que o contratado </a:t>
            </a:r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adote práticas de sustentabilidade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na execução dos serviços contratados e critérios de sustentabilidade no fornecimento dos bens.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1051034"/>
            <a:ext cx="8229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Com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edição da Lei 14.133/2021, ficou clara a importância dada à questão da sustentabilidade.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O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desenvolvimento nacional sustentável passou a ser um princípio (art. 5º) e, ao longo de todo o seu texto, a nova lei apresenta vários dispositivos (23 para ser exato) tutelando o meio ambiente e buscando o desenvolvimento nacional sustentável.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78556" y="1511476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Condições de trabalho da mão de obra nas empresas contratadas devem atender às normas regulamentadoras expedidas pelo Ministério do Trabalho e Emprego (MTE) quanto à Segurança e Medicina do Trabalho (Portaria nº 3214/1978 – Nº 1 a 35); </a:t>
            </a:r>
          </a:p>
          <a:p>
            <a:pPr algn="just">
              <a:buFontTx/>
              <a:buChar char="-"/>
            </a:pP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-Aplicação da Lei Complementar nº 147/2014, que alterou a Lei complementar 123/2006, valorizando empresas locais e ME/EPP, preferência por 10% de empresas locais e regionais;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72589" y="931059"/>
            <a:ext cx="8229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Alguns exemplos de REQUISITOS SOCIAIS E ECONÔMICOS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:</a:t>
            </a: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85041" y="934301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Aplicação do Decreto 8.538/2015 – Tratamento favorecido, diferenciado e simplificado para ME/EPP;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Declaração de que não explora trabalho infantil; </a:t>
            </a:r>
          </a:p>
          <a:p>
            <a:pPr algn="just">
              <a:buFontTx/>
              <a:buChar char="-"/>
            </a:pP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Declaração de que não há condição análoga à de escravo;</a:t>
            </a:r>
          </a:p>
          <a:p>
            <a:pPr algn="just">
              <a:buFontTx/>
              <a:buChar char="-"/>
            </a:pP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latin typeface="Montserrat" charset="0"/>
              </a:rPr>
              <a:t>-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Destinação de percentual de vagas para reabilitados e portadores de deficiência (Lei 8.213/1991).</a:t>
            </a:r>
          </a:p>
          <a:p>
            <a:pPr algn="just">
              <a:buFontTx/>
              <a:buChar char="-"/>
            </a:pP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</a:t>
            </a:r>
            <a:r>
              <a:rPr lang="pt-BR" sz="2200" b="1" dirty="0" err="1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Eital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947272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Declaração periódica de capacitação quanto à Saúde, Segurança e Medicina do Trabalho e Responsabilidade Socioambiental (economia de água e energia, gestão de resíduos); </a:t>
            </a:r>
          </a:p>
          <a:p>
            <a:pPr algn="just">
              <a:buFontTx/>
              <a:buChar char="-"/>
            </a:pP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-Fornecimento de Equipamento de Proteção Individual (EPI) e Equipamento de Proteção Coletiva (EPC) na forma da NR 6 do MTE; </a:t>
            </a:r>
          </a:p>
          <a:p>
            <a:pPr algn="just">
              <a:buFontTx/>
              <a:buChar char="-"/>
            </a:pP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Aspectos ergonômicos e de acessibilidade para aquisição de mobiliário de acordo com a ABNT; </a:t>
            </a: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acessibilidade para prédios públicos (Lei nº 10.098/2000 e Decreto nº 5.296/2004);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07220" y="1647664"/>
            <a:ext cx="8229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Bens constituídos por material reciclado, atóxico e biodegradável, conforme ABNT NBR 15448-1 e 15448-2;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Papel, mobiliário e outros produtos oriundos de madeira (Certificação CERFLOR do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InMetro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ou FSC, Reciclados);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Amostra com relatório/laudo laboratório acreditado pelo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InMetro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;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81799" y="931060"/>
            <a:ext cx="8229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lguns 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exemplos de REQUISITOS AMBIENTAIS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:</a:t>
            </a: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00735" y="843511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Bens acondicionados em embalagem individual, com menor volume, feita de materiais recicláveis, de forma a garantir a máxima proteção durante o transporte e o armazenamento;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Possibilidade avaliação do ciclo de vida do produto;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Uniforme de colaboradores produzidos com material reciclado/pet; </a:t>
            </a:r>
          </a:p>
          <a:p>
            <a:pPr algn="just">
              <a:buFontTx/>
              <a:buChar char="-"/>
            </a:pPr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Cláusula da Logística Reversa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869451"/>
            <a:ext cx="822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ETP – solução sustentável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Inovações tecnológicas;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Novos materiais e padrões;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 existência de normas técnicas pertinentes ao objeto;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Quantas e quais empresas já estão aptas a fornecer o bem ou serviço</a:t>
            </a:r>
          </a:p>
          <a:p>
            <a:pPr algn="just">
              <a:buClr>
                <a:schemeClr val="accent5">
                  <a:lumMod val="50000"/>
                </a:schemeClr>
              </a:buClr>
              <a:buFont typeface="Arial" pitchFamily="34" charset="0"/>
              <a:buChar char="•"/>
            </a:pP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De que forma se dará a comprovação do atendimento aos requisitos ambientais pretendidos (Certificações, laudos, amostras, diligências, etc.).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869451"/>
            <a:ext cx="8229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ETP – solução sustentável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É importante, também, realizar pesquisa em outros órgãos públicos, a fim de certificar-se da viabilidade de realização de licitação sustentável para o objeto pretendido.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Caso não seja possível a adoção de critérios de sustentabilidade, deverão ser expostas as justificativas, demonstrando essa impossibilidade com base na pesquisa de mercado e/ou na própria natureza do objeto.</a:t>
            </a:r>
          </a:p>
          <a:p>
            <a:pPr algn="just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649165" y="877705"/>
            <a:ext cx="5712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17 Objetivos do Desenvolvimento Sustentável</a:t>
            </a:r>
            <a:endParaRPr lang="pt-BR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135358" y="2217682"/>
            <a:ext cx="22174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chemeClr val="bg1">
                    <a:lumMod val="75000"/>
                  </a:schemeClr>
                </a:solidFill>
              </a:rPr>
              <a:t>Fonte :  Organização das Nações Unidas</a:t>
            </a:r>
            <a:endParaRPr lang="pt-BR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Imagem 8" descr="Card-para-instagram-e-facebook_compras-publicas-sustentaveis-sao-da-conta-do-MPC-brasileiro-696x696.png"/>
          <p:cNvPicPr>
            <a:picLocks noChangeAspect="1"/>
          </p:cNvPicPr>
          <p:nvPr/>
        </p:nvPicPr>
        <p:blipFill>
          <a:blip r:embed="rId4"/>
          <a:srcRect l="7384" t="5674" r="51135" b="7455"/>
          <a:stretch>
            <a:fillRect/>
          </a:stretch>
        </p:blipFill>
        <p:spPr>
          <a:xfrm>
            <a:off x="693906" y="694556"/>
            <a:ext cx="1743110" cy="3650465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775625" y="1478604"/>
            <a:ext cx="5492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Compõe uma agenda mundial para a construção e a implementação de políticas públicas que visam aumentar a qualidade de vida da humanidade até 2030.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658893" y="2801566"/>
            <a:ext cx="62062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600" b="1" dirty="0" smtClean="0">
                <a:solidFill>
                  <a:schemeClr val="bg1">
                    <a:lumMod val="50000"/>
                  </a:schemeClr>
                </a:solidFill>
              </a:rPr>
              <a:t>ODS 1 – Acabar com a pobreza em todas as suas formas, em todos os lugares. ODS 2 – Acabar com a fome, alcançar a segurança alimentar e melhoria da nutrição e promover a agricultura sustentável. ODS 3 – Assegurar uma vida saudável e promover o bem-estar para todos, em todas as idades. ODS 4 – Assegurar a educação inclusiva e equitativa e de qualidade, e promover oportunidades de aprendizagem ao longo da vida para todos. ODS 5 – Alcançar a igualdade de gênero e </a:t>
            </a:r>
            <a:r>
              <a:rPr lang="pt-BR" sz="600" b="1" dirty="0" err="1" smtClean="0">
                <a:solidFill>
                  <a:schemeClr val="bg1">
                    <a:lumMod val="50000"/>
                  </a:schemeClr>
                </a:solidFill>
              </a:rPr>
              <a:t>empoderar</a:t>
            </a:r>
            <a:r>
              <a:rPr lang="pt-BR" sz="600" b="1" dirty="0" smtClean="0">
                <a:solidFill>
                  <a:schemeClr val="bg1">
                    <a:lumMod val="50000"/>
                  </a:schemeClr>
                </a:solidFill>
              </a:rPr>
              <a:t> todas as mulheres e meninas. ODS 6 – Assegurar a disponibilidade e gestão sustentável da água e do saneamento para todos. ODS 7 – Assegurar o acesso confiável, sustentável, moderno e a preço acessível à energia para todos. ODS 8 – Promover o crescimento econômico sustentado, inclusivo e sustentável, emprego pleno e produtivo e trabalho decente para todos. ODS 9 – Construir </a:t>
            </a:r>
            <a:r>
              <a:rPr lang="pt-BR" sz="600" b="1" dirty="0" err="1" smtClean="0">
                <a:solidFill>
                  <a:schemeClr val="bg1">
                    <a:lumMod val="50000"/>
                  </a:schemeClr>
                </a:solidFill>
              </a:rPr>
              <a:t>infraestruturas</a:t>
            </a:r>
            <a:r>
              <a:rPr lang="pt-BR" sz="6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BR" sz="600" b="1" dirty="0" err="1" smtClean="0">
                <a:solidFill>
                  <a:schemeClr val="bg1">
                    <a:lumMod val="50000"/>
                  </a:schemeClr>
                </a:solidFill>
              </a:rPr>
              <a:t>resilientes</a:t>
            </a:r>
            <a:r>
              <a:rPr lang="pt-BR" sz="600" b="1" dirty="0" smtClean="0">
                <a:solidFill>
                  <a:schemeClr val="bg1">
                    <a:lumMod val="50000"/>
                  </a:schemeClr>
                </a:solidFill>
              </a:rPr>
              <a:t>, promover a industrialização inclusiva e sustentável e fomentar a inovação. ODS 10 – Reduzir a desigualdade dentro dos países e entre eles. ODS 11 – Tornar as cidades e os assentamentos humanos inclusivos, seguros, </a:t>
            </a:r>
            <a:r>
              <a:rPr lang="pt-BR" sz="600" b="1" dirty="0" err="1" smtClean="0">
                <a:solidFill>
                  <a:schemeClr val="bg1">
                    <a:lumMod val="50000"/>
                  </a:schemeClr>
                </a:solidFill>
              </a:rPr>
              <a:t>resilientes</a:t>
            </a:r>
            <a:r>
              <a:rPr lang="pt-BR" sz="600" b="1" dirty="0" smtClean="0">
                <a:solidFill>
                  <a:schemeClr val="bg1">
                    <a:lumMod val="50000"/>
                  </a:schemeClr>
                </a:solidFill>
              </a:rPr>
              <a:t> e sustentáveis. </a:t>
            </a:r>
            <a:r>
              <a:rPr lang="pt-BR" sz="900" b="1" u="sng" dirty="0" smtClean="0">
                <a:solidFill>
                  <a:schemeClr val="bg1">
                    <a:lumMod val="50000"/>
                  </a:schemeClr>
                </a:solidFill>
              </a:rPr>
              <a:t>ODS 12 – Assegurar padrões de produção e de consumo sustentáveis</a:t>
            </a:r>
            <a:r>
              <a:rPr lang="pt-BR" sz="600" b="1" dirty="0" smtClean="0">
                <a:solidFill>
                  <a:schemeClr val="bg1">
                    <a:lumMod val="50000"/>
                  </a:schemeClr>
                </a:solidFill>
              </a:rPr>
              <a:t>. ODS 13 – Tomar medidas urgentes para combater a mudança do clima e seus impactos. ODS 14 – Conservação e uso sustentável dos oceanos, dos mares e dos recursos marinhos para o desenvolvimento sustentável. ODS 15 – Proteger, recuperar e promover o uso sustentável dos ecossistemas terrestres, gerir de forma sustentável as florestas, combater a desertificação, deter e reverter a degradação da terra e deter a perda de biodiversidade. ODS 16 – Promover sociedades pacíficas e inclusivas para o desenvolvimento sustentável, proporcionar o acesso à justiça para todos e construir instituições eficazes, responsáveis e inclusivas em todos os níveis. ODS 17 – Fortalecer os meios de implementação e revitalizar a parceria global para o desenvolvimento sustentável. </a:t>
            </a:r>
            <a:endParaRPr lang="pt-BR" sz="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1051034"/>
            <a:ext cx="8229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TERMO DE REFERÊNCIA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Especificação técnica do objeto segundo critérios de sustentabilidade (sem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frustar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o caráter competitivo)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OBRIGAÇÕES DA CONTRATADA 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Permanecer durante toda a fase de execução contratual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7765" y="720293"/>
            <a:ext cx="847089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ORIENTAÇÕES PARA REALIZAÇÃO DAS CONTRATAÇÕES SUSTENTÁVEIS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Algumas ferramentas são fundamentais para a implementação das contratações sustentáveis:</a:t>
            </a:r>
          </a:p>
          <a:p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Realizar planejamento adequado das contratações;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Conhecer melhor o mercado;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Determinar critérios de sustentabilidade mais sistêmicos nos editais;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Realizar avaliação do ciclo de vida (ACV);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Melhorar de forma continuada as especificações dos bens e serviços;</a:t>
            </a:r>
          </a:p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Otimizar os processos de contratações compartilhadas sustentáveis.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895392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800" b="1" u="sng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ONDE ENCONTRAR CRITÉRIOS DE SUSTENTABILIDADE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Legislações específicas;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Resoluções, Normas do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Conama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(Conselho Nacional do Meio Ambiente),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Ibama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 (Instituto Brasileiro do Meio Ambiente), ABNT (Associação Brasileira de Normas Técnicas) e Inmetro (Instituto Nacional de Metrologia, Qualidade e Tecnologia);</a:t>
            </a:r>
          </a:p>
          <a:p>
            <a:pPr algn="just"/>
            <a:endParaRPr lang="pt-BR" sz="1800" b="1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  <a:p>
            <a:pPr algn="just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- Sistema de Catalogação de Material (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Catmat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) do Ministério do Planejamento, Desenvolvimento e Gestão, disponível no portal </a:t>
            </a:r>
            <a:r>
              <a:rPr lang="pt-BR" sz="1800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Comprasnet</a:t>
            </a:r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.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04497" y="1051034"/>
            <a:ext cx="8229600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9.5 dar ciência à ...... de que:</a:t>
            </a:r>
          </a:p>
          <a:p>
            <a:pPr algn="just"/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9.5.1. de acordo com a jurisprudência desta Corte, a exigência de apresentação do 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certificado EPEAT na categoria </a:t>
            </a:r>
            <a:r>
              <a:rPr lang="pt-BR" b="1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Gold</a:t>
            </a:r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, sem permissão de comprovação, por outros meios, de atendimento aos critérios pretendidos pela Administração, constitui restrição indevida ao caráter competitivo da licitação e fere o princípio da isonomia, por se tratar de certificação excessivamente rigorosa que, por ser emitida somente nos Estados Unidos da América, privilegia as empresas que atuam no mercado americano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.(</a:t>
            </a:r>
            <a:r>
              <a:rPr lang="pt-BR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g.n.</a:t>
            </a:r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) Acórdão n º 1929/2013–</a:t>
            </a:r>
            <a:r>
              <a:rPr lang="pt-BR" dirty="0" err="1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TCU-Plenário</a:t>
            </a:r>
            <a:endParaRPr lang="pt-BR" dirty="0" smtClean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38264" y="3151762"/>
            <a:ext cx="81842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Verifica-se que a exigência de certificados, laudos e selos deve ser analisada com cautela, observando-se se a existência de certificação ambiental por parte das empresas é situação predominante no mercado, a fim de garantir a isonomia na licitação. A exigência deve, também, ser acompanhada de justificativa fundamentada.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Requisitos de sustentabilidade no ETP, TR e Edital</a:t>
            </a:r>
            <a:endParaRPr lang="pt-BR" sz="1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914" name="Picture 2" descr="C:\Users\04759551450\Downloads\WhatsApp Image 2022-11-09 at 11.06.44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504" y="791183"/>
            <a:ext cx="3084800" cy="4176408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6916" name="Picture 4" descr="C:\Users\04759551450\Downloads\WhatsApp Image 2022-11-09 at 11.06.14.jpeg"/>
          <p:cNvPicPr>
            <a:picLocks noChangeAspect="1" noChangeArrowheads="1"/>
          </p:cNvPicPr>
          <p:nvPr/>
        </p:nvPicPr>
        <p:blipFill>
          <a:blip r:embed="rId5"/>
          <a:srcRect l="104" t="17245" b="52857"/>
          <a:stretch>
            <a:fillRect/>
          </a:stretch>
        </p:blipFill>
        <p:spPr bwMode="auto">
          <a:xfrm>
            <a:off x="3793786" y="1024647"/>
            <a:ext cx="4875423" cy="3242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Capturar o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99" y="823608"/>
            <a:ext cx="2538412" cy="35862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f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204" y="836578"/>
            <a:ext cx="2465579" cy="3489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Capturar k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59" y="769338"/>
            <a:ext cx="2496020" cy="3536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m 6" descr="Capturar tr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081" y="744021"/>
            <a:ext cx="2508673" cy="35358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Capturar g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610" y="129853"/>
            <a:ext cx="3396061" cy="4811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sustentabilidade-pequenas-atitudes-podem-mudar-o-mund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3625"/>
            <a:ext cx="6662159" cy="385703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926094" y="3962400"/>
            <a:ext cx="1653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Obrigada!</a:t>
            </a:r>
            <a:endParaRPr lang="pt-BR" sz="18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Sustentabilidade</a:t>
            </a:r>
            <a:endParaRPr lang="pt-BR" sz="2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50" name="Picture 2" descr="Sustentabilidade: o que é, conceito, tipos, benefícios e exempl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741" y="974794"/>
            <a:ext cx="3252616" cy="3252617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590592" y="4260492"/>
            <a:ext cx="207140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" dirty="0" smtClean="0">
                <a:solidFill>
                  <a:schemeClr val="bg1">
                    <a:lumMod val="65000"/>
                  </a:schemeClr>
                </a:solidFill>
              </a:rPr>
              <a:t>Fonte: https://meiosustentavel.com.br/sustentabilidade/</a:t>
            </a:r>
            <a:endParaRPr lang="pt-BR" sz="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332051" y="1128409"/>
            <a:ext cx="4105072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Três pilares da sustentabilidade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4413114" y="1994171"/>
            <a:ext cx="3887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Além da preocupação com aspectos econômicos, é necessário considerar também os impactos que as contratações públicas podem causar ao meio ambiente e à sociedade. 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212714" y="83310"/>
            <a:ext cx="7016886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pt-BR" sz="1800" b="1" dirty="0" smtClean="0">
                <a:solidFill>
                  <a:schemeClr val="bg1"/>
                </a:solidFill>
                <a:latin typeface="Montserrat" charset="0"/>
              </a:rPr>
              <a:t>Equilíbrio entre a licitação e a sustentabilidade</a:t>
            </a:r>
            <a:endParaRPr lang="pt-BR" sz="1800" b="1" dirty="0">
              <a:solidFill>
                <a:schemeClr val="bg1"/>
              </a:solidFill>
              <a:latin typeface="Montserrat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47990" y="1222442"/>
            <a:ext cx="44844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solidFill>
                  <a:schemeClr val="accent5">
                    <a:lumMod val="50000"/>
                  </a:schemeClr>
                </a:solidFill>
                <a:latin typeface="Montserrat" charset="0"/>
              </a:rPr>
              <a:t>O gestor público não deve se limitar ao aspecto econômico no planejamento das contratações públicas sustentáveis, mas observar e garantir o equilíbrio entre os princípios da licitação estabelecidos no art. 5º da Lei nº 14.133/21. O ponto ideal é que haja a intersecção entre viabilidade, competitividade, impacto ambiental e preço</a:t>
            </a:r>
            <a:endParaRPr lang="pt-BR" sz="1600" b="1" dirty="0">
              <a:solidFill>
                <a:schemeClr val="accent5">
                  <a:lumMod val="50000"/>
                </a:schemeClr>
              </a:solidFill>
              <a:latin typeface="Montserrat" charset="0"/>
            </a:endParaRPr>
          </a:p>
        </p:txBody>
      </p:sp>
      <p:pic>
        <p:nvPicPr>
          <p:cNvPr id="9" name="Imagem 8" descr="Capturar p.PNG"/>
          <p:cNvPicPr>
            <a:picLocks noChangeAspect="1"/>
          </p:cNvPicPr>
          <p:nvPr/>
        </p:nvPicPr>
        <p:blipFill>
          <a:blip r:embed="rId4"/>
          <a:srcRect r="2982" b="3950"/>
          <a:stretch>
            <a:fillRect/>
          </a:stretch>
        </p:blipFill>
        <p:spPr>
          <a:xfrm>
            <a:off x="5263123" y="1223774"/>
            <a:ext cx="3465830" cy="2589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3878</TotalTime>
  <Words>4200</Words>
  <PresentationFormat>Apresentação na tela (16:9)</PresentationFormat>
  <Paragraphs>391</Paragraphs>
  <Slides>78</Slides>
  <Notes>72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78</vt:i4>
      </vt:variant>
    </vt:vector>
  </HeadingPairs>
  <TitlesOfParts>
    <vt:vector size="83" baseType="lpstr">
      <vt:lpstr>Arial</vt:lpstr>
      <vt:lpstr>Montserrat</vt:lpstr>
      <vt:lpstr>Symbol</vt:lpstr>
      <vt:lpstr>Wingdings</vt:lpstr>
      <vt:lpstr>Simple Light</vt:lpstr>
      <vt:lpstr>Compras Públicas Sustentáveis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Planejamento  das Contratações</dc:title>
  <dc:creator>VANESSA DE SOUSA MENEZES UBARANA</dc:creator>
  <cp:lastModifiedBy>04759551450</cp:lastModifiedBy>
  <cp:revision>354</cp:revision>
  <dcterms:modified xsi:type="dcterms:W3CDTF">2022-11-09T15:07:53Z</dcterms:modified>
</cp:coreProperties>
</file>