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66"/>
  </p:notesMasterIdLst>
  <p:sldIdLst>
    <p:sldId id="256" r:id="rId2"/>
    <p:sldId id="309" r:id="rId3"/>
    <p:sldId id="382" r:id="rId4"/>
    <p:sldId id="305" r:id="rId5"/>
    <p:sldId id="312" r:id="rId6"/>
    <p:sldId id="399" r:id="rId7"/>
    <p:sldId id="383" r:id="rId8"/>
    <p:sldId id="404" r:id="rId9"/>
    <p:sldId id="400" r:id="rId10"/>
    <p:sldId id="401" r:id="rId11"/>
    <p:sldId id="402" r:id="rId12"/>
    <p:sldId id="406" r:id="rId13"/>
    <p:sldId id="407" r:id="rId14"/>
    <p:sldId id="442" r:id="rId15"/>
    <p:sldId id="408" r:id="rId16"/>
    <p:sldId id="384" r:id="rId17"/>
    <p:sldId id="427" r:id="rId18"/>
    <p:sldId id="428" r:id="rId19"/>
    <p:sldId id="431" r:id="rId20"/>
    <p:sldId id="436" r:id="rId21"/>
    <p:sldId id="389" r:id="rId22"/>
    <p:sldId id="454" r:id="rId23"/>
    <p:sldId id="445" r:id="rId24"/>
    <p:sldId id="385" r:id="rId25"/>
    <p:sldId id="422" r:id="rId26"/>
    <p:sldId id="423" r:id="rId27"/>
    <p:sldId id="424" r:id="rId28"/>
    <p:sldId id="447" r:id="rId29"/>
    <p:sldId id="386" r:id="rId30"/>
    <p:sldId id="429" r:id="rId31"/>
    <p:sldId id="432" r:id="rId32"/>
    <p:sldId id="433" r:id="rId33"/>
    <p:sldId id="450" r:id="rId34"/>
    <p:sldId id="381" r:id="rId35"/>
    <p:sldId id="390" r:id="rId36"/>
    <p:sldId id="443" r:id="rId37"/>
    <p:sldId id="395" r:id="rId38"/>
    <p:sldId id="391" r:id="rId39"/>
    <p:sldId id="405" r:id="rId40"/>
    <p:sldId id="409" r:id="rId41"/>
    <p:sldId id="415" r:id="rId42"/>
    <p:sldId id="416" r:id="rId43"/>
    <p:sldId id="418" r:id="rId44"/>
    <p:sldId id="419" r:id="rId45"/>
    <p:sldId id="387" r:id="rId46"/>
    <p:sldId id="425" r:id="rId47"/>
    <p:sldId id="394" r:id="rId48"/>
    <p:sldId id="438" r:id="rId49"/>
    <p:sldId id="439" r:id="rId50"/>
    <p:sldId id="426" r:id="rId51"/>
    <p:sldId id="411" r:id="rId52"/>
    <p:sldId id="396" r:id="rId53"/>
    <p:sldId id="398" r:id="rId54"/>
    <p:sldId id="455" r:id="rId55"/>
    <p:sldId id="430" r:id="rId56"/>
    <p:sldId id="453" r:id="rId57"/>
    <p:sldId id="449" r:id="rId58"/>
    <p:sldId id="434" r:id="rId59"/>
    <p:sldId id="435" r:id="rId60"/>
    <p:sldId id="444" r:id="rId61"/>
    <p:sldId id="440" r:id="rId62"/>
    <p:sldId id="452" r:id="rId63"/>
    <p:sldId id="421" r:id="rId64"/>
    <p:sldId id="304"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1905"/>
    <a:srgbClr val="CC7929"/>
    <a:srgbClr val="D37A12"/>
    <a:srgbClr val="AD4F00"/>
    <a:srgbClr val="FFFC00"/>
    <a:srgbClr val="1E5971"/>
    <a:srgbClr val="090F25"/>
    <a:srgbClr val="101E33"/>
    <a:srgbClr val="DA8A03"/>
    <a:srgbClr val="CC6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9" autoAdjust="0"/>
    <p:restoredTop sz="94599"/>
  </p:normalViewPr>
  <p:slideViewPr>
    <p:cSldViewPr snapToGrid="0" snapToObjects="1">
      <p:cViewPr varScale="1">
        <p:scale>
          <a:sx n="78" d="100"/>
          <a:sy n="78" d="100"/>
        </p:scale>
        <p:origin x="1248"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7" d="100"/>
          <a:sy n="87" d="100"/>
        </p:scale>
        <p:origin x="3904"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9B244-555B-3A49-B80D-5E5F31A9808F}" type="datetimeFigureOut">
              <a:rPr lang="x-none" smtClean="0"/>
              <a:pPr/>
              <a:t>15/06/2022</a:t>
            </a:fld>
            <a:endParaRPr lang="x-none"/>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x-none"/>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2C9B9-00A2-C443-A4B8-B5A53D390D87}" type="slidenum">
              <a:rPr lang="x-none" smtClean="0"/>
              <a:pPr/>
              <a:t>‹nº›</a:t>
            </a:fld>
            <a:endParaRPr lang="x-none"/>
          </a:p>
        </p:txBody>
      </p:sp>
    </p:spTree>
    <p:extLst>
      <p:ext uri="{BB962C8B-B14F-4D97-AF65-F5344CB8AC3E}">
        <p14:creationId xmlns:p14="http://schemas.microsoft.com/office/powerpoint/2010/main" val="239180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3A0DE8E-9360-D647-AE69-592255A11581}" type="datetimeFigureOut">
              <a:rPr lang="x-none" smtClean="0"/>
              <a:pPr/>
              <a:t>15/06/2022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BF6254C-F5BA-4142-8E0C-1EC343A472C4}" type="slidenum">
              <a:rPr lang="x-none" smtClean="0"/>
              <a:pPr/>
              <a:t>‹nº›</a:t>
            </a:fld>
            <a:endParaRPr lang="x-none"/>
          </a:p>
        </p:txBody>
      </p:sp>
    </p:spTree>
    <p:extLst>
      <p:ext uri="{BB962C8B-B14F-4D97-AF65-F5344CB8AC3E}">
        <p14:creationId xmlns:p14="http://schemas.microsoft.com/office/powerpoint/2010/main" val="18519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3A0DE8E-9360-D647-AE69-592255A11581}" type="datetimeFigureOut">
              <a:rPr lang="x-none" smtClean="0"/>
              <a:pPr/>
              <a:t>15/06/2022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BF6254C-F5BA-4142-8E0C-1EC343A472C4}" type="slidenum">
              <a:rPr lang="x-none" smtClean="0"/>
              <a:pPr/>
              <a:t>‹nº›</a:t>
            </a:fld>
            <a:endParaRPr lang="x-none"/>
          </a:p>
        </p:txBody>
      </p:sp>
    </p:spTree>
    <p:extLst>
      <p:ext uri="{BB962C8B-B14F-4D97-AF65-F5344CB8AC3E}">
        <p14:creationId xmlns:p14="http://schemas.microsoft.com/office/powerpoint/2010/main" val="214182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3A0DE8E-9360-D647-AE69-592255A11581}" type="datetimeFigureOut">
              <a:rPr lang="x-none" smtClean="0"/>
              <a:pPr/>
              <a:t>15/06/2022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BF6254C-F5BA-4142-8E0C-1EC343A472C4}" type="slidenum">
              <a:rPr lang="x-none" smtClean="0"/>
              <a:pPr/>
              <a:t>‹nº›</a:t>
            </a:fld>
            <a:endParaRPr lang="x-none"/>
          </a:p>
        </p:txBody>
      </p:sp>
    </p:spTree>
    <p:extLst>
      <p:ext uri="{BB962C8B-B14F-4D97-AF65-F5344CB8AC3E}">
        <p14:creationId xmlns:p14="http://schemas.microsoft.com/office/powerpoint/2010/main" val="37230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3A0DE8E-9360-D647-AE69-592255A11581}" type="datetimeFigureOut">
              <a:rPr lang="x-none" smtClean="0"/>
              <a:pPr/>
              <a:t>15/06/2022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BF6254C-F5BA-4142-8E0C-1EC343A472C4}" type="slidenum">
              <a:rPr lang="x-none" smtClean="0"/>
              <a:pPr/>
              <a:t>‹nº›</a:t>
            </a:fld>
            <a:endParaRPr lang="x-none"/>
          </a:p>
        </p:txBody>
      </p:sp>
    </p:spTree>
    <p:extLst>
      <p:ext uri="{BB962C8B-B14F-4D97-AF65-F5344CB8AC3E}">
        <p14:creationId xmlns:p14="http://schemas.microsoft.com/office/powerpoint/2010/main" val="347327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3A0DE8E-9360-D647-AE69-592255A11581}" type="datetimeFigureOut">
              <a:rPr lang="x-none" smtClean="0"/>
              <a:pPr/>
              <a:t>15/06/2022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BF6254C-F5BA-4142-8E0C-1EC343A472C4}" type="slidenum">
              <a:rPr lang="x-none" smtClean="0"/>
              <a:pPr/>
              <a:t>‹nº›</a:t>
            </a:fld>
            <a:endParaRPr lang="x-none"/>
          </a:p>
        </p:txBody>
      </p:sp>
    </p:spTree>
    <p:extLst>
      <p:ext uri="{BB962C8B-B14F-4D97-AF65-F5344CB8AC3E}">
        <p14:creationId xmlns:p14="http://schemas.microsoft.com/office/powerpoint/2010/main" val="397711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3A0DE8E-9360-D647-AE69-592255A11581}" type="datetimeFigureOut">
              <a:rPr lang="x-none" smtClean="0"/>
              <a:pPr/>
              <a:t>15/06/2022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2BF6254C-F5BA-4142-8E0C-1EC343A472C4}" type="slidenum">
              <a:rPr lang="x-none" smtClean="0"/>
              <a:pPr/>
              <a:t>‹nº›</a:t>
            </a:fld>
            <a:endParaRPr lang="x-none"/>
          </a:p>
        </p:txBody>
      </p:sp>
    </p:spTree>
    <p:extLst>
      <p:ext uri="{BB962C8B-B14F-4D97-AF65-F5344CB8AC3E}">
        <p14:creationId xmlns:p14="http://schemas.microsoft.com/office/powerpoint/2010/main" val="92370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3A0DE8E-9360-D647-AE69-592255A11581}" type="datetimeFigureOut">
              <a:rPr lang="x-none" smtClean="0"/>
              <a:pPr/>
              <a:t>15/06/2022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2BF6254C-F5BA-4142-8E0C-1EC343A472C4}" type="slidenum">
              <a:rPr lang="x-none" smtClean="0"/>
              <a:pPr/>
              <a:t>‹nº›</a:t>
            </a:fld>
            <a:endParaRPr lang="x-none"/>
          </a:p>
        </p:txBody>
      </p:sp>
    </p:spTree>
    <p:extLst>
      <p:ext uri="{BB962C8B-B14F-4D97-AF65-F5344CB8AC3E}">
        <p14:creationId xmlns:p14="http://schemas.microsoft.com/office/powerpoint/2010/main" val="337090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3A0DE8E-9360-D647-AE69-592255A11581}" type="datetimeFigureOut">
              <a:rPr lang="x-none" smtClean="0"/>
              <a:pPr/>
              <a:t>15/06/2022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2BF6254C-F5BA-4142-8E0C-1EC343A472C4}" type="slidenum">
              <a:rPr lang="x-none" smtClean="0"/>
              <a:pPr/>
              <a:t>‹nº›</a:t>
            </a:fld>
            <a:endParaRPr lang="x-none"/>
          </a:p>
        </p:txBody>
      </p:sp>
    </p:spTree>
    <p:extLst>
      <p:ext uri="{BB962C8B-B14F-4D97-AF65-F5344CB8AC3E}">
        <p14:creationId xmlns:p14="http://schemas.microsoft.com/office/powerpoint/2010/main" val="396159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0DE8E-9360-D647-AE69-592255A11581}" type="datetimeFigureOut">
              <a:rPr lang="x-none" smtClean="0"/>
              <a:pPr/>
              <a:t>15/06/2022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2BF6254C-F5BA-4142-8E0C-1EC343A472C4}" type="slidenum">
              <a:rPr lang="x-none" smtClean="0"/>
              <a:pPr/>
              <a:t>‹nº›</a:t>
            </a:fld>
            <a:endParaRPr lang="x-none"/>
          </a:p>
        </p:txBody>
      </p:sp>
    </p:spTree>
    <p:extLst>
      <p:ext uri="{BB962C8B-B14F-4D97-AF65-F5344CB8AC3E}">
        <p14:creationId xmlns:p14="http://schemas.microsoft.com/office/powerpoint/2010/main" val="398099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3A0DE8E-9360-D647-AE69-592255A11581}" type="datetimeFigureOut">
              <a:rPr lang="x-none" smtClean="0"/>
              <a:pPr/>
              <a:t>15/06/2022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2BF6254C-F5BA-4142-8E0C-1EC343A472C4}" type="slidenum">
              <a:rPr lang="x-none" smtClean="0"/>
              <a:pPr/>
              <a:t>‹nº›</a:t>
            </a:fld>
            <a:endParaRPr lang="x-none"/>
          </a:p>
        </p:txBody>
      </p:sp>
    </p:spTree>
    <p:extLst>
      <p:ext uri="{BB962C8B-B14F-4D97-AF65-F5344CB8AC3E}">
        <p14:creationId xmlns:p14="http://schemas.microsoft.com/office/powerpoint/2010/main" val="44602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3A0DE8E-9360-D647-AE69-592255A11581}" type="datetimeFigureOut">
              <a:rPr lang="x-none" smtClean="0"/>
              <a:pPr/>
              <a:t>15/06/2022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2BF6254C-F5BA-4142-8E0C-1EC343A472C4}" type="slidenum">
              <a:rPr lang="x-none" smtClean="0"/>
              <a:pPr/>
              <a:t>‹nº›</a:t>
            </a:fld>
            <a:endParaRPr lang="x-none"/>
          </a:p>
        </p:txBody>
      </p:sp>
    </p:spTree>
    <p:extLst>
      <p:ext uri="{BB962C8B-B14F-4D97-AF65-F5344CB8AC3E}">
        <p14:creationId xmlns:p14="http://schemas.microsoft.com/office/powerpoint/2010/main" val="41430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0DE8E-9360-D647-AE69-592255A11581}" type="datetimeFigureOut">
              <a:rPr lang="x-none" smtClean="0"/>
              <a:pPr/>
              <a:t>15/06/2022</a:t>
            </a:fld>
            <a:endParaRPr lang="x-non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6254C-F5BA-4142-8E0C-1EC343A472C4}" type="slidenum">
              <a:rPr lang="x-none" smtClean="0"/>
              <a:pPr/>
              <a:t>‹nº›</a:t>
            </a:fld>
            <a:endParaRPr lang="x-none"/>
          </a:p>
        </p:txBody>
      </p:sp>
    </p:spTree>
    <p:extLst>
      <p:ext uri="{BB962C8B-B14F-4D97-AF65-F5344CB8AC3E}">
        <p14:creationId xmlns:p14="http://schemas.microsoft.com/office/powerpoint/2010/main" val="3279227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10" descr="Prefeitura Municipal de Timbaúba dos Batistas - Notícias -  Relatorio_do_TCERN">
            <a:extLst>
              <a:ext uri="{FF2B5EF4-FFF2-40B4-BE49-F238E27FC236}">
                <a16:creationId xmlns:a16="http://schemas.microsoft.com/office/drawing/2014/main" id="{8EA25E0D-38F3-BC42-8E20-9045DDC942E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672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137A5AE2-868F-DB4D-922C-02E1B1CAE9BB}"/>
              </a:ext>
            </a:extLst>
          </p:cNvPr>
          <p:cNvSpPr/>
          <p:nvPr/>
        </p:nvSpPr>
        <p:spPr>
          <a:xfrm>
            <a:off x="9524" y="2247441"/>
            <a:ext cx="6096000" cy="164874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chemeClr val="bg1"/>
                </a:solidFill>
                <a:latin typeface="Georgia" panose="02040502050405020303" pitchFamily="18" charset="0"/>
                <a:cs typeface="Times New Roman" panose="02020603050405020304" pitchFamily="18" charset="0"/>
              </a:rPr>
              <a:t>ACÚMULO DE CARGOS DOS SERVIDORES PÚBLICOS: PRINCIPAIS ASPECTOS E FERRAMENTA DE CONSULTA</a:t>
            </a:r>
            <a:endParaRPr lang="x-none" sz="2800" dirty="0">
              <a:solidFill>
                <a:schemeClr val="bg1"/>
              </a:solidFill>
              <a:latin typeface="Georgia" panose="02040502050405020303" pitchFamily="18" charset="0"/>
              <a:cs typeface="Times New Roman" panose="02020603050405020304" pitchFamily="18" charset="0"/>
            </a:endParaRPr>
          </a:p>
        </p:txBody>
      </p:sp>
      <p:sp>
        <p:nvSpPr>
          <p:cNvPr id="70" name="Retângulo 69">
            <a:extLst>
              <a:ext uri="{FF2B5EF4-FFF2-40B4-BE49-F238E27FC236}">
                <a16:creationId xmlns:a16="http://schemas.microsoft.com/office/drawing/2014/main" id="{CA98FEF2-CBFD-8040-98A0-D38C052E02DC}"/>
              </a:ext>
            </a:extLst>
          </p:cNvPr>
          <p:cNvSpPr/>
          <p:nvPr/>
        </p:nvSpPr>
        <p:spPr>
          <a:xfrm>
            <a:off x="6094476" y="4913523"/>
            <a:ext cx="6096000" cy="183760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Georgia" panose="02040502050405020303" pitchFamily="18" charset="0"/>
                <a:cs typeface="Times New Roman" panose="02020603050405020304" pitchFamily="18" charset="0"/>
              </a:rPr>
              <a:t>INSTRUTOR</a:t>
            </a:r>
            <a:r>
              <a:rPr lang="x-none" sz="2800" dirty="0">
                <a:solidFill>
                  <a:schemeClr val="bg1"/>
                </a:solidFill>
                <a:latin typeface="Georgia" panose="02040502050405020303" pitchFamily="18" charset="0"/>
                <a:cs typeface="Times New Roman" panose="02020603050405020304" pitchFamily="18" charset="0"/>
              </a:rPr>
              <a:t>: </a:t>
            </a:r>
            <a:endParaRPr lang="pt-BR" sz="2800" dirty="0">
              <a:solidFill>
                <a:schemeClr val="bg1"/>
              </a:solidFill>
              <a:latin typeface="Georgia" panose="02040502050405020303" pitchFamily="18" charset="0"/>
              <a:cs typeface="Times New Roman" panose="02020603050405020304" pitchFamily="18" charset="0"/>
            </a:endParaRPr>
          </a:p>
          <a:p>
            <a:pPr algn="ctr"/>
            <a:r>
              <a:rPr lang="pt-BR" sz="2800" dirty="0">
                <a:solidFill>
                  <a:schemeClr val="bg1"/>
                </a:solidFill>
                <a:latin typeface="Georgia" panose="02040502050405020303" pitchFamily="18" charset="0"/>
                <a:cs typeface="Times New Roman" panose="02020603050405020304" pitchFamily="18" charset="0"/>
              </a:rPr>
              <a:t>Allan Ricardo Silva de Souza</a:t>
            </a:r>
          </a:p>
          <a:p>
            <a:pPr algn="ctr"/>
            <a:r>
              <a:rPr lang="pt-BR" sz="2000" dirty="0">
                <a:solidFill>
                  <a:schemeClr val="bg1"/>
                </a:solidFill>
                <a:latin typeface="Georgia" panose="02040502050405020303" pitchFamily="18" charset="0"/>
                <a:cs typeface="Times New Roman" panose="02020603050405020304" pitchFamily="18" charset="0"/>
              </a:rPr>
              <a:t>Auditor de Controle Externo do TCE-RN</a:t>
            </a:r>
          </a:p>
          <a:p>
            <a:pPr algn="ctr"/>
            <a:r>
              <a:rPr lang="pt-BR" sz="2000" dirty="0">
                <a:solidFill>
                  <a:schemeClr val="bg1"/>
                </a:solidFill>
                <a:latin typeface="Georgia" panose="02040502050405020303" pitchFamily="18" charset="0"/>
                <a:cs typeface="Times New Roman" panose="02020603050405020304" pitchFamily="18" charset="0"/>
              </a:rPr>
              <a:t>Especialista em Direito Administrativo e Gestão Pública</a:t>
            </a:r>
            <a:endParaRPr lang="x-none" sz="2000" dirty="0">
              <a:solidFill>
                <a:schemeClr val="bg1"/>
              </a:solidFill>
              <a:latin typeface="Georgia" panose="02040502050405020303" pitchFamily="18" charset="0"/>
              <a:cs typeface="Times New Roman" panose="02020603050405020304" pitchFamily="18" charset="0"/>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 y="-1"/>
            <a:ext cx="12180951" cy="1582189"/>
          </a:xfrm>
          <a:prstGeom prst="rect">
            <a:avLst/>
          </a:prstGeom>
        </p:spPr>
      </p:pic>
      <p:cxnSp>
        <p:nvCxnSpPr>
          <p:cNvPr id="4" name="Conector reto 3"/>
          <p:cNvCxnSpPr/>
          <p:nvPr/>
        </p:nvCxnSpPr>
        <p:spPr>
          <a:xfrm>
            <a:off x="-1524" y="1582188"/>
            <a:ext cx="12193524" cy="0"/>
          </a:xfrm>
          <a:prstGeom prst="line">
            <a:avLst/>
          </a:prstGeom>
          <a:ln w="57150">
            <a:solidFill>
              <a:schemeClr val="accent6">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410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1641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477205"/>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6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sz="1600" b="1" dirty="0">
                <a:solidFill>
                  <a:srgbClr val="000000"/>
                </a:solidFill>
                <a:latin typeface="Georgia" panose="02040502050405020303" pitchFamily="18" charset="0"/>
              </a:rPr>
              <a:t>	</a:t>
            </a:r>
            <a:r>
              <a:rPr lang="pt-BR" b="1" dirty="0">
                <a:solidFill>
                  <a:srgbClr val="000000"/>
                </a:solidFill>
                <a:latin typeface="Georgia" panose="02040502050405020303" pitchFamily="18" charset="0"/>
              </a:rPr>
              <a:t>• Papel do TCE/RN:</a:t>
            </a:r>
          </a:p>
          <a:p>
            <a:pPr>
              <a:lnSpc>
                <a:spcPct val="150000"/>
              </a:lnSpc>
            </a:pPr>
            <a:endParaRPr lang="pt-BR" sz="1600" b="1" dirty="0">
              <a:solidFill>
                <a:srgbClr val="000000"/>
              </a:solidFill>
              <a:latin typeface="Georgia" panose="02040502050405020303" pitchFamily="18" charset="0"/>
            </a:endParaRPr>
          </a:p>
          <a:p>
            <a:pPr>
              <a:lnSpc>
                <a:spcPct val="150000"/>
              </a:lnSpc>
            </a:pPr>
            <a:r>
              <a:rPr lang="pt-BR" sz="1600" b="1" dirty="0">
                <a:solidFill>
                  <a:srgbClr val="000000"/>
                </a:solidFill>
                <a:latin typeface="Georgia" panose="02040502050405020303" pitchFamily="18" charset="0"/>
              </a:rPr>
              <a:t>Diretoria de Despesa com Pessoal – DDP:</a:t>
            </a:r>
          </a:p>
          <a:p>
            <a:pPr>
              <a:lnSpc>
                <a:spcPct val="150000"/>
              </a:lnSpc>
            </a:pPr>
            <a:endParaRPr lang="pt-BR" sz="1600" b="1" dirty="0">
              <a:solidFill>
                <a:srgbClr val="000000"/>
              </a:solidFill>
              <a:latin typeface="Georgia" panose="02040502050405020303" pitchFamily="18" charset="0"/>
            </a:endParaRPr>
          </a:p>
          <a:p>
            <a:pPr marL="285750" indent="-285750">
              <a:lnSpc>
                <a:spcPct val="200000"/>
              </a:lnSpc>
              <a:buFont typeface="Arial" panose="020B0604020202020204" pitchFamily="34" charset="0"/>
              <a:buChar char="•"/>
            </a:pPr>
            <a:r>
              <a:rPr lang="pt-BR" sz="1600" dirty="0">
                <a:solidFill>
                  <a:srgbClr val="000000"/>
                </a:solidFill>
                <a:latin typeface="Georgia" panose="02040502050405020303" pitchFamily="18" charset="0"/>
              </a:rPr>
              <a:t>Implementação do SIAI-DP (2013);</a:t>
            </a:r>
          </a:p>
          <a:p>
            <a:pPr marL="285750" indent="-285750">
              <a:lnSpc>
                <a:spcPct val="200000"/>
              </a:lnSpc>
              <a:buFont typeface="Arial" panose="020B0604020202020204" pitchFamily="34" charset="0"/>
              <a:buChar char="•"/>
            </a:pPr>
            <a:r>
              <a:rPr lang="pt-BR" sz="1600" dirty="0">
                <a:solidFill>
                  <a:srgbClr val="000000"/>
                </a:solidFill>
                <a:latin typeface="Georgia" panose="02040502050405020303" pitchFamily="18" charset="0"/>
              </a:rPr>
              <a:t>Ofícios com relação dos servidores com acumulação;</a:t>
            </a:r>
          </a:p>
          <a:p>
            <a:pPr marL="285750" indent="-285750">
              <a:lnSpc>
                <a:spcPct val="200000"/>
              </a:lnSpc>
              <a:buFont typeface="Arial" panose="020B0604020202020204" pitchFamily="34" charset="0"/>
              <a:buChar char="•"/>
            </a:pPr>
            <a:r>
              <a:rPr lang="pt-BR" sz="1600" dirty="0">
                <a:solidFill>
                  <a:srgbClr val="000000"/>
                </a:solidFill>
                <a:latin typeface="Georgia" panose="02040502050405020303" pitchFamily="18" charset="0"/>
              </a:rPr>
              <a:t>Representações por Omissã0;</a:t>
            </a:r>
          </a:p>
          <a:p>
            <a:pPr marL="285750" indent="-285750">
              <a:lnSpc>
                <a:spcPct val="200000"/>
              </a:lnSpc>
              <a:buFont typeface="Arial" panose="020B0604020202020204" pitchFamily="34" charset="0"/>
              <a:buChar char="•"/>
            </a:pPr>
            <a:r>
              <a:rPr lang="pt-BR" sz="1600" dirty="0">
                <a:solidFill>
                  <a:srgbClr val="000000"/>
                </a:solidFill>
                <a:latin typeface="Georgia" panose="02040502050405020303" pitchFamily="18" charset="0"/>
              </a:rPr>
              <a:t>Representações com sugestão de determinações: Fixação de prazo para abertura de processos administrativos e sugestão de sanções por omissão;</a:t>
            </a:r>
          </a:p>
          <a:p>
            <a:pPr marL="285750" indent="-285750">
              <a:lnSpc>
                <a:spcPct val="200000"/>
              </a:lnSpc>
              <a:buFont typeface="Arial" panose="020B0604020202020204" pitchFamily="34" charset="0"/>
              <a:buChar char="•"/>
            </a:pPr>
            <a:r>
              <a:rPr lang="pt-BR" sz="1600" dirty="0">
                <a:solidFill>
                  <a:srgbClr val="000000"/>
                </a:solidFill>
                <a:latin typeface="Georgia" panose="02040502050405020303" pitchFamily="18" charset="0"/>
              </a:rPr>
              <a:t>Monitoramento das situações.</a:t>
            </a:r>
            <a:endParaRPr lang="pt-BR" sz="1600" b="1" dirty="0">
              <a:solidFill>
                <a:srgbClr val="000000"/>
              </a:solidFill>
              <a:latin typeface="Georgia" panose="02040502050405020303" pitchFamily="18" charset="0"/>
            </a:endParaRPr>
          </a:p>
          <a:p>
            <a:pPr>
              <a:lnSpc>
                <a:spcPct val="150000"/>
              </a:lnSpc>
            </a:pPr>
            <a:endParaRPr lang="pt-BR" sz="1600" b="1" dirty="0">
              <a:solidFill>
                <a:srgbClr val="000000"/>
              </a:solidFill>
              <a:latin typeface="Georgia" panose="02040502050405020303" pitchFamily="18" charset="0"/>
            </a:endParaRPr>
          </a:p>
          <a:p>
            <a:pPr>
              <a:lnSpc>
                <a:spcPct val="150000"/>
              </a:lnSpc>
            </a:pPr>
            <a:endParaRPr lang="pt-BR" sz="1600" b="1" dirty="0">
              <a:solidFill>
                <a:srgbClr val="000000"/>
              </a:solidFill>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21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1940339"/>
          </a:xfrm>
          <a:prstGeom prst="rect">
            <a:avLst/>
          </a:prstGeom>
          <a:noFill/>
        </p:spPr>
        <p:txBody>
          <a:bodyPr wrap="square" rtlCol="0">
            <a:spAutoFit/>
          </a:bodyPr>
          <a:lstStyle/>
          <a:p>
            <a:pPr>
              <a:lnSpc>
                <a:spcPct val="150000"/>
              </a:lnSpc>
            </a:pPr>
            <a:r>
              <a:rPr lang="pt-BR" b="1" dirty="0">
                <a:solidFill>
                  <a:srgbClr val="000000"/>
                </a:solidFill>
                <a:latin typeface="Georgia" panose="02040502050405020303" pitchFamily="18" charset="0"/>
              </a:rPr>
              <a:t>	• Papel do TCE/RN:</a:t>
            </a:r>
          </a:p>
          <a:p>
            <a:pPr algn="ctr">
              <a:lnSpc>
                <a:spcPct val="150000"/>
              </a:lnSpc>
            </a:pPr>
            <a:r>
              <a:rPr lang="pt-BR" sz="1600" b="1" dirty="0">
                <a:solidFill>
                  <a:srgbClr val="000000"/>
                </a:solidFill>
                <a:latin typeface="Georgia" panose="02040502050405020303" pitchFamily="18" charset="0"/>
              </a:rPr>
              <a:t>Monitoramento - Situação dos Últimos 5 anos (Jan de 2017 a dez de 2021)</a:t>
            </a:r>
          </a:p>
          <a:p>
            <a:pPr algn="ctr">
              <a:lnSpc>
                <a:spcPct val="150000"/>
              </a:lnSpc>
            </a:pPr>
            <a:r>
              <a:rPr lang="pt-BR" sz="1600" b="1" dirty="0">
                <a:effectLst/>
                <a:latin typeface="Georgia" panose="02040502050405020303" pitchFamily="18" charset="0"/>
                <a:ea typeface="Calibri" panose="020F0502020204030204" pitchFamily="34" charset="0"/>
                <a:cs typeface="Times New Roman" panose="02020603050405020304" pitchFamily="18" charset="0"/>
              </a:rPr>
              <a:t>Média de servidores com 2 vínculos – Todos os Jurisdicionados</a:t>
            </a:r>
          </a:p>
          <a:p>
            <a:pPr>
              <a:lnSpc>
                <a:spcPct val="150000"/>
              </a:lnSpc>
            </a:pPr>
            <a:endParaRPr lang="pt-BR" sz="1600" b="1" dirty="0">
              <a:solidFill>
                <a:srgbClr val="000000"/>
              </a:solidFill>
              <a:latin typeface="Georgia" panose="02040502050405020303" pitchFamily="18" charset="0"/>
            </a:endParaRPr>
          </a:p>
          <a:p>
            <a:pPr>
              <a:lnSpc>
                <a:spcPct val="150000"/>
              </a:lnSpc>
            </a:pPr>
            <a:endParaRPr lang="x-none" sz="16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7" name="Rectangle 6">
            <a:extLst>
              <a:ext uri="{FF2B5EF4-FFF2-40B4-BE49-F238E27FC236}">
                <a16:creationId xmlns:a16="http://schemas.microsoft.com/office/drawing/2014/main" id="{934B78AC-B96C-0629-F468-EBB28864081A}"/>
              </a:ext>
            </a:extLst>
          </p:cNvPr>
          <p:cNvSpPr>
            <a:spLocks noChangeArrowheads="1"/>
          </p:cNvSpPr>
          <p:nvPr/>
        </p:nvSpPr>
        <p:spPr bwMode="auto">
          <a:xfrm>
            <a:off x="262850" y="2564243"/>
            <a:ext cx="1729428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graphicFrame>
        <p:nvGraphicFramePr>
          <p:cNvPr id="9" name="Objeto 8">
            <a:extLst>
              <a:ext uri="{FF2B5EF4-FFF2-40B4-BE49-F238E27FC236}">
                <a16:creationId xmlns:a16="http://schemas.microsoft.com/office/drawing/2014/main" id="{7108DED1-268B-2D86-20A2-C6A54128046D}"/>
              </a:ext>
            </a:extLst>
          </p:cNvPr>
          <p:cNvGraphicFramePr>
            <a:graphicFrameLocks noChangeAspect="1"/>
          </p:cNvGraphicFramePr>
          <p:nvPr>
            <p:extLst>
              <p:ext uri="{D42A27DB-BD31-4B8C-83A1-F6EECF244321}">
                <p14:modId xmlns:p14="http://schemas.microsoft.com/office/powerpoint/2010/main" val="397830564"/>
              </p:ext>
            </p:extLst>
          </p:nvPr>
        </p:nvGraphicFramePr>
        <p:xfrm>
          <a:off x="1378628" y="2262912"/>
          <a:ext cx="9458036" cy="4310080"/>
        </p:xfrm>
        <a:graphic>
          <a:graphicData uri="http://schemas.openxmlformats.org/presentationml/2006/ole">
            <mc:AlternateContent xmlns:mc="http://schemas.openxmlformats.org/markup-compatibility/2006">
              <mc:Choice xmlns:v="urn:schemas-microsoft-com:vml" Requires="v">
                <p:oleObj name="Imagem de Bitmap" r:id="rId3" imgW="8790476" imgH="4944165" progId="Paint.Picture">
                  <p:embed/>
                </p:oleObj>
              </mc:Choice>
              <mc:Fallback>
                <p:oleObj name="Imagem de Bitmap" r:id="rId3" imgW="8790476" imgH="4944165"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628" y="2262912"/>
                        <a:ext cx="9458036" cy="4310080"/>
                      </a:xfrm>
                      <a:prstGeom prst="rect">
                        <a:avLst/>
                      </a:prstGeom>
                      <a:noFill/>
                    </p:spPr>
                  </p:pic>
                </p:oleObj>
              </mc:Fallback>
            </mc:AlternateContent>
          </a:graphicData>
        </a:graphic>
      </p:graphicFrame>
    </p:spTree>
    <p:extLst>
      <p:ext uri="{BB962C8B-B14F-4D97-AF65-F5344CB8AC3E}">
        <p14:creationId xmlns:p14="http://schemas.microsoft.com/office/powerpoint/2010/main" val="303761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1940339"/>
          </a:xfrm>
          <a:prstGeom prst="rect">
            <a:avLst/>
          </a:prstGeom>
          <a:noFill/>
        </p:spPr>
        <p:txBody>
          <a:bodyPr wrap="square" rtlCol="0">
            <a:spAutoFit/>
          </a:bodyPr>
          <a:lstStyle/>
          <a:p>
            <a:pPr>
              <a:lnSpc>
                <a:spcPct val="150000"/>
              </a:lnSpc>
            </a:pPr>
            <a:r>
              <a:rPr lang="pt-BR" b="1" dirty="0">
                <a:solidFill>
                  <a:srgbClr val="000000"/>
                </a:solidFill>
                <a:latin typeface="Georgia" panose="02040502050405020303" pitchFamily="18" charset="0"/>
              </a:rPr>
              <a:t>	• Papel do TCE/RN:</a:t>
            </a:r>
          </a:p>
          <a:p>
            <a:pPr algn="ctr">
              <a:lnSpc>
                <a:spcPct val="150000"/>
              </a:lnSpc>
            </a:pPr>
            <a:r>
              <a:rPr lang="pt-BR" sz="1600" b="1" dirty="0">
                <a:solidFill>
                  <a:srgbClr val="000000"/>
                </a:solidFill>
                <a:latin typeface="Georgia" panose="02040502050405020303" pitchFamily="18" charset="0"/>
              </a:rPr>
              <a:t>Monitoramento - Situação dos Últimos 5 anos (Jan de 2017 a dez de 2021)</a:t>
            </a:r>
          </a:p>
          <a:p>
            <a:pPr algn="ctr">
              <a:lnSpc>
                <a:spcPct val="150000"/>
              </a:lnSpc>
            </a:pPr>
            <a:r>
              <a:rPr lang="pt-BR" sz="1600" b="1" dirty="0">
                <a:effectLst/>
                <a:latin typeface="Georgia" panose="02040502050405020303" pitchFamily="18" charset="0"/>
                <a:ea typeface="Calibri" panose="020F0502020204030204" pitchFamily="34" charset="0"/>
                <a:cs typeface="Times New Roman" panose="02020603050405020304" pitchFamily="18" charset="0"/>
              </a:rPr>
              <a:t>Média de servidores com 3 vínculos – Todos os Jurisdicionados</a:t>
            </a:r>
          </a:p>
          <a:p>
            <a:pPr>
              <a:lnSpc>
                <a:spcPct val="150000"/>
              </a:lnSpc>
            </a:pPr>
            <a:endParaRPr lang="pt-BR" sz="1600" b="1" dirty="0">
              <a:solidFill>
                <a:srgbClr val="000000"/>
              </a:solidFill>
              <a:latin typeface="Georgia" panose="02040502050405020303" pitchFamily="18" charset="0"/>
            </a:endParaRPr>
          </a:p>
          <a:p>
            <a:pPr>
              <a:lnSpc>
                <a:spcPct val="150000"/>
              </a:lnSpc>
            </a:pPr>
            <a:endParaRPr lang="x-none" sz="16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7" name="Rectangle 6">
            <a:extLst>
              <a:ext uri="{FF2B5EF4-FFF2-40B4-BE49-F238E27FC236}">
                <a16:creationId xmlns:a16="http://schemas.microsoft.com/office/drawing/2014/main" id="{934B78AC-B96C-0629-F468-EBB28864081A}"/>
              </a:ext>
            </a:extLst>
          </p:cNvPr>
          <p:cNvSpPr>
            <a:spLocks noChangeArrowheads="1"/>
          </p:cNvSpPr>
          <p:nvPr/>
        </p:nvSpPr>
        <p:spPr bwMode="auto">
          <a:xfrm>
            <a:off x="262850" y="2564243"/>
            <a:ext cx="1729428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3" name="Rectangle 2">
            <a:extLst>
              <a:ext uri="{FF2B5EF4-FFF2-40B4-BE49-F238E27FC236}">
                <a16:creationId xmlns:a16="http://schemas.microsoft.com/office/drawing/2014/main" id="{362332EE-F0D6-A6F1-B4C9-91145E6ECFF6}"/>
              </a:ext>
            </a:extLst>
          </p:cNvPr>
          <p:cNvSpPr>
            <a:spLocks noChangeArrowheads="1"/>
          </p:cNvSpPr>
          <p:nvPr/>
        </p:nvSpPr>
        <p:spPr bwMode="auto">
          <a:xfrm>
            <a:off x="1216443" y="2234054"/>
            <a:ext cx="14642639" cy="4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5" name="Rectangle 4">
            <a:extLst>
              <a:ext uri="{FF2B5EF4-FFF2-40B4-BE49-F238E27FC236}">
                <a16:creationId xmlns:a16="http://schemas.microsoft.com/office/drawing/2014/main" id="{83525B00-EFA6-692B-5030-0E905E4B2FCD}"/>
              </a:ext>
            </a:extLst>
          </p:cNvPr>
          <p:cNvSpPr>
            <a:spLocks noChangeArrowheads="1"/>
          </p:cNvSpPr>
          <p:nvPr/>
        </p:nvSpPr>
        <p:spPr bwMode="auto">
          <a:xfrm>
            <a:off x="-261708" y="2234054"/>
            <a:ext cx="1928437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graphicFrame>
        <p:nvGraphicFramePr>
          <p:cNvPr id="6" name="Objeto 5">
            <a:extLst>
              <a:ext uri="{FF2B5EF4-FFF2-40B4-BE49-F238E27FC236}">
                <a16:creationId xmlns:a16="http://schemas.microsoft.com/office/drawing/2014/main" id="{4E6D840D-76E4-D0B0-8ACB-D5FB44B6E88A}"/>
              </a:ext>
            </a:extLst>
          </p:cNvPr>
          <p:cNvGraphicFramePr>
            <a:graphicFrameLocks noChangeAspect="1"/>
          </p:cNvGraphicFramePr>
          <p:nvPr>
            <p:extLst>
              <p:ext uri="{D42A27DB-BD31-4B8C-83A1-F6EECF244321}">
                <p14:modId xmlns:p14="http://schemas.microsoft.com/office/powerpoint/2010/main" val="3795437158"/>
              </p:ext>
            </p:extLst>
          </p:nvPr>
        </p:nvGraphicFramePr>
        <p:xfrm>
          <a:off x="1216443" y="2234053"/>
          <a:ext cx="9913375" cy="4111327"/>
        </p:xfrm>
        <a:graphic>
          <a:graphicData uri="http://schemas.openxmlformats.org/presentationml/2006/ole">
            <mc:AlternateContent xmlns:mc="http://schemas.openxmlformats.org/markup-compatibility/2006">
              <mc:Choice xmlns:v="urn:schemas-microsoft-com:vml" Requires="v">
                <p:oleObj name="Imagem de Bitmap" r:id="rId3" imgW="9457143" imgH="4258269" progId="Paint.Picture">
                  <p:embed/>
                </p:oleObj>
              </mc:Choice>
              <mc:Fallback>
                <p:oleObj name="Imagem de Bitmap" r:id="rId3" imgW="9457143" imgH="4258269"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443" y="2234053"/>
                        <a:ext cx="9913375" cy="4111327"/>
                      </a:xfrm>
                      <a:prstGeom prst="rect">
                        <a:avLst/>
                      </a:prstGeom>
                      <a:noFill/>
                    </p:spPr>
                  </p:pic>
                </p:oleObj>
              </mc:Fallback>
            </mc:AlternateContent>
          </a:graphicData>
        </a:graphic>
      </p:graphicFrame>
    </p:spTree>
    <p:extLst>
      <p:ext uri="{BB962C8B-B14F-4D97-AF65-F5344CB8AC3E}">
        <p14:creationId xmlns:p14="http://schemas.microsoft.com/office/powerpoint/2010/main" val="129067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1940339"/>
          </a:xfrm>
          <a:prstGeom prst="rect">
            <a:avLst/>
          </a:prstGeom>
          <a:noFill/>
        </p:spPr>
        <p:txBody>
          <a:bodyPr wrap="square" rtlCol="0">
            <a:spAutoFit/>
          </a:bodyPr>
          <a:lstStyle/>
          <a:p>
            <a:pPr>
              <a:lnSpc>
                <a:spcPct val="150000"/>
              </a:lnSpc>
            </a:pPr>
            <a:r>
              <a:rPr lang="pt-BR" b="1" dirty="0">
                <a:solidFill>
                  <a:srgbClr val="000000"/>
                </a:solidFill>
                <a:latin typeface="Georgia" panose="02040502050405020303" pitchFamily="18" charset="0"/>
              </a:rPr>
              <a:t>	• Papel do TCE/RN:</a:t>
            </a:r>
          </a:p>
          <a:p>
            <a:pPr algn="ctr">
              <a:lnSpc>
                <a:spcPct val="150000"/>
              </a:lnSpc>
            </a:pPr>
            <a:r>
              <a:rPr lang="pt-BR" sz="1600" b="1" dirty="0">
                <a:solidFill>
                  <a:srgbClr val="000000"/>
                </a:solidFill>
                <a:latin typeface="Georgia" panose="02040502050405020303" pitchFamily="18" charset="0"/>
              </a:rPr>
              <a:t>Monitoramento - Situação dos Últimos 5 anos (Jan de 2017 a dez de 2021)</a:t>
            </a:r>
          </a:p>
          <a:p>
            <a:pPr algn="ctr">
              <a:lnSpc>
                <a:spcPct val="150000"/>
              </a:lnSpc>
            </a:pPr>
            <a:r>
              <a:rPr lang="pt-BR" sz="1600" b="1" dirty="0">
                <a:effectLst/>
                <a:latin typeface="Georgia" panose="02040502050405020303" pitchFamily="18" charset="0"/>
                <a:ea typeface="Calibri" panose="020F0502020204030204" pitchFamily="34" charset="0"/>
                <a:cs typeface="Times New Roman" panose="02020603050405020304" pitchFamily="18" charset="0"/>
              </a:rPr>
              <a:t>Média de servidores com 2 vínculos – Prefeituras Municipais</a:t>
            </a:r>
          </a:p>
          <a:p>
            <a:pPr>
              <a:lnSpc>
                <a:spcPct val="150000"/>
              </a:lnSpc>
            </a:pPr>
            <a:endParaRPr lang="pt-BR" sz="1600" b="1" dirty="0">
              <a:solidFill>
                <a:srgbClr val="000000"/>
              </a:solidFill>
              <a:latin typeface="Georgia" panose="02040502050405020303" pitchFamily="18" charset="0"/>
            </a:endParaRPr>
          </a:p>
          <a:p>
            <a:pPr>
              <a:lnSpc>
                <a:spcPct val="150000"/>
              </a:lnSpc>
            </a:pPr>
            <a:endParaRPr lang="x-none" sz="16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7" name="Rectangle 6">
            <a:extLst>
              <a:ext uri="{FF2B5EF4-FFF2-40B4-BE49-F238E27FC236}">
                <a16:creationId xmlns:a16="http://schemas.microsoft.com/office/drawing/2014/main" id="{934B78AC-B96C-0629-F468-EBB28864081A}"/>
              </a:ext>
            </a:extLst>
          </p:cNvPr>
          <p:cNvSpPr>
            <a:spLocks noChangeArrowheads="1"/>
          </p:cNvSpPr>
          <p:nvPr/>
        </p:nvSpPr>
        <p:spPr bwMode="auto">
          <a:xfrm>
            <a:off x="262850" y="2564243"/>
            <a:ext cx="1729428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3" name="Rectangle 2">
            <a:extLst>
              <a:ext uri="{FF2B5EF4-FFF2-40B4-BE49-F238E27FC236}">
                <a16:creationId xmlns:a16="http://schemas.microsoft.com/office/drawing/2014/main" id="{362332EE-F0D6-A6F1-B4C9-91145E6ECFF6}"/>
              </a:ext>
            </a:extLst>
          </p:cNvPr>
          <p:cNvSpPr>
            <a:spLocks noChangeArrowheads="1"/>
          </p:cNvSpPr>
          <p:nvPr/>
        </p:nvSpPr>
        <p:spPr bwMode="auto">
          <a:xfrm>
            <a:off x="1216443" y="2234054"/>
            <a:ext cx="14642639" cy="4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5" name="Rectangle 4">
            <a:extLst>
              <a:ext uri="{FF2B5EF4-FFF2-40B4-BE49-F238E27FC236}">
                <a16:creationId xmlns:a16="http://schemas.microsoft.com/office/drawing/2014/main" id="{83525B00-EFA6-692B-5030-0E905E4B2FCD}"/>
              </a:ext>
            </a:extLst>
          </p:cNvPr>
          <p:cNvSpPr>
            <a:spLocks noChangeArrowheads="1"/>
          </p:cNvSpPr>
          <p:nvPr/>
        </p:nvSpPr>
        <p:spPr bwMode="auto">
          <a:xfrm>
            <a:off x="-261708" y="2234054"/>
            <a:ext cx="1928437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4" name="Rectangle 2">
            <a:extLst>
              <a:ext uri="{FF2B5EF4-FFF2-40B4-BE49-F238E27FC236}">
                <a16:creationId xmlns:a16="http://schemas.microsoft.com/office/drawing/2014/main" id="{F28C8B53-BA8B-EC21-360A-5B97E02468CA}"/>
              </a:ext>
            </a:extLst>
          </p:cNvPr>
          <p:cNvSpPr>
            <a:spLocks noChangeArrowheads="1"/>
          </p:cNvSpPr>
          <p:nvPr/>
        </p:nvSpPr>
        <p:spPr bwMode="auto">
          <a:xfrm>
            <a:off x="-352832" y="2148289"/>
            <a:ext cx="189554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graphicFrame>
        <p:nvGraphicFramePr>
          <p:cNvPr id="9" name="Objeto 8">
            <a:extLst>
              <a:ext uri="{FF2B5EF4-FFF2-40B4-BE49-F238E27FC236}">
                <a16:creationId xmlns:a16="http://schemas.microsoft.com/office/drawing/2014/main" id="{92845A29-FDEA-CB21-BC51-405484925734}"/>
              </a:ext>
            </a:extLst>
          </p:cNvPr>
          <p:cNvGraphicFramePr>
            <a:graphicFrameLocks noChangeAspect="1"/>
          </p:cNvGraphicFramePr>
          <p:nvPr>
            <p:extLst>
              <p:ext uri="{D42A27DB-BD31-4B8C-83A1-F6EECF244321}">
                <p14:modId xmlns:p14="http://schemas.microsoft.com/office/powerpoint/2010/main" val="284759056"/>
              </p:ext>
            </p:extLst>
          </p:nvPr>
        </p:nvGraphicFramePr>
        <p:xfrm>
          <a:off x="1054258" y="2148288"/>
          <a:ext cx="9759114" cy="4437235"/>
        </p:xfrm>
        <a:graphic>
          <a:graphicData uri="http://schemas.openxmlformats.org/presentationml/2006/ole">
            <mc:AlternateContent xmlns:mc="http://schemas.openxmlformats.org/markup-compatibility/2006">
              <mc:Choice xmlns:v="urn:schemas-microsoft-com:vml" Requires="v">
                <p:oleObj name="Imagem de Bitmap" r:id="rId3" imgW="10390476" imgH="7000000" progId="Paint.Picture">
                  <p:embed/>
                </p:oleObj>
              </mc:Choice>
              <mc:Fallback>
                <p:oleObj name="Imagem de Bitmap" r:id="rId3" imgW="10390476" imgH="7000000"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258" y="2148288"/>
                        <a:ext cx="9759114" cy="4437235"/>
                      </a:xfrm>
                      <a:prstGeom prst="rect">
                        <a:avLst/>
                      </a:prstGeom>
                      <a:noFill/>
                    </p:spPr>
                  </p:pic>
                </p:oleObj>
              </mc:Fallback>
            </mc:AlternateContent>
          </a:graphicData>
        </a:graphic>
      </p:graphicFrame>
    </p:spTree>
    <p:extLst>
      <p:ext uri="{BB962C8B-B14F-4D97-AF65-F5344CB8AC3E}">
        <p14:creationId xmlns:p14="http://schemas.microsoft.com/office/powerpoint/2010/main" val="388430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1940339"/>
          </a:xfrm>
          <a:prstGeom prst="rect">
            <a:avLst/>
          </a:prstGeom>
          <a:noFill/>
        </p:spPr>
        <p:txBody>
          <a:bodyPr wrap="square" rtlCol="0">
            <a:spAutoFit/>
          </a:bodyPr>
          <a:lstStyle/>
          <a:p>
            <a:pPr>
              <a:lnSpc>
                <a:spcPct val="150000"/>
              </a:lnSpc>
            </a:pPr>
            <a:r>
              <a:rPr lang="pt-BR" b="1" dirty="0">
                <a:solidFill>
                  <a:srgbClr val="000000"/>
                </a:solidFill>
                <a:latin typeface="Georgia" panose="02040502050405020303" pitchFamily="18" charset="0"/>
              </a:rPr>
              <a:t>	• Papel do TCE/RN:</a:t>
            </a:r>
          </a:p>
          <a:p>
            <a:pPr algn="ctr">
              <a:lnSpc>
                <a:spcPct val="150000"/>
              </a:lnSpc>
            </a:pPr>
            <a:r>
              <a:rPr lang="pt-BR" sz="1600" b="1" dirty="0">
                <a:solidFill>
                  <a:srgbClr val="000000"/>
                </a:solidFill>
                <a:latin typeface="Georgia" panose="02040502050405020303" pitchFamily="18" charset="0"/>
              </a:rPr>
              <a:t>Monitoramento - Situação dos Últimos 5 anos (Jan de 2017 a dez de 2021)</a:t>
            </a:r>
          </a:p>
          <a:p>
            <a:pPr algn="ctr">
              <a:lnSpc>
                <a:spcPct val="150000"/>
              </a:lnSpc>
            </a:pPr>
            <a:r>
              <a:rPr lang="pt-BR" sz="1600" b="1" dirty="0">
                <a:effectLst/>
                <a:latin typeface="Georgia" panose="02040502050405020303" pitchFamily="18" charset="0"/>
                <a:ea typeface="Calibri" panose="020F0502020204030204" pitchFamily="34" charset="0"/>
                <a:cs typeface="Times New Roman" panose="02020603050405020304" pitchFamily="18" charset="0"/>
              </a:rPr>
              <a:t>Média de servidores com 3 vínculos – Prefeituras Municipais</a:t>
            </a:r>
          </a:p>
          <a:p>
            <a:pPr>
              <a:lnSpc>
                <a:spcPct val="150000"/>
              </a:lnSpc>
            </a:pPr>
            <a:endParaRPr lang="pt-BR" sz="1600" b="1" dirty="0">
              <a:solidFill>
                <a:srgbClr val="000000"/>
              </a:solidFill>
              <a:latin typeface="Georgia" panose="02040502050405020303" pitchFamily="18" charset="0"/>
            </a:endParaRPr>
          </a:p>
          <a:p>
            <a:pPr>
              <a:lnSpc>
                <a:spcPct val="150000"/>
              </a:lnSpc>
            </a:pPr>
            <a:endParaRPr lang="x-none" sz="16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7" name="Rectangle 6">
            <a:extLst>
              <a:ext uri="{FF2B5EF4-FFF2-40B4-BE49-F238E27FC236}">
                <a16:creationId xmlns:a16="http://schemas.microsoft.com/office/drawing/2014/main" id="{934B78AC-B96C-0629-F468-EBB28864081A}"/>
              </a:ext>
            </a:extLst>
          </p:cNvPr>
          <p:cNvSpPr>
            <a:spLocks noChangeArrowheads="1"/>
          </p:cNvSpPr>
          <p:nvPr/>
        </p:nvSpPr>
        <p:spPr bwMode="auto">
          <a:xfrm>
            <a:off x="262850" y="2564243"/>
            <a:ext cx="1729428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3" name="Rectangle 2">
            <a:extLst>
              <a:ext uri="{FF2B5EF4-FFF2-40B4-BE49-F238E27FC236}">
                <a16:creationId xmlns:a16="http://schemas.microsoft.com/office/drawing/2014/main" id="{362332EE-F0D6-A6F1-B4C9-91145E6ECFF6}"/>
              </a:ext>
            </a:extLst>
          </p:cNvPr>
          <p:cNvSpPr>
            <a:spLocks noChangeArrowheads="1"/>
          </p:cNvSpPr>
          <p:nvPr/>
        </p:nvSpPr>
        <p:spPr bwMode="auto">
          <a:xfrm>
            <a:off x="1216443" y="2234054"/>
            <a:ext cx="14642639" cy="4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5" name="Rectangle 4">
            <a:extLst>
              <a:ext uri="{FF2B5EF4-FFF2-40B4-BE49-F238E27FC236}">
                <a16:creationId xmlns:a16="http://schemas.microsoft.com/office/drawing/2014/main" id="{83525B00-EFA6-692B-5030-0E905E4B2FCD}"/>
              </a:ext>
            </a:extLst>
          </p:cNvPr>
          <p:cNvSpPr>
            <a:spLocks noChangeArrowheads="1"/>
          </p:cNvSpPr>
          <p:nvPr/>
        </p:nvSpPr>
        <p:spPr bwMode="auto">
          <a:xfrm>
            <a:off x="-261708" y="2234054"/>
            <a:ext cx="1928437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4" name="Rectangle 2">
            <a:extLst>
              <a:ext uri="{FF2B5EF4-FFF2-40B4-BE49-F238E27FC236}">
                <a16:creationId xmlns:a16="http://schemas.microsoft.com/office/drawing/2014/main" id="{F28C8B53-BA8B-EC21-360A-5B97E02468CA}"/>
              </a:ext>
            </a:extLst>
          </p:cNvPr>
          <p:cNvSpPr>
            <a:spLocks noChangeArrowheads="1"/>
          </p:cNvSpPr>
          <p:nvPr/>
        </p:nvSpPr>
        <p:spPr bwMode="auto">
          <a:xfrm>
            <a:off x="-352832" y="2148289"/>
            <a:ext cx="1895548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6" name="Rectangle 2">
            <a:extLst>
              <a:ext uri="{FF2B5EF4-FFF2-40B4-BE49-F238E27FC236}">
                <a16:creationId xmlns:a16="http://schemas.microsoft.com/office/drawing/2014/main" id="{23F81725-C17A-1761-6DEF-80B89D127611}"/>
              </a:ext>
            </a:extLst>
          </p:cNvPr>
          <p:cNvSpPr>
            <a:spLocks noChangeArrowheads="1"/>
          </p:cNvSpPr>
          <p:nvPr/>
        </p:nvSpPr>
        <p:spPr bwMode="auto">
          <a:xfrm>
            <a:off x="-1225504" y="2185965"/>
            <a:ext cx="209166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graphicFrame>
        <p:nvGraphicFramePr>
          <p:cNvPr id="10" name="Objeto 9">
            <a:extLst>
              <a:ext uri="{FF2B5EF4-FFF2-40B4-BE49-F238E27FC236}">
                <a16:creationId xmlns:a16="http://schemas.microsoft.com/office/drawing/2014/main" id="{8B85BAC9-5E37-F19D-7E8D-371A20D72B5F}"/>
              </a:ext>
            </a:extLst>
          </p:cNvPr>
          <p:cNvGraphicFramePr>
            <a:graphicFrameLocks noChangeAspect="1"/>
          </p:cNvGraphicFramePr>
          <p:nvPr>
            <p:extLst>
              <p:ext uri="{D42A27DB-BD31-4B8C-83A1-F6EECF244321}">
                <p14:modId xmlns:p14="http://schemas.microsoft.com/office/powerpoint/2010/main" val="4039630432"/>
              </p:ext>
            </p:extLst>
          </p:nvPr>
        </p:nvGraphicFramePr>
        <p:xfrm>
          <a:off x="694061" y="2185965"/>
          <a:ext cx="10752463" cy="4324350"/>
        </p:xfrm>
        <a:graphic>
          <a:graphicData uri="http://schemas.openxmlformats.org/presentationml/2006/ole">
            <mc:AlternateContent xmlns:mc="http://schemas.openxmlformats.org/markup-compatibility/2006">
              <mc:Choice xmlns:v="urn:schemas-microsoft-com:vml" Requires="v">
                <p:oleObj name="Imagem de Bitmap" r:id="rId3" imgW="10314286" imgH="7114286" progId="Paint.Picture">
                  <p:embed/>
                </p:oleObj>
              </mc:Choice>
              <mc:Fallback>
                <p:oleObj name="Imagem de Bitmap" r:id="rId3" imgW="10314286" imgH="7114286"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61" y="2185965"/>
                        <a:ext cx="10752463" cy="4324350"/>
                      </a:xfrm>
                      <a:prstGeom prst="rect">
                        <a:avLst/>
                      </a:prstGeom>
                      <a:noFill/>
                    </p:spPr>
                  </p:pic>
                </p:oleObj>
              </mc:Fallback>
            </mc:AlternateContent>
          </a:graphicData>
        </a:graphic>
      </p:graphicFrame>
    </p:spTree>
    <p:extLst>
      <p:ext uri="{BB962C8B-B14F-4D97-AF65-F5344CB8AC3E}">
        <p14:creationId xmlns:p14="http://schemas.microsoft.com/office/powerpoint/2010/main" val="393025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187382"/>
          </a:xfrm>
          <a:prstGeom prst="rect">
            <a:avLst/>
          </a:prstGeom>
          <a:noFill/>
        </p:spPr>
        <p:txBody>
          <a:bodyPr wrap="square" rtlCol="0">
            <a:spAutoFit/>
          </a:bodyPr>
          <a:lstStyle/>
          <a:p>
            <a:pPr>
              <a:lnSpc>
                <a:spcPct val="150000"/>
              </a:lnSpc>
            </a:pPr>
            <a:r>
              <a:rPr lang="pt-BR" b="1" dirty="0">
                <a:solidFill>
                  <a:srgbClr val="000000"/>
                </a:solidFill>
                <a:latin typeface="Georgia" panose="02040502050405020303" pitchFamily="18" charset="0"/>
              </a:rPr>
              <a:t>	• Papel do TCE/RN:</a:t>
            </a:r>
          </a:p>
          <a:p>
            <a:pPr>
              <a:lnSpc>
                <a:spcPct val="150000"/>
              </a:lnSpc>
            </a:pPr>
            <a:endParaRPr lang="pt-BR" b="1" dirty="0">
              <a:solidFill>
                <a:srgbClr val="000000"/>
              </a:solidFill>
              <a:latin typeface="Georgia" panose="02040502050405020303" pitchFamily="18" charset="0"/>
            </a:endParaRPr>
          </a:p>
          <a:p>
            <a:pPr>
              <a:lnSpc>
                <a:spcPct val="150000"/>
              </a:lnSpc>
            </a:pPr>
            <a:r>
              <a:rPr lang="pt-BR" sz="1800" b="1" dirty="0">
                <a:solidFill>
                  <a:srgbClr val="000000"/>
                </a:solidFill>
                <a:latin typeface="Georgia" panose="02040502050405020303" pitchFamily="18" charset="0"/>
              </a:rPr>
              <a:t>Diretoria de Despesa com Pessoal – DDP:</a:t>
            </a:r>
          </a:p>
          <a:p>
            <a:pPr>
              <a:lnSpc>
                <a:spcPct val="150000"/>
              </a:lnSpc>
            </a:pPr>
            <a:endParaRPr lang="pt-BR" b="1" dirty="0">
              <a:solidFill>
                <a:srgbClr val="000000"/>
              </a:solidFill>
              <a:latin typeface="Georgia" panose="02040502050405020303" pitchFamily="18" charset="0"/>
            </a:endParaRPr>
          </a:p>
          <a:p>
            <a:pPr marL="342900" lvl="0" indent="-342900">
              <a:lnSpc>
                <a:spcPct val="150000"/>
              </a:lnSpc>
              <a:spcAft>
                <a:spcPts val="800"/>
              </a:spcAft>
              <a:buFont typeface="Wingdings" panose="05000000000000000000" pitchFamily="2" charset="2"/>
              <a:buChar char="Ø"/>
              <a:tabLst>
                <a:tab pos="457200" algn="l"/>
              </a:tabLst>
            </a:pPr>
            <a:r>
              <a:rPr lang="pt-BR"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Otimização dos Sistemas informatizados (SIAI-DP);</a:t>
            </a:r>
            <a:endParaRPr lang="pt-BR"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Ø"/>
              <a:tabLst>
                <a:tab pos="457200" algn="l"/>
              </a:tabLst>
            </a:pPr>
            <a:r>
              <a:rPr lang="pt-BR" dirty="0">
                <a:solidFill>
                  <a:srgbClr val="000000"/>
                </a:solidFill>
                <a:latin typeface="Georgia" panose="02040502050405020303" pitchFamily="18" charset="0"/>
                <a:ea typeface="Calibri" panose="020F0502020204030204" pitchFamily="34" charset="0"/>
                <a:cs typeface="Times New Roman" panose="02020603050405020304" pitchFamily="18" charset="0"/>
              </a:rPr>
              <a:t>Aprimoramento</a:t>
            </a:r>
            <a:r>
              <a:rPr lang="pt-BR"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das Ferramentas de apoio;</a:t>
            </a:r>
          </a:p>
          <a:p>
            <a:pPr marL="342900" lvl="0" indent="-342900">
              <a:lnSpc>
                <a:spcPct val="150000"/>
              </a:lnSpc>
              <a:spcAft>
                <a:spcPts val="800"/>
              </a:spcAft>
              <a:buFont typeface="Wingdings" panose="05000000000000000000" pitchFamily="2" charset="2"/>
              <a:buChar char="Ø"/>
              <a:tabLst>
                <a:tab pos="457200" algn="l"/>
              </a:tabLst>
            </a:pPr>
            <a:r>
              <a:rPr lang="pt-BR" dirty="0">
                <a:solidFill>
                  <a:srgbClr val="000000"/>
                </a:solidFill>
                <a:latin typeface="Georgia" panose="02040502050405020303" pitchFamily="18" charset="0"/>
                <a:ea typeface="Calibri" panose="020F0502020204030204" pitchFamily="34" charset="0"/>
                <a:cs typeface="Times New Roman" panose="02020603050405020304" pitchFamily="18" charset="0"/>
              </a:rPr>
              <a:t>Monitoramento dos jurisdicionados;</a:t>
            </a:r>
          </a:p>
          <a:p>
            <a:pPr marL="342900" lvl="0" indent="-342900">
              <a:lnSpc>
                <a:spcPct val="150000"/>
              </a:lnSpc>
              <a:spcAft>
                <a:spcPts val="800"/>
              </a:spcAft>
              <a:buFont typeface="Wingdings" panose="05000000000000000000" pitchFamily="2" charset="2"/>
              <a:buChar char="Ø"/>
              <a:tabLst>
                <a:tab pos="457200" algn="l"/>
              </a:tabLst>
            </a:pPr>
            <a:r>
              <a:rPr lang="pt-BR" dirty="0">
                <a:solidFill>
                  <a:srgbClr val="000000"/>
                </a:solidFill>
                <a:latin typeface="Georgia" panose="02040502050405020303" pitchFamily="18" charset="0"/>
                <a:ea typeface="Calibri" panose="020F0502020204030204" pitchFamily="34" charset="0"/>
                <a:cs typeface="Times New Roman" panose="02020603050405020304" pitchFamily="18" charset="0"/>
              </a:rPr>
              <a:t>D</a:t>
            </a:r>
            <a:r>
              <a:rPr lang="pt-BR"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iálogo constante com os controles internos;</a:t>
            </a:r>
          </a:p>
          <a:p>
            <a:pPr marL="342900" indent="-342900">
              <a:lnSpc>
                <a:spcPct val="150000"/>
              </a:lnSpc>
              <a:spcAft>
                <a:spcPts val="800"/>
              </a:spcAft>
              <a:buFont typeface="Wingdings" panose="05000000000000000000" pitchFamily="2" charset="2"/>
              <a:buChar char="Ø"/>
              <a:tabLst>
                <a:tab pos="457200" algn="l"/>
              </a:tabLst>
            </a:pPr>
            <a:r>
              <a:rPr lang="pt-BR"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Atuações seletivas.</a:t>
            </a:r>
            <a:endParaRPr lang="pt-BR" dirty="0">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Ø"/>
              <a:tabLst>
                <a:tab pos="457200" algn="l"/>
              </a:tabLst>
            </a:pPr>
            <a:endParaRPr lang="pt-BR"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endParaRPr lang="x-none" sz="16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7" name="Rectangle 6">
            <a:extLst>
              <a:ext uri="{FF2B5EF4-FFF2-40B4-BE49-F238E27FC236}">
                <a16:creationId xmlns:a16="http://schemas.microsoft.com/office/drawing/2014/main" id="{934B78AC-B96C-0629-F468-EBB28864081A}"/>
              </a:ext>
            </a:extLst>
          </p:cNvPr>
          <p:cNvSpPr>
            <a:spLocks noChangeArrowheads="1"/>
          </p:cNvSpPr>
          <p:nvPr/>
        </p:nvSpPr>
        <p:spPr bwMode="auto">
          <a:xfrm>
            <a:off x="262850" y="2564243"/>
            <a:ext cx="1729428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3" name="Rectangle 2">
            <a:extLst>
              <a:ext uri="{FF2B5EF4-FFF2-40B4-BE49-F238E27FC236}">
                <a16:creationId xmlns:a16="http://schemas.microsoft.com/office/drawing/2014/main" id="{362332EE-F0D6-A6F1-B4C9-91145E6ECFF6}"/>
              </a:ext>
            </a:extLst>
          </p:cNvPr>
          <p:cNvSpPr>
            <a:spLocks noChangeArrowheads="1"/>
          </p:cNvSpPr>
          <p:nvPr/>
        </p:nvSpPr>
        <p:spPr bwMode="auto">
          <a:xfrm>
            <a:off x="1216443" y="2234054"/>
            <a:ext cx="14642639" cy="4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5" name="Rectangle 4">
            <a:extLst>
              <a:ext uri="{FF2B5EF4-FFF2-40B4-BE49-F238E27FC236}">
                <a16:creationId xmlns:a16="http://schemas.microsoft.com/office/drawing/2014/main" id="{83525B00-EFA6-692B-5030-0E905E4B2FCD}"/>
              </a:ext>
            </a:extLst>
          </p:cNvPr>
          <p:cNvSpPr>
            <a:spLocks noChangeArrowheads="1"/>
          </p:cNvSpPr>
          <p:nvPr/>
        </p:nvSpPr>
        <p:spPr bwMode="auto">
          <a:xfrm>
            <a:off x="-261708" y="2234054"/>
            <a:ext cx="1928437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4" name="Rectangle 2">
            <a:extLst>
              <a:ext uri="{FF2B5EF4-FFF2-40B4-BE49-F238E27FC236}">
                <a16:creationId xmlns:a16="http://schemas.microsoft.com/office/drawing/2014/main" id="{2CE9642F-FE7E-BC28-2C8A-DD74055C3AC2}"/>
              </a:ext>
            </a:extLst>
          </p:cNvPr>
          <p:cNvSpPr>
            <a:spLocks noChangeArrowheads="1"/>
          </p:cNvSpPr>
          <p:nvPr/>
        </p:nvSpPr>
        <p:spPr bwMode="auto">
          <a:xfrm>
            <a:off x="-1360925" y="2148289"/>
            <a:ext cx="1809884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79197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670783"/>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Papel do setor de Recursos Humanos:</a:t>
            </a:r>
          </a:p>
          <a:p>
            <a:pPr>
              <a:spcAft>
                <a:spcPts val="135"/>
              </a:spcAft>
            </a:pPr>
            <a:endParaRPr lang="pt-BR" b="1" dirty="0">
              <a:latin typeface="Georgia" panose="02040502050405020303" pitchFamily="18" charset="0"/>
              <a:cs typeface="Times New Roman" panose="02020603050405020304" pitchFamily="18" charset="0"/>
            </a:endParaRPr>
          </a:p>
          <a:p>
            <a:pPr marL="285750" indent="-285750">
              <a:spcAft>
                <a:spcPts val="135"/>
              </a:spcAft>
              <a:buFont typeface="Wingdings" panose="05000000000000000000" pitchFamily="2" charset="2"/>
              <a:buChar char="Ø"/>
            </a:pPr>
            <a:r>
              <a:rPr lang="pt-BR" b="1" dirty="0">
                <a:solidFill>
                  <a:srgbClr val="000000"/>
                </a:solidFill>
                <a:latin typeface="Georgia" panose="02040502050405020303" pitchFamily="18" charset="0"/>
              </a:rPr>
              <a:t>	Lei Complementar Estadual n٥ 122/1994:</a:t>
            </a:r>
          </a:p>
          <a:p>
            <a:pPr>
              <a:spcAft>
                <a:spcPts val="135"/>
              </a:spcAft>
            </a:pPr>
            <a:endParaRPr lang="pt-BR" b="1" dirty="0">
              <a:latin typeface="Georgia" panose="02040502050405020303" pitchFamily="18" charset="0"/>
              <a:cs typeface="Times New Roman" panose="02020603050405020304" pitchFamily="18" charset="0"/>
            </a:endParaRPr>
          </a:p>
          <a:p>
            <a:pPr algn="just"/>
            <a:r>
              <a:rPr lang="pt-BR" dirty="0">
                <a:solidFill>
                  <a:srgbClr val="000000"/>
                </a:solidFill>
                <a:effectLst/>
                <a:latin typeface="Georgia" panose="02040502050405020303" pitchFamily="18" charset="0"/>
                <a:ea typeface="Calibri" panose="020F0502020204030204" pitchFamily="34" charset="0"/>
              </a:rPr>
              <a:t>SUBSEÇÃO II</a:t>
            </a:r>
          </a:p>
          <a:p>
            <a:pPr algn="just"/>
            <a:r>
              <a:rPr lang="pt-BR" dirty="0">
                <a:solidFill>
                  <a:srgbClr val="000000"/>
                </a:solidFill>
                <a:effectLst/>
                <a:latin typeface="Georgia" panose="02040502050405020303" pitchFamily="18" charset="0"/>
                <a:ea typeface="Calibri" panose="020F0502020204030204" pitchFamily="34" charset="0"/>
              </a:rPr>
              <a:t>Da Posse</a:t>
            </a:r>
          </a:p>
          <a:p>
            <a:pPr algn="just"/>
            <a:r>
              <a:rPr lang="pt-BR" dirty="0">
                <a:solidFill>
                  <a:srgbClr val="000000"/>
                </a:solidFill>
                <a:effectLst/>
                <a:latin typeface="Georgia" panose="02040502050405020303" pitchFamily="18" charset="0"/>
                <a:ea typeface="Calibri" panose="020F0502020204030204" pitchFamily="34" charset="0"/>
              </a:rPr>
              <a:t> </a:t>
            </a:r>
          </a:p>
          <a:p>
            <a:pPr algn="just"/>
            <a:r>
              <a:rPr lang="pt-BR" dirty="0">
                <a:solidFill>
                  <a:srgbClr val="000000"/>
                </a:solidFill>
                <a:effectLst/>
                <a:latin typeface="Georgia" panose="02040502050405020303" pitchFamily="18" charset="0"/>
                <a:ea typeface="Calibri" panose="020F0502020204030204" pitchFamily="34" charset="0"/>
              </a:rPr>
              <a:t>Art. 13. Posse é o ato gerador da investidura em cargo ou função pública. [...]</a:t>
            </a:r>
          </a:p>
          <a:p>
            <a:pPr algn="just"/>
            <a:r>
              <a:rPr lang="pt-BR" dirty="0">
                <a:solidFill>
                  <a:srgbClr val="000000"/>
                </a:solidFill>
                <a:effectLst/>
                <a:latin typeface="Georgia" panose="02040502050405020303" pitchFamily="18" charset="0"/>
                <a:ea typeface="Calibri" panose="020F0502020204030204" pitchFamily="34" charset="0"/>
              </a:rPr>
              <a:t> </a:t>
            </a:r>
          </a:p>
          <a:p>
            <a:pPr algn="just"/>
            <a:r>
              <a:rPr lang="pt-BR" dirty="0">
                <a:solidFill>
                  <a:srgbClr val="000000"/>
                </a:solidFill>
                <a:effectLst/>
                <a:latin typeface="Georgia" panose="02040502050405020303" pitchFamily="18" charset="0"/>
                <a:ea typeface="Calibri" panose="020F0502020204030204" pitchFamily="34" charset="0"/>
              </a:rPr>
              <a:t>§ 1º. A posse é exigida nos casos de provimento por nomeação, eleição, designação e aproveitamento em outro cargo. [...]</a:t>
            </a:r>
          </a:p>
          <a:p>
            <a:pPr algn="just"/>
            <a:endParaRPr lang="pt-BR" dirty="0">
              <a:solidFill>
                <a:srgbClr val="000000"/>
              </a:solidFill>
              <a:effectLst/>
              <a:latin typeface="Georgia" panose="02040502050405020303" pitchFamily="18" charset="0"/>
              <a:ea typeface="Calibri" panose="020F0502020204030204" pitchFamily="34" charset="0"/>
            </a:endParaRPr>
          </a:p>
          <a:p>
            <a:pPr algn="just"/>
            <a:r>
              <a:rPr lang="pt-BR" dirty="0">
                <a:solidFill>
                  <a:srgbClr val="000000"/>
                </a:solidFill>
                <a:effectLst/>
                <a:latin typeface="Georgia" panose="02040502050405020303" pitchFamily="18" charset="0"/>
                <a:ea typeface="Calibri" panose="020F0502020204030204" pitchFamily="34" charset="0"/>
              </a:rPr>
              <a:t>§ 5º. No ato da posse, </a:t>
            </a:r>
            <a:r>
              <a:rPr lang="pt-BR" b="1" dirty="0">
                <a:solidFill>
                  <a:srgbClr val="000000"/>
                </a:solidFill>
                <a:effectLst/>
                <a:latin typeface="Georgia" panose="02040502050405020303" pitchFamily="18" charset="0"/>
                <a:ea typeface="Calibri" panose="020F0502020204030204" pitchFamily="34" charset="0"/>
              </a:rPr>
              <a:t>é obrigatória a apresentação</a:t>
            </a:r>
            <a:r>
              <a:rPr lang="pt-BR" dirty="0">
                <a:solidFill>
                  <a:srgbClr val="000000"/>
                </a:solidFill>
                <a:effectLst/>
                <a:latin typeface="Georgia" panose="02040502050405020303" pitchFamily="18" charset="0"/>
                <a:ea typeface="Calibri" panose="020F0502020204030204" pitchFamily="34" charset="0"/>
              </a:rPr>
              <a:t>, pelo servidor de </a:t>
            </a:r>
            <a:r>
              <a:rPr lang="pt-BR" b="1" dirty="0">
                <a:solidFill>
                  <a:srgbClr val="000000"/>
                </a:solidFill>
                <a:effectLst/>
                <a:latin typeface="Georgia" panose="02040502050405020303" pitchFamily="18" charset="0"/>
                <a:ea typeface="Calibri" panose="020F0502020204030204" pitchFamily="34" charset="0"/>
              </a:rPr>
              <a:t>declaração</a:t>
            </a:r>
            <a:r>
              <a:rPr lang="pt-BR" dirty="0">
                <a:solidFill>
                  <a:srgbClr val="000000"/>
                </a:solidFill>
                <a:effectLst/>
                <a:latin typeface="Georgia" panose="02040502050405020303" pitchFamily="18" charset="0"/>
                <a:ea typeface="Calibri" panose="020F0502020204030204" pitchFamily="34" charset="0"/>
              </a:rPr>
              <a:t> dos bens e valores constitutivos do seu patrimônio, </a:t>
            </a:r>
            <a:r>
              <a:rPr lang="pt-BR" b="1" dirty="0">
                <a:solidFill>
                  <a:srgbClr val="000000"/>
                </a:solidFill>
                <a:effectLst/>
                <a:latin typeface="Georgia" panose="02040502050405020303" pitchFamily="18" charset="0"/>
                <a:ea typeface="Calibri" panose="020F0502020204030204" pitchFamily="34" charset="0"/>
              </a:rPr>
              <a:t>bem como de exercer, ou não, outro cargo ou função pública.</a:t>
            </a:r>
            <a:endParaRPr lang="pt-BR" b="1" dirty="0">
              <a:solidFill>
                <a:srgbClr val="000000"/>
              </a:solidFill>
              <a:latin typeface="Georgia" panose="02040502050405020303" pitchFamily="18" charset="0"/>
            </a:endParaRPr>
          </a:p>
          <a:p>
            <a:endParaRPr lang="pt-BR" sz="3600" dirty="0">
              <a:latin typeface="Times New Roman" panose="02020603050405020304" pitchFamily="18" charset="0"/>
              <a:cs typeface="Times New Roman" panose="02020603050405020304" pitchFamily="18" charset="0"/>
            </a:endParaRPr>
          </a:p>
          <a:p>
            <a:pPr algn="ctr"/>
            <a:endParaRPr lang="x-none" sz="3600" dirty="0"/>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87378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752583"/>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Papel do setor de Recursos Humanos:</a:t>
            </a:r>
          </a:p>
          <a:p>
            <a:pPr>
              <a:spcAft>
                <a:spcPts val="135"/>
              </a:spcAft>
            </a:pPr>
            <a:endParaRPr lang="pt-BR" b="1" dirty="0">
              <a:latin typeface="Georgia" panose="02040502050405020303" pitchFamily="18" charset="0"/>
              <a:cs typeface="Times New Roman" panose="02020603050405020304" pitchFamily="18" charset="0"/>
            </a:endParaRPr>
          </a:p>
          <a:p>
            <a:pPr marL="285750" indent="-285750">
              <a:spcAft>
                <a:spcPts val="135"/>
              </a:spcAft>
              <a:buFont typeface="Wingdings" panose="05000000000000000000" pitchFamily="2" charset="2"/>
              <a:buChar char="Ø"/>
            </a:pPr>
            <a:r>
              <a:rPr lang="pt-BR" b="1" dirty="0">
                <a:solidFill>
                  <a:srgbClr val="000000"/>
                </a:solidFill>
                <a:latin typeface="Georgia" panose="02040502050405020303" pitchFamily="18" charset="0"/>
              </a:rPr>
              <a:t>	Decreto Estadual n٥ 11.351/1992 - </a:t>
            </a:r>
            <a:r>
              <a:rPr lang="pt-BR" dirty="0">
                <a:effectLst/>
                <a:latin typeface="Georgia" panose="02040502050405020303" pitchFamily="18" charset="0"/>
                <a:ea typeface="Times New Roman" panose="02020603050405020304" pitchFamily="18" charset="0"/>
              </a:rPr>
              <a:t>Altera e consolida as normas regulamentares em vigor sobre a acumulação remunerada de cargos, funções e empregos, e dá outras providências. </a:t>
            </a:r>
          </a:p>
          <a:p>
            <a:pPr>
              <a:spcAft>
                <a:spcPts val="135"/>
              </a:spcAft>
            </a:pPr>
            <a:endParaRPr lang="pt-BR" dirty="0">
              <a:effectLst/>
              <a:latin typeface="Georgia" panose="02040502050405020303" pitchFamily="18" charset="0"/>
              <a:ea typeface="Times New Roman" panose="02020603050405020304" pitchFamily="18" charset="0"/>
            </a:endParaRPr>
          </a:p>
          <a:p>
            <a:pPr>
              <a:spcAft>
                <a:spcPts val="135"/>
              </a:spcAft>
            </a:pPr>
            <a:r>
              <a:rPr lang="pt-BR" dirty="0">
                <a:effectLst/>
                <a:latin typeface="Georgia" panose="02040502050405020303" pitchFamily="18" charset="0"/>
                <a:ea typeface="Times New Roman" panose="02020603050405020304" pitchFamily="18" charset="0"/>
              </a:rPr>
              <a:t>Art. 9º - A acumulação deve ser </a:t>
            </a:r>
            <a:r>
              <a:rPr lang="pt-BR" b="1" dirty="0">
                <a:effectLst/>
                <a:latin typeface="Georgia" panose="02040502050405020303" pitchFamily="18" charset="0"/>
                <a:ea typeface="Times New Roman" panose="02020603050405020304" pitchFamily="18" charset="0"/>
              </a:rPr>
              <a:t>declarada, obrigatória e expressamente, </a:t>
            </a:r>
            <a:r>
              <a:rPr lang="pt-BR" dirty="0">
                <a:effectLst/>
                <a:latin typeface="Georgia" panose="02040502050405020303" pitchFamily="18" charset="0"/>
                <a:ea typeface="Times New Roman" panose="02020603050405020304" pitchFamily="18" charset="0"/>
              </a:rPr>
              <a:t>no ato da posse do funcionário, ou de admissão de servidor contratado, perante a autoridade competente para tomar o compromisso do servidor, </a:t>
            </a:r>
            <a:r>
              <a:rPr lang="pt-BR" b="1" dirty="0">
                <a:effectLst/>
                <a:latin typeface="Georgia" panose="02040502050405020303" pitchFamily="18" charset="0"/>
                <a:ea typeface="Times New Roman" panose="02020603050405020304" pitchFamily="18" charset="0"/>
              </a:rPr>
              <a:t>e renovada sempre que exigida pela administração</a:t>
            </a:r>
            <a:r>
              <a:rPr lang="pt-BR" dirty="0">
                <a:effectLst/>
                <a:latin typeface="Georgia" panose="02040502050405020303" pitchFamily="18" charset="0"/>
                <a:ea typeface="Times New Roman" panose="02020603050405020304" pitchFamily="18" charset="0"/>
              </a:rPr>
              <a:t>, ainda que resulte em declaração negativa, observando, para tanto, o modelo I, anexo ao presente Decreto.</a:t>
            </a:r>
          </a:p>
          <a:p>
            <a:pPr>
              <a:spcAft>
                <a:spcPts val="135"/>
              </a:spcAft>
            </a:pPr>
            <a:r>
              <a:rPr lang="pt-BR" dirty="0">
                <a:effectLst/>
                <a:latin typeface="Georgia" panose="02040502050405020303" pitchFamily="18" charset="0"/>
                <a:ea typeface="Times New Roman" panose="02020603050405020304" pitchFamily="18" charset="0"/>
              </a:rPr>
              <a:t>§ 1º - [...]</a:t>
            </a:r>
          </a:p>
          <a:p>
            <a:pPr>
              <a:spcAft>
                <a:spcPts val="135"/>
              </a:spcAft>
            </a:pPr>
            <a:r>
              <a:rPr lang="pt-BR" dirty="0">
                <a:effectLst/>
                <a:latin typeface="Georgia" panose="02040502050405020303" pitchFamily="18" charset="0"/>
                <a:ea typeface="Times New Roman" panose="02020603050405020304" pitchFamily="18" charset="0"/>
              </a:rPr>
              <a:t>§ 2º - Em se tratando de declaração posterior à posse ou à contratação, é competente para recebê-la o </a:t>
            </a:r>
            <a:r>
              <a:rPr lang="pt-BR" b="1" dirty="0">
                <a:effectLst/>
                <a:latin typeface="Georgia" panose="02040502050405020303" pitchFamily="18" charset="0"/>
                <a:ea typeface="Times New Roman" panose="02020603050405020304" pitchFamily="18" charset="0"/>
              </a:rPr>
              <a:t>órgão setorial de pessoal</a:t>
            </a:r>
            <a:r>
              <a:rPr lang="pt-BR" dirty="0">
                <a:effectLst/>
                <a:latin typeface="Georgia" panose="02040502050405020303" pitchFamily="18" charset="0"/>
                <a:ea typeface="Times New Roman" panose="02020603050405020304" pitchFamily="18" charset="0"/>
              </a:rPr>
              <a:t>, ou órgão equivalente, da unidade administrativa em que o servidor esteja lotado.</a:t>
            </a:r>
            <a:endParaRPr lang="pt-BR" dirty="0">
              <a:latin typeface="Georgia" panose="02040502050405020303" pitchFamily="18" charset="0"/>
              <a:cs typeface="Times New Roman" panose="02020603050405020304" pitchFamily="18" charset="0"/>
            </a:endParaRPr>
          </a:p>
          <a:p>
            <a:pPr algn="ctr"/>
            <a:endParaRPr lang="x-none" sz="36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5623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127779"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391219"/>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Papel do setor de Recursos Humanos:</a:t>
            </a:r>
          </a:p>
          <a:p>
            <a:pPr>
              <a:spcAft>
                <a:spcPts val="135"/>
              </a:spcAft>
            </a:pPr>
            <a:endParaRPr lang="pt-BR" b="1" dirty="0">
              <a:latin typeface="Georgia" panose="02040502050405020303" pitchFamily="18" charset="0"/>
              <a:cs typeface="Times New Roman" panose="02020603050405020304" pitchFamily="18" charset="0"/>
            </a:endParaRPr>
          </a:p>
          <a:p>
            <a:pPr marL="285750" indent="-285750">
              <a:spcAft>
                <a:spcPts val="135"/>
              </a:spcAft>
              <a:buFont typeface="Wingdings" panose="05000000000000000000" pitchFamily="2" charset="2"/>
              <a:buChar char="Ø"/>
            </a:pPr>
            <a:r>
              <a:rPr lang="pt-BR" b="1" dirty="0">
                <a:solidFill>
                  <a:srgbClr val="000000"/>
                </a:solidFill>
                <a:latin typeface="Georgia" panose="02040502050405020303" pitchFamily="18" charset="0"/>
              </a:rPr>
              <a:t>	Decreto Estadual n٥ 11.351/1992 - </a:t>
            </a:r>
            <a:r>
              <a:rPr lang="pt-BR" sz="1800" dirty="0">
                <a:effectLst/>
                <a:latin typeface="Times New Roman" panose="02020603050405020304" pitchFamily="18" charset="0"/>
                <a:ea typeface="Times New Roman" panose="02020603050405020304" pitchFamily="18" charset="0"/>
              </a:rPr>
              <a:t>Altera e consolida as normas regulamentares em vigor sobre a acumulação remunerada de cargos, funções e empregos, e dá outras providências. </a:t>
            </a:r>
          </a:p>
          <a:p>
            <a:pPr>
              <a:spcAft>
                <a:spcPts val="135"/>
              </a:spcAft>
            </a:pPr>
            <a:endParaRPr lang="pt-BR" sz="1800" dirty="0">
              <a:effectLst/>
              <a:latin typeface="Times New Roman" panose="02020603050405020304" pitchFamily="18" charset="0"/>
              <a:ea typeface="Times New Roman" panose="02020603050405020304" pitchFamily="18" charset="0"/>
            </a:endParaRPr>
          </a:p>
          <a:p>
            <a:pPr indent="540385" algn="just"/>
            <a:r>
              <a:rPr lang="pt-BR" sz="1400" dirty="0">
                <a:effectLst/>
                <a:latin typeface="Georgia" panose="02040502050405020303" pitchFamily="18" charset="0"/>
                <a:ea typeface="Times New Roman" panose="02020603050405020304" pitchFamily="18" charset="0"/>
              </a:rPr>
              <a:t>Art. 11 – Cada declaração de acumulação constitui </a:t>
            </a:r>
            <a:r>
              <a:rPr lang="pt-BR" sz="1400" b="1" dirty="0">
                <a:effectLst/>
                <a:latin typeface="Georgia" panose="02040502050405020303" pitchFamily="18" charset="0"/>
                <a:ea typeface="Times New Roman" panose="02020603050405020304" pitchFamily="18" charset="0"/>
              </a:rPr>
              <a:t>um processo individual</a:t>
            </a:r>
            <a:r>
              <a:rPr lang="pt-BR" sz="1400" dirty="0">
                <a:effectLst/>
                <a:latin typeface="Georgia" panose="02040502050405020303" pitchFamily="18" charset="0"/>
                <a:ea typeface="Times New Roman" panose="02020603050405020304" pitchFamily="18" charset="0"/>
              </a:rPr>
              <a:t>.</a:t>
            </a:r>
          </a:p>
          <a:p>
            <a:pPr indent="540385" algn="just"/>
            <a:r>
              <a:rPr lang="pt-BR" sz="1400" dirty="0">
                <a:effectLst/>
                <a:latin typeface="Georgia" panose="02040502050405020303" pitchFamily="18" charset="0"/>
                <a:ea typeface="Times New Roman" panose="02020603050405020304" pitchFamily="18" charset="0"/>
              </a:rPr>
              <a:t>Parágrafo único – O disposto neste artigo estende-se ao caso de acumulação apurada no órgão de consulta de origem.</a:t>
            </a:r>
          </a:p>
          <a:p>
            <a:pPr indent="540385" algn="just"/>
            <a:r>
              <a:rPr lang="pt-BR" sz="1400" dirty="0">
                <a:effectLst/>
                <a:latin typeface="Georgia" panose="02040502050405020303" pitchFamily="18" charset="0"/>
                <a:ea typeface="Times New Roman" panose="02020603050405020304" pitchFamily="18" charset="0"/>
              </a:rPr>
              <a:t>Art. 12 – Sendo </a:t>
            </a:r>
            <a:r>
              <a:rPr lang="pt-BR" sz="1400" b="1" dirty="0">
                <a:effectLst/>
                <a:latin typeface="Georgia" panose="02040502050405020303" pitchFamily="18" charset="0"/>
                <a:ea typeface="Times New Roman" panose="02020603050405020304" pitchFamily="18" charset="0"/>
              </a:rPr>
              <a:t>negativa a declaração</a:t>
            </a:r>
            <a:r>
              <a:rPr lang="pt-BR" sz="1400" dirty="0">
                <a:effectLst/>
                <a:latin typeface="Georgia" panose="02040502050405020303" pitchFamily="18" charset="0"/>
                <a:ea typeface="Times New Roman" panose="02020603050405020304" pitchFamily="18" charset="0"/>
              </a:rPr>
              <a:t>, remete-se o processo para arquivamento no órgão ou entidade de origem.</a:t>
            </a:r>
          </a:p>
          <a:p>
            <a:pPr indent="540385" algn="just"/>
            <a:r>
              <a:rPr lang="pt-BR" sz="1400" dirty="0">
                <a:effectLst/>
                <a:latin typeface="Georgia" panose="02040502050405020303" pitchFamily="18" charset="0"/>
                <a:ea typeface="Times New Roman" panose="02020603050405020304" pitchFamily="18" charset="0"/>
              </a:rPr>
              <a:t>§ 1º - Constatada a assistência de acumulação, cabe à autoridade que recebeu a declaração </a:t>
            </a:r>
            <a:r>
              <a:rPr lang="pt-BR" sz="1400" b="1" dirty="0">
                <a:effectLst/>
                <a:latin typeface="Georgia" panose="02040502050405020303" pitchFamily="18" charset="0"/>
                <a:ea typeface="Times New Roman" panose="02020603050405020304" pitchFamily="18" charset="0"/>
              </a:rPr>
              <a:t>organizar e instruir o respectivo processo</a:t>
            </a:r>
            <a:r>
              <a:rPr lang="pt-BR" sz="1400" dirty="0">
                <a:effectLst/>
                <a:latin typeface="Georgia" panose="02040502050405020303" pitchFamily="18" charset="0"/>
                <a:ea typeface="Times New Roman" panose="02020603050405020304" pitchFamily="18" charset="0"/>
              </a:rPr>
              <a:t>, na forma do artigo 13, e encaminhá-lo, em regime de urgência, ao órgão previsto no artigo 14, através da CRH da SAD.</a:t>
            </a:r>
          </a:p>
          <a:p>
            <a:pPr indent="540385" algn="just"/>
            <a:r>
              <a:rPr lang="pt-BR" sz="1400" dirty="0">
                <a:effectLst/>
                <a:latin typeface="Georgia" panose="02040502050405020303" pitchFamily="18" charset="0"/>
                <a:ea typeface="Times New Roman" panose="02020603050405020304" pitchFamily="18" charset="0"/>
              </a:rPr>
              <a:t>§ 2º - [...]</a:t>
            </a:r>
          </a:p>
          <a:p>
            <a:pPr indent="540385" algn="just"/>
            <a:r>
              <a:rPr lang="pt-BR" sz="1400" dirty="0">
                <a:effectLst/>
                <a:latin typeface="Georgia" panose="02040502050405020303" pitchFamily="18" charset="0"/>
                <a:ea typeface="Times New Roman" panose="02020603050405020304" pitchFamily="18" charset="0"/>
              </a:rPr>
              <a:t>Art. 13 – Na instrução do processo, o </a:t>
            </a:r>
            <a:r>
              <a:rPr lang="pt-BR" sz="1400" b="1" dirty="0">
                <a:effectLst/>
                <a:latin typeface="Georgia" panose="02040502050405020303" pitchFamily="18" charset="0"/>
                <a:ea typeface="Times New Roman" panose="02020603050405020304" pitchFamily="18" charset="0"/>
              </a:rPr>
              <a:t>órgão setorial de pessoal deve informar </a:t>
            </a:r>
            <a:r>
              <a:rPr lang="pt-BR" sz="1400" dirty="0">
                <a:effectLst/>
                <a:latin typeface="Georgia" panose="02040502050405020303" pitchFamily="18" charset="0"/>
                <a:ea typeface="Times New Roman" panose="02020603050405020304" pitchFamily="18" charset="0"/>
              </a:rPr>
              <a:t>sobre:</a:t>
            </a:r>
          </a:p>
          <a:p>
            <a:pPr indent="540385" algn="just"/>
            <a:r>
              <a:rPr lang="pt-BR" sz="1400" dirty="0">
                <a:effectLst/>
                <a:latin typeface="Georgia" panose="02040502050405020303" pitchFamily="18" charset="0"/>
                <a:ea typeface="Times New Roman" panose="02020603050405020304" pitchFamily="18" charset="0"/>
              </a:rPr>
              <a:t>I – a denominação dos cargos, funções e empregos, os níveis, símbolos, padrões, referências ou outros critérios de classificação dos respectivos vencimentos, gratificações ou salários, os Grupos   em que se integram, as formas de provimento e regime jurídico;</a:t>
            </a:r>
          </a:p>
          <a:p>
            <a:pPr indent="540385" algn="just"/>
            <a:r>
              <a:rPr lang="pt-BR" sz="1400" dirty="0">
                <a:effectLst/>
                <a:latin typeface="Georgia" panose="02040502050405020303" pitchFamily="18" charset="0"/>
                <a:ea typeface="Times New Roman" panose="02020603050405020304" pitchFamily="18" charset="0"/>
              </a:rPr>
              <a:t>II – as datas de posse, as matrículas e os horários de trabalho do servidor;</a:t>
            </a:r>
          </a:p>
          <a:p>
            <a:pPr indent="540385" algn="just"/>
            <a:r>
              <a:rPr lang="pt-BR" sz="1400" dirty="0">
                <a:effectLst/>
                <a:latin typeface="Georgia" panose="02040502050405020303" pitchFamily="18" charset="0"/>
                <a:ea typeface="Times New Roman" panose="02020603050405020304" pitchFamily="18" charset="0"/>
              </a:rPr>
              <a:t>III – os órgãos de lotação e respectivas sedes, as distâncias entre estas, os meios de transportes e o tempo de percurso, para efeito de avaliação da compatibilidade de horário.</a:t>
            </a:r>
          </a:p>
          <a:p>
            <a:pPr indent="540385" algn="just"/>
            <a:r>
              <a:rPr lang="pt-BR" sz="1400" dirty="0">
                <a:effectLst/>
                <a:latin typeface="Georgia" panose="02040502050405020303" pitchFamily="18" charset="0"/>
                <a:ea typeface="Times New Roman" panose="02020603050405020304" pitchFamily="18" charset="0"/>
              </a:rPr>
              <a:t>IV – o pronunciamento, se houver, do órgão ou entidade competente, na hipótese do § 2º do artigo 12.</a:t>
            </a:r>
          </a:p>
          <a:p>
            <a:pPr indent="540385" algn="just"/>
            <a:r>
              <a:rPr lang="pt-BR" sz="1400" dirty="0">
                <a:effectLst/>
                <a:latin typeface="Georgia" panose="02040502050405020303" pitchFamily="18" charset="0"/>
                <a:ea typeface="Times New Roman" panose="02020603050405020304" pitchFamily="18" charset="0"/>
              </a:rPr>
              <a:t>Parágrafo único – Quando a acumulação abranger situação funcional em unidade administrativa estranha ao Estado, deve o órgão de que trata este artigo, diligenciar junto a essa unidade as informações dos incisos I, II e III.</a:t>
            </a:r>
          </a:p>
          <a:p>
            <a:pPr>
              <a:spcAft>
                <a:spcPts val="135"/>
              </a:spcAft>
            </a:pPr>
            <a:endParaRPr lang="pt-BR" sz="1400" b="1" dirty="0">
              <a:latin typeface="Georgia" panose="02040502050405020303"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80489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532284"/>
          </a:xfrm>
          <a:prstGeom prst="rect">
            <a:avLst/>
          </a:prstGeom>
          <a:noFill/>
        </p:spPr>
        <p:txBody>
          <a:bodyPr wrap="square" rtlCol="0">
            <a:spAutoFit/>
          </a:bodyPr>
          <a:lstStyle/>
          <a:p>
            <a:pPr>
              <a:lnSpc>
                <a:spcPct val="150000"/>
              </a:lnSpc>
            </a:pPr>
            <a:endParaRPr lang="pt-BR" b="1" dirty="0">
              <a:solidFill>
                <a:srgbClr val="000000"/>
              </a:solidFill>
              <a:latin typeface="Georgia" panose="02040502050405020303" pitchFamily="18" charset="0"/>
            </a:endParaRPr>
          </a:p>
          <a:p>
            <a:pPr>
              <a:lnSpc>
                <a:spcPct val="150000"/>
              </a:lnSpc>
            </a:pPr>
            <a:r>
              <a:rPr lang="pt-BR" b="1" dirty="0">
                <a:solidFill>
                  <a:srgbClr val="000000"/>
                </a:solidFill>
                <a:latin typeface="Georgia" panose="02040502050405020303" pitchFamily="18" charset="0"/>
              </a:rPr>
              <a:t>	• Papel do setor de Recursos Humanos:</a:t>
            </a:r>
          </a:p>
          <a:p>
            <a:pPr>
              <a:lnSpc>
                <a:spcPct val="150000"/>
              </a:lnSpc>
            </a:pPr>
            <a:endParaRPr lang="pt-BR" b="1" dirty="0">
              <a:solidFill>
                <a:srgbClr val="000000"/>
              </a:solidFill>
              <a:latin typeface="Georgia" panose="02040502050405020303" pitchFamily="18" charset="0"/>
            </a:endParaRPr>
          </a:p>
          <a:p>
            <a:pPr>
              <a:spcAft>
                <a:spcPts val="135"/>
              </a:spcAft>
            </a:pPr>
            <a:r>
              <a:rPr lang="pt-BR" b="1" dirty="0">
                <a:latin typeface="Georgia" panose="02040502050405020303" pitchFamily="18" charset="0"/>
                <a:cs typeface="Times New Roman" panose="02020603050405020304" pitchFamily="18" charset="0"/>
              </a:rPr>
              <a:t>Estado do RN: Decreto nº 11,351, de 28 de mais de 1992 </a:t>
            </a:r>
          </a:p>
          <a:p>
            <a:pPr>
              <a:spcAft>
                <a:spcPts val="135"/>
              </a:spcAft>
            </a:pPr>
            <a:endParaRPr lang="pt-BR" sz="1400" b="1" dirty="0">
              <a:latin typeface="Georgia" panose="02040502050405020303" pitchFamily="18" charset="0"/>
              <a:ea typeface="Times New Roman" panose="02020603050405020304" pitchFamily="18" charset="0"/>
              <a:cs typeface="Times New Roman" panose="02020603050405020304" pitchFamily="18" charset="0"/>
            </a:endParaRPr>
          </a:p>
          <a:p>
            <a:pPr algn="ctr">
              <a:spcAft>
                <a:spcPts val="135"/>
              </a:spcAft>
            </a:pPr>
            <a:r>
              <a:rPr lang="pt-BR" sz="1400" dirty="0">
                <a:latin typeface="Times New Roman" panose="02020603050405020304" pitchFamily="18" charset="0"/>
                <a:ea typeface="Times New Roman" panose="02020603050405020304" pitchFamily="18" charset="0"/>
              </a:rPr>
              <a:t>CAPÍTULO VII - DAS SANÇÕES</a:t>
            </a:r>
          </a:p>
          <a:p>
            <a:pPr algn="just"/>
            <a:r>
              <a:rPr lang="pt-BR" sz="1400" dirty="0">
                <a:latin typeface="Times New Roman" panose="02020603050405020304" pitchFamily="18" charset="0"/>
                <a:ea typeface="Times New Roman" panose="02020603050405020304" pitchFamily="18" charset="0"/>
              </a:rPr>
              <a:t>Art. 23 – São aplicáveis as seguintes penalidades:</a:t>
            </a:r>
          </a:p>
          <a:p>
            <a:pPr algn="just"/>
            <a:r>
              <a:rPr lang="pt-BR" sz="1400" dirty="0">
                <a:latin typeface="Times New Roman" panose="02020603050405020304" pitchFamily="18" charset="0"/>
                <a:ea typeface="Times New Roman" panose="02020603050405020304" pitchFamily="18" charset="0"/>
              </a:rPr>
              <a:t>I – de demissão, no caso do funcionário ( Estatuto dos Funcionários, art. 193), ou dispensa, no caso de empregado ( Decreto 6.060, de 16.05.73, art. 2º, § 2º), ao servidor incurso em acumulação proibida, quando reconhecida a existência de má fé, ou, no caso de boa fé, se não exercer a opção no prazo do artigo 17.</a:t>
            </a:r>
          </a:p>
          <a:p>
            <a:pPr algn="just"/>
            <a:r>
              <a:rPr lang="pt-BR" sz="1400" dirty="0">
                <a:latin typeface="Times New Roman" panose="02020603050405020304" pitchFamily="18" charset="0"/>
                <a:ea typeface="Times New Roman" panose="02020603050405020304" pitchFamily="18" charset="0"/>
              </a:rPr>
              <a:t>II – </a:t>
            </a:r>
            <a:r>
              <a:rPr lang="pt-BR" sz="1400" b="1" dirty="0">
                <a:latin typeface="Times New Roman" panose="02020603050405020304" pitchFamily="18" charset="0"/>
                <a:ea typeface="Times New Roman" panose="02020603050405020304" pitchFamily="18" charset="0"/>
              </a:rPr>
              <a:t>de repreensão, multa, suspensão, destituição da função, demissão ou dispensa</a:t>
            </a:r>
            <a:r>
              <a:rPr lang="pt-BR" sz="1400" dirty="0">
                <a:latin typeface="Times New Roman" panose="02020603050405020304" pitchFamily="18" charset="0"/>
                <a:ea typeface="Times New Roman" panose="02020603050405020304" pitchFamily="18" charset="0"/>
              </a:rPr>
              <a:t>, conforme a gravidade da falta, os antecedentes do infrator e a natureza do vínculo funcional, </a:t>
            </a:r>
            <a:r>
              <a:rPr lang="pt-BR" sz="1400" b="1" dirty="0">
                <a:latin typeface="Times New Roman" panose="02020603050405020304" pitchFamily="18" charset="0"/>
                <a:ea typeface="Times New Roman" panose="02020603050405020304" pitchFamily="18" charset="0"/>
              </a:rPr>
              <a:t>a autoridade que</a:t>
            </a:r>
            <a:r>
              <a:rPr lang="pt-BR" sz="1400" dirty="0">
                <a:latin typeface="Times New Roman" panose="02020603050405020304" pitchFamily="18" charset="0"/>
                <a:ea typeface="Times New Roman" panose="02020603050405020304" pitchFamily="18" charset="0"/>
              </a:rPr>
              <a:t>:</a:t>
            </a:r>
          </a:p>
          <a:p>
            <a:pPr algn="just"/>
            <a:r>
              <a:rPr lang="pt-BR" sz="1400" dirty="0">
                <a:latin typeface="Times New Roman" panose="02020603050405020304" pitchFamily="18" charset="0"/>
                <a:ea typeface="Times New Roman" panose="02020603050405020304" pitchFamily="18" charset="0"/>
              </a:rPr>
              <a:t>a) </a:t>
            </a:r>
            <a:r>
              <a:rPr lang="pt-BR" sz="1400" b="1" dirty="0">
                <a:latin typeface="Times New Roman" panose="02020603050405020304" pitchFamily="18" charset="0"/>
                <a:ea typeface="Times New Roman" panose="02020603050405020304" pitchFamily="18" charset="0"/>
              </a:rPr>
              <a:t>der posse ou exercício </a:t>
            </a:r>
            <a:r>
              <a:rPr lang="pt-BR" sz="1400" dirty="0">
                <a:latin typeface="Times New Roman" panose="02020603050405020304" pitchFamily="18" charset="0"/>
                <a:ea typeface="Times New Roman" panose="02020603050405020304" pitchFamily="18" charset="0"/>
              </a:rPr>
              <a:t>em cargo, função ou emprego, ou conceder gratificação </a:t>
            </a:r>
            <a:r>
              <a:rPr lang="pt-BR" sz="1400" b="1" dirty="0">
                <a:latin typeface="Times New Roman" panose="02020603050405020304" pitchFamily="18" charset="0"/>
                <a:ea typeface="Times New Roman" panose="02020603050405020304" pitchFamily="18" charset="0"/>
              </a:rPr>
              <a:t>sem a verificação prévia da legitimidade da acumulação existente</a:t>
            </a:r>
            <a:r>
              <a:rPr lang="pt-BR" sz="1400" dirty="0">
                <a:latin typeface="Times New Roman" panose="02020603050405020304" pitchFamily="18" charset="0"/>
                <a:ea typeface="Times New Roman" panose="02020603050405020304" pitchFamily="18" charset="0"/>
              </a:rPr>
              <a:t>, ou que deva recorrer da nova investidura ou da concessão da vantagem;</a:t>
            </a:r>
          </a:p>
          <a:p>
            <a:pPr algn="just"/>
            <a:r>
              <a:rPr lang="pt-BR" sz="1400" dirty="0">
                <a:latin typeface="Times New Roman" panose="02020603050405020304" pitchFamily="18" charset="0"/>
                <a:ea typeface="Times New Roman" panose="02020603050405020304" pitchFamily="18" charset="0"/>
              </a:rPr>
              <a:t>b) cientificada da acumulação ilegal em que incorra servidor lotado </a:t>
            </a:r>
            <a:r>
              <a:rPr lang="pt-BR" sz="1400" b="1" dirty="0">
                <a:latin typeface="Times New Roman" panose="02020603050405020304" pitchFamily="18" charset="0"/>
                <a:ea typeface="Times New Roman" panose="02020603050405020304" pitchFamily="18" charset="0"/>
              </a:rPr>
              <a:t>no órgão ou entidade sob sua direção</a:t>
            </a:r>
            <a:r>
              <a:rPr lang="pt-BR" sz="1400" dirty="0">
                <a:latin typeface="Times New Roman" panose="02020603050405020304" pitchFamily="18" charset="0"/>
                <a:ea typeface="Times New Roman" panose="02020603050405020304" pitchFamily="18" charset="0"/>
              </a:rPr>
              <a:t>, </a:t>
            </a:r>
            <a:r>
              <a:rPr lang="pt-BR" sz="1400" b="1" dirty="0">
                <a:latin typeface="Times New Roman" panose="02020603050405020304" pitchFamily="18" charset="0"/>
                <a:ea typeface="Times New Roman" panose="02020603050405020304" pitchFamily="18" charset="0"/>
              </a:rPr>
              <a:t>deixar de ordenar a instauração</a:t>
            </a:r>
            <a:r>
              <a:rPr lang="pt-BR" sz="1400" dirty="0">
                <a:latin typeface="Times New Roman" panose="02020603050405020304" pitchFamily="18" charset="0"/>
                <a:ea typeface="Times New Roman" panose="02020603050405020304" pitchFamily="18" charset="0"/>
              </a:rPr>
              <a:t>, no prazo de trinta dias, do procedimento previsto no presente Decreto;</a:t>
            </a:r>
          </a:p>
          <a:p>
            <a:pPr algn="just"/>
            <a:r>
              <a:rPr lang="pt-BR" sz="1400" dirty="0">
                <a:latin typeface="Times New Roman" panose="02020603050405020304" pitchFamily="18" charset="0"/>
                <a:ea typeface="Times New Roman" panose="02020603050405020304" pitchFamily="18" charset="0"/>
              </a:rPr>
              <a:t>c) incumbida, por determinação de superior hierárquico, de promover a instauração do procedimento previsto no presente Decreto, </a:t>
            </a:r>
            <a:r>
              <a:rPr lang="pt-BR" sz="1400" b="1" dirty="0">
                <a:latin typeface="Times New Roman" panose="02020603050405020304" pitchFamily="18" charset="0"/>
                <a:ea typeface="Times New Roman" panose="02020603050405020304" pitchFamily="18" charset="0"/>
              </a:rPr>
              <a:t>deixar de iniciá-lo no prazo de dez dias, ou de remeter o processo, no prazo de trinta dias, à Coordenadoria de Recursos Humanos da SAD </a:t>
            </a:r>
            <a:r>
              <a:rPr lang="pt-BR" sz="1400" dirty="0">
                <a:latin typeface="Times New Roman" panose="02020603050405020304" pitchFamily="18" charset="0"/>
                <a:ea typeface="Times New Roman" panose="02020603050405020304" pitchFamily="18" charset="0"/>
              </a:rPr>
              <a:t>( art. 12, § 1º).</a:t>
            </a:r>
          </a:p>
          <a:p>
            <a:pPr algn="just"/>
            <a:r>
              <a:rPr lang="pt-BR" sz="1400" dirty="0">
                <a:latin typeface="Times New Roman" panose="02020603050405020304" pitchFamily="18" charset="0"/>
                <a:ea typeface="Times New Roman" panose="02020603050405020304" pitchFamily="18" charset="0"/>
              </a:rPr>
              <a:t>d) deixar de atender, no prazo regulamentar, a diligência ou informação requisitada pela CEP (art. 15, § único).</a:t>
            </a:r>
          </a:p>
          <a:p>
            <a:pPr algn="just"/>
            <a:endParaRPr lang="pt-BR" sz="1400" dirty="0">
              <a:latin typeface="Times New Roman" panose="02020603050405020304" pitchFamily="18" charset="0"/>
              <a:ea typeface="Times New Roman" panose="02020603050405020304" pitchFamily="18" charset="0"/>
            </a:endParaRPr>
          </a:p>
          <a:p>
            <a:pPr algn="just"/>
            <a:r>
              <a:rPr lang="pt-BR" sz="1400" dirty="0">
                <a:latin typeface="Times New Roman" panose="02020603050405020304" pitchFamily="18" charset="0"/>
                <a:ea typeface="Times New Roman" panose="02020603050405020304" pitchFamily="18" charset="0"/>
              </a:rPr>
              <a:t>Parágrafo único – No caso do inciso I, o servidor de má fé perde, também, a situação funcional de que era titular há mais tempo e à obrigação a restituir o que houver recebido indevidamente em razão da acumulação proibida.</a:t>
            </a: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47488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20" y="25033"/>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bg1"/>
                </a:solidFill>
                <a:latin typeface="Georgia" panose="02040502050405020303" pitchFamily="18" charset="0"/>
                <a:cs typeface="Times New Roman" panose="02020603050405020304" pitchFamily="18" charset="0"/>
              </a:rPr>
              <a:t>ACÚMULO DE CARGOS DOS SERVIDORES PÚBLICOS: PRINCIPAIS ASPECTOS E FERRAMENTA DE CONSULTA</a:t>
            </a:r>
            <a:endParaRPr lang="x-none" sz="24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27558"/>
            <a:ext cx="10752463" cy="5406608"/>
          </a:xfrm>
          <a:prstGeom prst="rect">
            <a:avLst/>
          </a:prstGeom>
          <a:noFill/>
        </p:spPr>
        <p:txBody>
          <a:bodyPr wrap="square" rtlCol="0">
            <a:spAutoFit/>
          </a:bodyPr>
          <a:lstStyle/>
          <a:p>
            <a:pPr marL="285750" lvl="0" indent="-285750">
              <a:spcAft>
                <a:spcPts val="135"/>
              </a:spcAft>
              <a:buFont typeface="Arial" panose="020B0604020202020204" pitchFamily="34" charset="0"/>
              <a:buChar char="•"/>
              <a:tabLst>
                <a:tab pos="457200" algn="l"/>
              </a:tabLst>
            </a:pPr>
            <a:endParaRPr lang="pt-BR"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marL="285750" lvl="0" indent="-285750">
              <a:spcAft>
                <a:spcPts val="135"/>
              </a:spcAft>
              <a:buFont typeface="Arial" panose="020B0604020202020204" pitchFamily="34" charset="0"/>
              <a:buChar char="•"/>
              <a:tabLst>
                <a:tab pos="457200" algn="l"/>
              </a:tabLst>
            </a:pPr>
            <a:r>
              <a:rPr lang="pt-BR"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SÍNTESE 1º Dia: </a:t>
            </a:r>
            <a:r>
              <a:rPr lang="pt-BR" sz="1800" b="1" i="0" u="none" strike="noStrike" baseline="0" dirty="0">
                <a:solidFill>
                  <a:srgbClr val="000000"/>
                </a:solidFill>
                <a:latin typeface="Georgia" panose="02040502050405020303" pitchFamily="18" charset="0"/>
              </a:rPr>
              <a:t>I- ACÚMULO DE CARGOS – PRINCIPAIS ASPECTOS </a:t>
            </a:r>
            <a:endParaRPr lang="en-US"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marL="285750" lvl="0" indent="-285750">
              <a:spcAft>
                <a:spcPts val="135"/>
              </a:spcAft>
              <a:buFont typeface="Arial" panose="020B0604020202020204" pitchFamily="34" charset="0"/>
              <a:buChar char="•"/>
              <a:tabLst>
                <a:tab pos="457200" algn="l"/>
              </a:tabLst>
            </a:pPr>
            <a:endParaRPr lang="en-US"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pt-BR" dirty="0">
                <a:latin typeface="Georgia" panose="02040502050405020303" pitchFamily="18" charset="0"/>
              </a:rPr>
              <a:t>Regra: </a:t>
            </a:r>
            <a:r>
              <a:rPr lang="pt-BR" dirty="0" err="1">
                <a:latin typeface="Georgia" panose="02040502050405020303" pitchFamily="18" charset="0"/>
              </a:rPr>
              <a:t>inacumulabilidade</a:t>
            </a:r>
            <a:r>
              <a:rPr lang="pt-BR" dirty="0">
                <a:latin typeface="Georgia" panose="02040502050405020303" pitchFamily="18" charset="0"/>
              </a:rPr>
              <a:t> (cargo, emprego ou função)</a:t>
            </a:r>
          </a:p>
          <a:p>
            <a:pPr marL="285750" indent="-285750" algn="just">
              <a:lnSpc>
                <a:spcPct val="150000"/>
              </a:lnSpc>
              <a:buFont typeface="Wingdings" panose="05000000000000000000" pitchFamily="2" charset="2"/>
              <a:buChar char="Ø"/>
            </a:pPr>
            <a:r>
              <a:rPr lang="pt-BR" dirty="0">
                <a:latin typeface="Georgia" panose="02040502050405020303" pitchFamily="18" charset="0"/>
              </a:rPr>
              <a:t>As Permissões exigem horários compatíveis: </a:t>
            </a:r>
            <a:r>
              <a:rPr lang="en-US" dirty="0" err="1">
                <a:latin typeface="Georgia" panose="02040502050405020303" pitchFamily="18" charset="0"/>
              </a:rPr>
              <a:t>Dois</a:t>
            </a:r>
            <a:r>
              <a:rPr lang="en-US" dirty="0">
                <a:latin typeface="Georgia" panose="02040502050405020303" pitchFamily="18" charset="0"/>
              </a:rPr>
              <a:t> de professor, Um de professor e um </a:t>
            </a:r>
            <a:r>
              <a:rPr lang="en-US" dirty="0" err="1">
                <a:latin typeface="Georgia" panose="02040502050405020303" pitchFamily="18" charset="0"/>
              </a:rPr>
              <a:t>técnico-científico</a:t>
            </a:r>
            <a:r>
              <a:rPr lang="en-US" dirty="0">
                <a:latin typeface="Georgia" panose="02040502050405020303" pitchFamily="18" charset="0"/>
              </a:rPr>
              <a:t>, e </a:t>
            </a:r>
            <a:r>
              <a:rPr lang="en-US" dirty="0" err="1">
                <a:latin typeface="Georgia" panose="02040502050405020303" pitchFamily="18" charset="0"/>
              </a:rPr>
              <a:t>Dois</a:t>
            </a:r>
            <a:r>
              <a:rPr lang="en-US" dirty="0">
                <a:latin typeface="Georgia" panose="02040502050405020303" pitchFamily="18" charset="0"/>
              </a:rPr>
              <a:t> de </a:t>
            </a:r>
            <a:r>
              <a:rPr lang="en-US" dirty="0" err="1">
                <a:latin typeface="Georgia" panose="02040502050405020303" pitchFamily="18" charset="0"/>
              </a:rPr>
              <a:t>profissionais</a:t>
            </a:r>
            <a:r>
              <a:rPr lang="en-US" dirty="0">
                <a:latin typeface="Georgia" panose="02040502050405020303" pitchFamily="18" charset="0"/>
              </a:rPr>
              <a:t> da </a:t>
            </a:r>
            <a:r>
              <a:rPr lang="en-US" dirty="0" err="1">
                <a:latin typeface="Georgia" panose="02040502050405020303" pitchFamily="18" charset="0"/>
              </a:rPr>
              <a:t>saúde</a:t>
            </a:r>
            <a:r>
              <a:rPr lang="en-US" dirty="0">
                <a:latin typeface="Georgia" panose="02040502050405020303" pitchFamily="18" charset="0"/>
              </a:rPr>
              <a:t>;</a:t>
            </a:r>
          </a:p>
          <a:p>
            <a:pPr marL="285750" indent="-285750" algn="just">
              <a:lnSpc>
                <a:spcPct val="150000"/>
              </a:lnSpc>
              <a:buFont typeface="Wingdings" panose="05000000000000000000" pitchFamily="2" charset="2"/>
              <a:buChar char="Ø"/>
            </a:pPr>
            <a:r>
              <a:rPr lang="en-US" dirty="0" err="1">
                <a:latin typeface="Georgia" panose="02040502050405020303" pitchFamily="18" charset="0"/>
              </a:rPr>
              <a:t>Permissões</a:t>
            </a:r>
            <a:r>
              <a:rPr lang="en-US" dirty="0">
                <a:latin typeface="Georgia" panose="02040502050405020303" pitchFamily="18" charset="0"/>
              </a:rPr>
              <a:t> </a:t>
            </a:r>
            <a:r>
              <a:rPr lang="en-US" dirty="0" err="1">
                <a:latin typeface="Georgia" panose="02040502050405020303" pitchFamily="18" charset="0"/>
              </a:rPr>
              <a:t>específicas</a:t>
            </a:r>
            <a:r>
              <a:rPr lang="en-US" dirty="0">
                <a:latin typeface="Georgia" panose="02040502050405020303" pitchFamily="18" charset="0"/>
              </a:rPr>
              <a:t>: </a:t>
            </a:r>
            <a:r>
              <a:rPr lang="en-US" dirty="0" err="1">
                <a:latin typeface="Georgia" panose="02040502050405020303" pitchFamily="18" charset="0"/>
              </a:rPr>
              <a:t>Proventos</a:t>
            </a:r>
            <a:r>
              <a:rPr lang="en-US" dirty="0">
                <a:latin typeface="Georgia" panose="02040502050405020303" pitchFamily="18" charset="0"/>
              </a:rPr>
              <a:t> de </a:t>
            </a:r>
            <a:r>
              <a:rPr lang="en-US" dirty="0" err="1">
                <a:latin typeface="Georgia" panose="02040502050405020303" pitchFamily="18" charset="0"/>
              </a:rPr>
              <a:t>acúmulos</a:t>
            </a:r>
            <a:r>
              <a:rPr lang="en-US" dirty="0">
                <a:latin typeface="Georgia" panose="02040502050405020303" pitchFamily="18" charset="0"/>
              </a:rPr>
              <a:t> </a:t>
            </a:r>
            <a:r>
              <a:rPr lang="en-US" dirty="0" err="1">
                <a:latin typeface="Georgia" panose="02040502050405020303" pitchFamily="18" charset="0"/>
              </a:rPr>
              <a:t>possíveis</a:t>
            </a:r>
            <a:r>
              <a:rPr lang="en-US" dirty="0">
                <a:latin typeface="Georgia" panose="02040502050405020303" pitchFamily="18" charset="0"/>
              </a:rPr>
              <a:t> </a:t>
            </a:r>
            <a:r>
              <a:rPr lang="en-US" dirty="0" err="1">
                <a:latin typeface="Georgia" panose="02040502050405020303" pitchFamily="18" charset="0"/>
              </a:rPr>
              <a:t>em</a:t>
            </a:r>
            <a:r>
              <a:rPr lang="en-US" dirty="0">
                <a:latin typeface="Georgia" panose="02040502050405020303" pitchFamily="18" charset="0"/>
              </a:rPr>
              <a:t> </a:t>
            </a:r>
            <a:r>
              <a:rPr lang="en-US" dirty="0" err="1">
                <a:latin typeface="Georgia" panose="02040502050405020303" pitchFamily="18" charset="0"/>
              </a:rPr>
              <a:t>atividade</a:t>
            </a:r>
            <a:r>
              <a:rPr lang="en-US" dirty="0">
                <a:latin typeface="Georgia" panose="02040502050405020303" pitchFamily="18" charset="0"/>
              </a:rPr>
              <a:t>;  </a:t>
            </a:r>
            <a:r>
              <a:rPr lang="en-US" dirty="0" err="1">
                <a:latin typeface="Georgia" panose="02040502050405020303" pitchFamily="18" charset="0"/>
              </a:rPr>
              <a:t>Agentes</a:t>
            </a:r>
            <a:r>
              <a:rPr lang="en-US" dirty="0">
                <a:latin typeface="Georgia" panose="02040502050405020303" pitchFamily="18" charset="0"/>
              </a:rPr>
              <a:t> </a:t>
            </a:r>
            <a:r>
              <a:rPr lang="en-US" dirty="0" err="1">
                <a:latin typeface="Georgia" panose="02040502050405020303" pitchFamily="18" charset="0"/>
              </a:rPr>
              <a:t>Políticos</a:t>
            </a:r>
            <a:r>
              <a:rPr lang="en-US" dirty="0">
                <a:latin typeface="Georgia" panose="02040502050405020303" pitchFamily="18" charset="0"/>
              </a:rPr>
              <a:t> e </a:t>
            </a:r>
            <a:r>
              <a:rPr lang="en-US" dirty="0" err="1">
                <a:latin typeface="Georgia" panose="02040502050405020303" pitchFamily="18" charset="0"/>
              </a:rPr>
              <a:t>opção</a:t>
            </a:r>
            <a:r>
              <a:rPr lang="en-US" dirty="0">
                <a:latin typeface="Georgia" panose="02040502050405020303" pitchFamily="18" charset="0"/>
              </a:rPr>
              <a:t> de </a:t>
            </a:r>
            <a:r>
              <a:rPr lang="en-US" dirty="0" err="1">
                <a:latin typeface="Georgia" panose="02040502050405020303" pitchFamily="18" charset="0"/>
              </a:rPr>
              <a:t>remuneração</a:t>
            </a:r>
            <a:r>
              <a:rPr lang="en-US" dirty="0">
                <a:latin typeface="Georgia" panose="02040502050405020303" pitchFamily="18" charset="0"/>
              </a:rPr>
              <a:t>; </a:t>
            </a:r>
            <a:r>
              <a:rPr lang="en-US" dirty="0" err="1">
                <a:latin typeface="Georgia" panose="02040502050405020303" pitchFamily="18" charset="0"/>
              </a:rPr>
              <a:t>Juíz</a:t>
            </a:r>
            <a:r>
              <a:rPr lang="en-US" dirty="0">
                <a:latin typeface="Georgia" panose="02040502050405020303" pitchFamily="18" charset="0"/>
              </a:rPr>
              <a:t> com </a:t>
            </a:r>
            <a:r>
              <a:rPr lang="en-US" dirty="0" err="1">
                <a:latin typeface="Georgia" panose="02040502050405020303" pitchFamily="18" charset="0"/>
              </a:rPr>
              <a:t>magistério</a:t>
            </a:r>
            <a:r>
              <a:rPr lang="en-US" dirty="0">
                <a:latin typeface="Georgia" panose="02040502050405020303" pitchFamily="18" charset="0"/>
              </a:rPr>
              <a:t>; </a:t>
            </a:r>
            <a:r>
              <a:rPr lang="en-US" dirty="0" err="1">
                <a:latin typeface="Georgia" panose="02040502050405020303" pitchFamily="18" charset="0"/>
              </a:rPr>
              <a:t>Militares</a:t>
            </a:r>
            <a:r>
              <a:rPr lang="en-US" dirty="0">
                <a:latin typeface="Georgia" panose="02040502050405020303" pitchFamily="18" charset="0"/>
              </a:rPr>
              <a:t>, </a:t>
            </a:r>
            <a:r>
              <a:rPr lang="en-US" dirty="0" err="1">
                <a:latin typeface="Georgia" panose="02040502050405020303" pitchFamily="18" charset="0"/>
              </a:rPr>
              <a:t>mesmas</a:t>
            </a:r>
            <a:r>
              <a:rPr lang="en-US" dirty="0">
                <a:latin typeface="Georgia" panose="02040502050405020303" pitchFamily="18" charset="0"/>
              </a:rPr>
              <a:t> </a:t>
            </a:r>
            <a:r>
              <a:rPr lang="en-US" dirty="0" err="1">
                <a:latin typeface="Georgia" panose="02040502050405020303" pitchFamily="18" charset="0"/>
              </a:rPr>
              <a:t>condi</a:t>
            </a:r>
            <a:r>
              <a:rPr lang="pt-BR" dirty="0" err="1">
                <a:latin typeface="Georgia" panose="02040502050405020303" pitchFamily="18" charset="0"/>
              </a:rPr>
              <a:t>ções</a:t>
            </a:r>
            <a:r>
              <a:rPr lang="pt-BR" dirty="0">
                <a:latin typeface="Georgia" panose="02040502050405020303" pitchFamily="18" charset="0"/>
              </a:rPr>
              <a:t> dos civis</a:t>
            </a:r>
            <a:r>
              <a:rPr lang="en-US" dirty="0">
                <a:latin typeface="Georgia" panose="02040502050405020303" pitchFamily="18" charset="0"/>
              </a:rPr>
              <a:t>; </a:t>
            </a:r>
          </a:p>
          <a:p>
            <a:pPr marL="285750" indent="-285750" algn="just">
              <a:lnSpc>
                <a:spcPct val="150000"/>
              </a:lnSpc>
              <a:buFont typeface="Wingdings" panose="05000000000000000000" pitchFamily="2" charset="2"/>
              <a:buChar char="Ø"/>
            </a:pPr>
            <a:r>
              <a:rPr lang="en-US" dirty="0" err="1">
                <a:latin typeface="Georgia" panose="02040502050405020303" pitchFamily="18" charset="0"/>
              </a:rPr>
              <a:t>Limitações</a:t>
            </a:r>
            <a:r>
              <a:rPr lang="en-US" dirty="0">
                <a:latin typeface="Georgia" panose="02040502050405020303" pitchFamily="18" charset="0"/>
              </a:rPr>
              <a:t> </a:t>
            </a:r>
            <a:r>
              <a:rPr lang="en-US" dirty="0" err="1">
                <a:latin typeface="Georgia" panose="02040502050405020303" pitchFamily="18" charset="0"/>
              </a:rPr>
              <a:t>por</a:t>
            </a:r>
            <a:r>
              <a:rPr lang="en-US" dirty="0">
                <a:latin typeface="Georgia" panose="02040502050405020303" pitchFamily="18" charset="0"/>
              </a:rPr>
              <a:t> </a:t>
            </a:r>
            <a:r>
              <a:rPr lang="en-US" dirty="0" err="1">
                <a:latin typeface="Georgia" panose="02040502050405020303" pitchFamily="18" charset="0"/>
              </a:rPr>
              <a:t>normas</a:t>
            </a:r>
            <a:r>
              <a:rPr lang="en-US" dirty="0">
                <a:latin typeface="Georgia" panose="02040502050405020303" pitchFamily="18" charset="0"/>
              </a:rPr>
              <a:t> </a:t>
            </a:r>
            <a:r>
              <a:rPr lang="en-US" dirty="0" err="1">
                <a:latin typeface="Georgia" panose="02040502050405020303" pitchFamily="18" charset="0"/>
              </a:rPr>
              <a:t>infraconstitucionais</a:t>
            </a:r>
            <a:r>
              <a:rPr lang="en-US" dirty="0">
                <a:latin typeface="Georgia" panose="02040502050405020303" pitchFamily="18" charset="0"/>
              </a:rPr>
              <a:t>: Carga </a:t>
            </a:r>
            <a:r>
              <a:rPr lang="en-US" dirty="0" err="1">
                <a:latin typeface="Georgia" panose="02040502050405020303" pitchFamily="18" charset="0"/>
              </a:rPr>
              <a:t>Horária</a:t>
            </a:r>
            <a:r>
              <a:rPr lang="en-US" dirty="0">
                <a:latin typeface="Georgia" panose="02040502050405020303" pitchFamily="18" charset="0"/>
              </a:rPr>
              <a:t>, </a:t>
            </a:r>
            <a:r>
              <a:rPr lang="en-US" dirty="0" err="1">
                <a:latin typeface="Georgia" panose="02040502050405020303" pitchFamily="18" charset="0"/>
              </a:rPr>
              <a:t>ocupação</a:t>
            </a:r>
            <a:r>
              <a:rPr lang="en-US" dirty="0">
                <a:latin typeface="Georgia" panose="02040502050405020303" pitchFamily="18" charset="0"/>
              </a:rPr>
              <a:t> de cargo </a:t>
            </a:r>
            <a:r>
              <a:rPr lang="en-US" dirty="0" err="1">
                <a:latin typeface="Georgia" panose="02040502050405020303" pitchFamily="18" charset="0"/>
              </a:rPr>
              <a:t>em</a:t>
            </a:r>
            <a:r>
              <a:rPr lang="en-US" dirty="0">
                <a:latin typeface="Georgia" panose="02040502050405020303" pitchFamily="18" charset="0"/>
              </a:rPr>
              <a:t> </a:t>
            </a:r>
            <a:r>
              <a:rPr lang="en-US" dirty="0" err="1">
                <a:latin typeface="Georgia" panose="02040502050405020303" pitchFamily="18" charset="0"/>
              </a:rPr>
              <a:t>comissão</a:t>
            </a:r>
            <a:r>
              <a:rPr lang="en-US" dirty="0">
                <a:latin typeface="Georgia" panose="02040502050405020303" pitchFamily="18" charset="0"/>
              </a:rPr>
              <a:t>.</a:t>
            </a:r>
          </a:p>
          <a:p>
            <a:pPr marL="285750" indent="-285750" algn="just">
              <a:lnSpc>
                <a:spcPct val="150000"/>
              </a:lnSpc>
              <a:buFont typeface="Wingdings" panose="05000000000000000000" pitchFamily="2" charset="2"/>
              <a:buChar char="Ø"/>
            </a:pPr>
            <a:r>
              <a:rPr lang="en-US" dirty="0" err="1">
                <a:latin typeface="Georgia" panose="02040502050405020303" pitchFamily="18" charset="0"/>
              </a:rPr>
              <a:t>Acúmulo</a:t>
            </a:r>
            <a:r>
              <a:rPr lang="en-US" dirty="0">
                <a:latin typeface="Georgia" panose="02040502050405020303" pitchFamily="18" charset="0"/>
              </a:rPr>
              <a:t> de </a:t>
            </a:r>
            <a:r>
              <a:rPr lang="en-US" dirty="0" err="1">
                <a:latin typeface="Georgia" panose="02040502050405020303" pitchFamily="18" charset="0"/>
              </a:rPr>
              <a:t>três</a:t>
            </a:r>
            <a:r>
              <a:rPr lang="en-US" dirty="0">
                <a:latin typeface="Georgia" panose="02040502050405020303" pitchFamily="18" charset="0"/>
              </a:rPr>
              <a:t> </a:t>
            </a:r>
            <a:r>
              <a:rPr lang="en-US" dirty="0" err="1">
                <a:latin typeface="Georgia" panose="02040502050405020303" pitchFamily="18" charset="0"/>
              </a:rPr>
              <a:t>ou</a:t>
            </a:r>
            <a:r>
              <a:rPr lang="en-US" dirty="0">
                <a:latin typeface="Georgia" panose="02040502050405020303" pitchFamily="18" charset="0"/>
              </a:rPr>
              <a:t> </a:t>
            </a:r>
            <a:r>
              <a:rPr lang="en-US" dirty="0" err="1">
                <a:latin typeface="Georgia" panose="02040502050405020303" pitchFamily="18" charset="0"/>
              </a:rPr>
              <a:t>mais</a:t>
            </a:r>
            <a:r>
              <a:rPr lang="en-US" dirty="0">
                <a:latin typeface="Georgia" panose="02040502050405020303" pitchFamily="18" charset="0"/>
              </a:rPr>
              <a:t> </a:t>
            </a:r>
            <a:r>
              <a:rPr lang="en-US" dirty="0" err="1">
                <a:latin typeface="Georgia" panose="02040502050405020303" pitchFamily="18" charset="0"/>
              </a:rPr>
              <a:t>vínculos</a:t>
            </a:r>
            <a:r>
              <a:rPr lang="en-US" dirty="0">
                <a:latin typeface="Georgia" panose="02040502050405020303" pitchFamily="18" charset="0"/>
              </a:rPr>
              <a:t>: </a:t>
            </a:r>
            <a:r>
              <a:rPr lang="en-US" dirty="0" err="1">
                <a:latin typeface="Georgia" panose="02040502050405020303" pitchFamily="18" charset="0"/>
              </a:rPr>
              <a:t>Impossibilidade</a:t>
            </a:r>
            <a:r>
              <a:rPr lang="en-US" dirty="0">
                <a:latin typeface="Georgia" panose="02040502050405020303" pitchFamily="18" charset="0"/>
              </a:rPr>
              <a:t>.</a:t>
            </a:r>
          </a:p>
          <a:p>
            <a:pPr marL="285750" indent="-285750" algn="just">
              <a:lnSpc>
                <a:spcPct val="150000"/>
              </a:lnSpc>
              <a:buFont typeface="Wingdings" panose="05000000000000000000" pitchFamily="2" charset="2"/>
              <a:buChar char="Ø"/>
            </a:pPr>
            <a:r>
              <a:rPr lang="en-US" dirty="0" err="1">
                <a:latin typeface="Georgia" panose="02040502050405020303" pitchFamily="18" charset="0"/>
              </a:rPr>
              <a:t>Vedações</a:t>
            </a:r>
            <a:r>
              <a:rPr lang="en-US" dirty="0">
                <a:latin typeface="Georgia" panose="02040502050405020303" pitchFamily="18" charset="0"/>
              </a:rPr>
              <a:t> </a:t>
            </a:r>
            <a:r>
              <a:rPr lang="en-US" dirty="0" err="1">
                <a:latin typeface="Georgia" panose="02040502050405020303" pitchFamily="18" charset="0"/>
              </a:rPr>
              <a:t>Específica</a:t>
            </a:r>
            <a:r>
              <a:rPr lang="en-US" dirty="0">
                <a:latin typeface="Georgia" panose="02040502050405020303" pitchFamily="18" charset="0"/>
              </a:rPr>
              <a:t>: </a:t>
            </a:r>
            <a:r>
              <a:rPr lang="en-US" dirty="0" err="1">
                <a:latin typeface="Georgia" panose="02040502050405020303" pitchFamily="18" charset="0"/>
              </a:rPr>
              <a:t>Presidente</a:t>
            </a:r>
            <a:r>
              <a:rPr lang="en-US" dirty="0">
                <a:latin typeface="Georgia" panose="02040502050405020303" pitchFamily="18" charset="0"/>
              </a:rPr>
              <a:t> de </a:t>
            </a:r>
            <a:r>
              <a:rPr lang="en-US" dirty="0" err="1">
                <a:latin typeface="Georgia" panose="02040502050405020303" pitchFamily="18" charset="0"/>
              </a:rPr>
              <a:t>Câmara</a:t>
            </a:r>
            <a:r>
              <a:rPr lang="en-US" dirty="0">
                <a:latin typeface="Georgia" panose="02040502050405020303" pitchFamily="18" charset="0"/>
              </a:rPr>
              <a:t> Municipal, Regime de </a:t>
            </a:r>
            <a:r>
              <a:rPr lang="en-US" dirty="0" err="1">
                <a:latin typeface="Georgia" panose="02040502050405020303" pitchFamily="18" charset="0"/>
              </a:rPr>
              <a:t>Dedidação</a:t>
            </a:r>
            <a:r>
              <a:rPr lang="en-US" dirty="0">
                <a:latin typeface="Georgia" panose="02040502050405020303" pitchFamily="18" charset="0"/>
              </a:rPr>
              <a:t> </a:t>
            </a:r>
            <a:r>
              <a:rPr lang="en-US" dirty="0" err="1">
                <a:latin typeface="Georgia" panose="02040502050405020303" pitchFamily="18" charset="0"/>
              </a:rPr>
              <a:t>Exclusiva</a:t>
            </a:r>
            <a:r>
              <a:rPr lang="en-US" dirty="0">
                <a:latin typeface="Georgia" panose="02040502050405020303" pitchFamily="18" charset="0"/>
              </a:rPr>
              <a:t> (DE).  </a:t>
            </a:r>
          </a:p>
          <a:p>
            <a:pPr marL="285750" indent="-285750">
              <a:lnSpc>
                <a:spcPct val="150000"/>
              </a:lnSpc>
              <a:spcAft>
                <a:spcPts val="135"/>
              </a:spcAft>
              <a:buFont typeface="Wingdings" panose="05000000000000000000" pitchFamily="2" charset="2"/>
              <a:buChar char="Ø"/>
              <a:tabLst>
                <a:tab pos="457200" algn="l"/>
              </a:tabLst>
            </a:pPr>
            <a:r>
              <a:rPr lang="en-US" dirty="0" err="1">
                <a:latin typeface="Georgia" panose="02040502050405020303" pitchFamily="18" charset="0"/>
              </a:rPr>
              <a:t>Não</a:t>
            </a:r>
            <a:r>
              <a:rPr lang="en-US" dirty="0">
                <a:latin typeface="Georgia" panose="02040502050405020303" pitchFamily="18" charset="0"/>
              </a:rPr>
              <a:t> se </a:t>
            </a:r>
            <a:r>
              <a:rPr lang="en-US" dirty="0" err="1">
                <a:latin typeface="Georgia" panose="02040502050405020303" pitchFamily="18" charset="0"/>
              </a:rPr>
              <a:t>trata</a:t>
            </a:r>
            <a:r>
              <a:rPr lang="en-US" dirty="0">
                <a:latin typeface="Georgia" panose="02040502050405020303" pitchFamily="18" charset="0"/>
              </a:rPr>
              <a:t> de </a:t>
            </a:r>
            <a:r>
              <a:rPr lang="en-US" dirty="0" err="1">
                <a:latin typeface="Georgia" panose="02040502050405020303" pitchFamily="18" charset="0"/>
              </a:rPr>
              <a:t>acúmulo</a:t>
            </a:r>
            <a:r>
              <a:rPr lang="en-US" dirty="0">
                <a:latin typeface="Georgia" panose="02040502050405020303" pitchFamily="18" charset="0"/>
              </a:rPr>
              <a:t> de </a:t>
            </a:r>
            <a:r>
              <a:rPr lang="en-US" dirty="0" err="1">
                <a:latin typeface="Georgia" panose="02040502050405020303" pitchFamily="18" charset="0"/>
              </a:rPr>
              <a:t>vínculos</a:t>
            </a:r>
            <a:r>
              <a:rPr lang="en-US" dirty="0">
                <a:latin typeface="Georgia" panose="02040502050405020303" pitchFamily="18" charset="0"/>
              </a:rPr>
              <a:t> : </a:t>
            </a:r>
            <a:r>
              <a:rPr lang="pt-BR"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Cessão de servidores; </a:t>
            </a:r>
            <a:r>
              <a:rPr lang="pt-BR" dirty="0">
                <a:solidFill>
                  <a:srgbClr val="000000"/>
                </a:solidFill>
                <a:latin typeface="Georgia" panose="02040502050405020303" pitchFamily="18" charset="0"/>
                <a:ea typeface="Calibri" panose="020F0502020204030204" pitchFamily="34" charset="0"/>
                <a:cs typeface="Times New Roman" panose="02020603050405020304" pitchFamily="18" charset="0"/>
              </a:rPr>
              <a:t>Estágio Remunerado; Vínculo empregatício com a iniciativa privada.</a:t>
            </a:r>
          </a:p>
          <a:p>
            <a:pPr algn="ctr"/>
            <a:endParaRPr lang="x-none" dirty="0">
              <a:latin typeface="Georgia" panose="02040502050405020303" pitchFamily="18" charset="0"/>
            </a:endParaRPr>
          </a:p>
        </p:txBody>
      </p:sp>
    </p:spTree>
    <p:extLst>
      <p:ext uri="{BB962C8B-B14F-4D97-AF65-F5344CB8AC3E}">
        <p14:creationId xmlns:p14="http://schemas.microsoft.com/office/powerpoint/2010/main" val="282123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924699"/>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Papel do setor de Recursos Humanos:</a:t>
            </a:r>
          </a:p>
          <a:p>
            <a:pPr>
              <a:spcAft>
                <a:spcPts val="135"/>
              </a:spcAft>
            </a:pPr>
            <a:endParaRPr lang="pt-BR" b="1" dirty="0">
              <a:latin typeface="Georgia" panose="02040502050405020303" pitchFamily="18" charset="0"/>
              <a:cs typeface="Times New Roman" panose="02020603050405020304" pitchFamily="18" charset="0"/>
            </a:endParaRPr>
          </a:p>
          <a:p>
            <a:pPr marL="285750" indent="-285750">
              <a:spcAft>
                <a:spcPts val="135"/>
              </a:spcAft>
              <a:buFont typeface="Wingdings" panose="05000000000000000000" pitchFamily="2" charset="2"/>
              <a:buChar char="Ø"/>
            </a:pPr>
            <a:r>
              <a:rPr lang="pt-BR" b="1" dirty="0">
                <a:solidFill>
                  <a:srgbClr val="000000"/>
                </a:solidFill>
                <a:latin typeface="Georgia" panose="02040502050405020303" pitchFamily="18" charset="0"/>
              </a:rPr>
              <a:t>	Lei Municipal nº 1517/1965 – Estatuto dos Servidores Públicos do Município de Natal</a:t>
            </a:r>
          </a:p>
          <a:p>
            <a:pPr>
              <a:spcAft>
                <a:spcPts val="135"/>
              </a:spcAft>
            </a:pPr>
            <a:endParaRPr lang="pt-BR" b="1" dirty="0">
              <a:solidFill>
                <a:srgbClr val="000000"/>
              </a:solidFill>
              <a:effectLst/>
              <a:latin typeface="Georgia" panose="02040502050405020303" pitchFamily="18" charset="0"/>
              <a:ea typeface="Times New Roman" panose="02020603050405020304" pitchFamily="18" charset="0"/>
            </a:endParaRPr>
          </a:p>
          <a:p>
            <a:pPr>
              <a:spcAft>
                <a:spcPts val="135"/>
              </a:spcAft>
            </a:pPr>
            <a:r>
              <a:rPr lang="pt-BR" dirty="0">
                <a:latin typeface="Georgia" panose="02040502050405020303" pitchFamily="18" charset="0"/>
              </a:rPr>
              <a:t>Art. 22 - No ato da posse, o candidato </a:t>
            </a:r>
            <a:r>
              <a:rPr lang="pt-BR" b="1" dirty="0">
                <a:latin typeface="Georgia" panose="02040502050405020303" pitchFamily="18" charset="0"/>
              </a:rPr>
              <a:t>deverá declarar, por escrito</a:t>
            </a:r>
            <a:r>
              <a:rPr lang="pt-BR" dirty="0">
                <a:latin typeface="Georgia" panose="02040502050405020303" pitchFamily="18" charset="0"/>
              </a:rPr>
              <a:t>, se é titular de outro cargo ou função pública. </a:t>
            </a:r>
          </a:p>
          <a:p>
            <a:pPr>
              <a:spcAft>
                <a:spcPts val="135"/>
              </a:spcAft>
            </a:pPr>
            <a:endParaRPr lang="pt-BR" dirty="0">
              <a:latin typeface="Georgia" panose="02040502050405020303" pitchFamily="18" charset="0"/>
            </a:endParaRPr>
          </a:p>
          <a:p>
            <a:pPr>
              <a:spcAft>
                <a:spcPts val="135"/>
              </a:spcAft>
            </a:pPr>
            <a:r>
              <a:rPr lang="pt-BR" dirty="0">
                <a:latin typeface="Georgia" panose="02040502050405020303" pitchFamily="18" charset="0"/>
              </a:rPr>
              <a:t>Parágrafo único - Se a hipótese for a de que </a:t>
            </a:r>
            <a:r>
              <a:rPr lang="pt-BR" b="1" dirty="0">
                <a:latin typeface="Georgia" panose="02040502050405020303" pitchFamily="18" charset="0"/>
              </a:rPr>
              <a:t>sobrevenha ou possa sobrevir acumulação proibida com a posse</a:t>
            </a:r>
            <a:r>
              <a:rPr lang="pt-BR" dirty="0">
                <a:latin typeface="Georgia" panose="02040502050405020303" pitchFamily="18" charset="0"/>
              </a:rPr>
              <a:t>, esta será sustada até que, respeitados os prazos do art. 27, se comprove inexistir aquela.</a:t>
            </a:r>
          </a:p>
          <a:p>
            <a:pPr>
              <a:spcAft>
                <a:spcPts val="135"/>
              </a:spcAft>
            </a:pPr>
            <a:endParaRPr lang="pt-BR" dirty="0">
              <a:latin typeface="Georgia" panose="02040502050405020303" pitchFamily="18" charset="0"/>
            </a:endParaRPr>
          </a:p>
          <a:p>
            <a:pPr>
              <a:spcAft>
                <a:spcPts val="135"/>
              </a:spcAft>
            </a:pPr>
            <a:r>
              <a:rPr lang="pt-BR" dirty="0">
                <a:latin typeface="Georgia" panose="02040502050405020303" pitchFamily="18" charset="0"/>
              </a:rPr>
              <a:t>Art. 27 - A posse deverá verificar-se no prazo de 30 dias, contados da publicação do decreto de provimento no órgão oficial de imprensa. </a:t>
            </a:r>
          </a:p>
          <a:p>
            <a:pPr>
              <a:spcAft>
                <a:spcPts val="135"/>
              </a:spcAft>
            </a:pPr>
            <a:endParaRPr lang="pt-BR" dirty="0">
              <a:latin typeface="Georgia" panose="02040502050405020303" pitchFamily="18" charset="0"/>
            </a:endParaRPr>
          </a:p>
          <a:p>
            <a:pPr>
              <a:spcAft>
                <a:spcPts val="135"/>
              </a:spcAft>
            </a:pPr>
            <a:r>
              <a:rPr lang="pt-BR" dirty="0">
                <a:latin typeface="Georgia" panose="02040502050405020303" pitchFamily="18" charset="0"/>
              </a:rPr>
              <a:t>§ 1º - Esse prazo poderá ser prorrogado por mais 30 dias, desde que o interessado o requeira, antes do término do prazo fixado neste artigo. </a:t>
            </a:r>
          </a:p>
          <a:p>
            <a:pPr>
              <a:spcAft>
                <a:spcPts val="135"/>
              </a:spcAft>
            </a:pPr>
            <a:r>
              <a:rPr lang="pt-BR" dirty="0">
                <a:latin typeface="Georgia" panose="02040502050405020303" pitchFamily="18" charset="0"/>
              </a:rPr>
              <a:t>§ 2° - Se a posse não se der dentro do prazo previsto, o ato de provimento será, por decreto, declarado sem efeito.  </a:t>
            </a:r>
            <a:endParaRPr lang="pt-BR" dirty="0">
              <a:effectLst/>
              <a:latin typeface="Georgia" panose="02040502050405020303" pitchFamily="18" charset="0"/>
              <a:ea typeface="Times New Roman" panose="02020603050405020304" pitchFamily="18" charset="0"/>
            </a:endParaRPr>
          </a:p>
          <a:p>
            <a:pPr algn="ctr"/>
            <a:endParaRPr lang="x-none" sz="3600" dirty="0"/>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80054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46546" y="905868"/>
            <a:ext cx="11166764" cy="5836983"/>
          </a:xfrm>
          <a:prstGeom prst="rect">
            <a:avLst/>
          </a:prstGeom>
          <a:noFill/>
        </p:spPr>
        <p:txBody>
          <a:bodyPr wrap="square" rtlCol="0">
            <a:spAutoFit/>
          </a:bodyPr>
          <a:lstStyle/>
          <a:p>
            <a:pPr>
              <a:spcAft>
                <a:spcPts val="135"/>
              </a:spcAft>
            </a:pPr>
            <a:r>
              <a:rPr lang="en-US" b="1" dirty="0" err="1">
                <a:solidFill>
                  <a:srgbClr val="000000"/>
                </a:solidFill>
                <a:latin typeface="Georgia" panose="02040502050405020303" pitchFamily="18" charset="0"/>
                <a:cs typeface="Times New Roman" panose="02020603050405020304" pitchFamily="18" charset="0"/>
              </a:rPr>
              <a:t>Modelo</a:t>
            </a:r>
            <a:r>
              <a:rPr lang="en-US" b="1" dirty="0">
                <a:solidFill>
                  <a:srgbClr val="000000"/>
                </a:solidFill>
                <a:latin typeface="Georgia" panose="02040502050405020303" pitchFamily="18" charset="0"/>
                <a:cs typeface="Times New Roman" panose="02020603050405020304" pitchFamily="18" charset="0"/>
              </a:rPr>
              <a:t> de </a:t>
            </a:r>
            <a:r>
              <a:rPr lang="en-US" b="1" dirty="0" err="1">
                <a:solidFill>
                  <a:srgbClr val="000000"/>
                </a:solidFill>
                <a:latin typeface="Georgia" panose="02040502050405020303" pitchFamily="18" charset="0"/>
                <a:cs typeface="Times New Roman" panose="02020603050405020304" pitchFamily="18" charset="0"/>
              </a:rPr>
              <a:t>declaração</a:t>
            </a:r>
            <a:r>
              <a:rPr lang="en-US" b="1" dirty="0">
                <a:solidFill>
                  <a:srgbClr val="000000"/>
                </a:solidFill>
                <a:latin typeface="Georgia" panose="02040502050405020303" pitchFamily="18" charset="0"/>
                <a:cs typeface="Times New Roman" panose="02020603050405020304" pitchFamily="18" charset="0"/>
              </a:rPr>
              <a:t>:</a:t>
            </a:r>
          </a:p>
          <a:p>
            <a:pPr algn="ctr">
              <a:lnSpc>
                <a:spcPct val="115000"/>
              </a:lnSpc>
              <a:spcAft>
                <a:spcPts val="1000"/>
              </a:spcAft>
              <a:tabLst>
                <a:tab pos="449580" algn="l"/>
              </a:tabLst>
            </a:pPr>
            <a:endParaRPr lang="pt-BR" sz="1800" b="1" dirty="0">
              <a:effectLst/>
              <a:latin typeface="Georgia" panose="02040502050405020303" pitchFamily="18" charset="0"/>
              <a:ea typeface="SimSun" panose="02010600030101010101" pitchFamily="2" charset="-122"/>
            </a:endParaRPr>
          </a:p>
          <a:p>
            <a:pPr algn="ctr">
              <a:lnSpc>
                <a:spcPct val="115000"/>
              </a:lnSpc>
              <a:spcAft>
                <a:spcPts val="1000"/>
              </a:spcAft>
              <a:tabLst>
                <a:tab pos="449580" algn="l"/>
              </a:tabLst>
            </a:pPr>
            <a:r>
              <a:rPr lang="pt-BR" sz="1800" b="1" dirty="0">
                <a:effectLst/>
                <a:latin typeface="Georgia" panose="02040502050405020303" pitchFamily="18" charset="0"/>
                <a:ea typeface="SimSun" panose="02010600030101010101" pitchFamily="2" charset="-122"/>
              </a:rPr>
              <a:t>DECLARAÇÃO</a:t>
            </a:r>
            <a:endParaRPr lang="pt-BR" sz="1800" dirty="0">
              <a:effectLst/>
              <a:latin typeface="Georgia" panose="02040502050405020303" pitchFamily="18" charset="0"/>
              <a:ea typeface="SimSun" panose="02010600030101010101" pitchFamily="2" charset="-122"/>
            </a:endParaRPr>
          </a:p>
          <a:p>
            <a:pPr algn="just">
              <a:lnSpc>
                <a:spcPct val="115000"/>
              </a:lnSpc>
              <a:spcAft>
                <a:spcPts val="1000"/>
              </a:spcAft>
              <a:tabLst>
                <a:tab pos="449580" algn="l"/>
              </a:tabLst>
            </a:pPr>
            <a:r>
              <a:rPr lang="pt-BR" sz="1400" dirty="0">
                <a:effectLst/>
                <a:latin typeface="Georgia" panose="02040502050405020303" pitchFamily="18" charset="0"/>
                <a:ea typeface="SimSun" panose="02010600030101010101" pitchFamily="2" charset="-122"/>
              </a:rPr>
              <a:t>Declaramos para os devidos fins que Sr.(a) .......(nome da pessoa interessada), inscrito no CPF sob n. ........., e RG n. ........,  é ...... (empregado/ servidor efetivo ou substituto....) nesta instituição ......(nome e </a:t>
            </a:r>
            <a:r>
              <a:rPr lang="pt-BR" sz="1400" dirty="0" err="1">
                <a:effectLst/>
                <a:latin typeface="Georgia" panose="02040502050405020303" pitchFamily="18" charset="0"/>
                <a:ea typeface="SimSun" panose="02010600030101010101" pitchFamily="2" charset="-122"/>
              </a:rPr>
              <a:t>cnpj</a:t>
            </a:r>
            <a:r>
              <a:rPr lang="pt-BR" sz="1400" dirty="0">
                <a:effectLst/>
                <a:latin typeface="Georgia" panose="02040502050405020303" pitchFamily="18" charset="0"/>
                <a:ea typeface="SimSun" panose="02010600030101010101" pitchFamily="2" charset="-122"/>
              </a:rPr>
              <a:t> da instituição), pessoa jurídica de direito... (privado ou público), (informar se recebe dinheiro público direta ou indiretamente)  ocupante do cargo de ... (professor/ assistente em administração/ analista/ Técnico em contabilidade ...), nível de ensino necessário para o ocupar o cargo/emprego: </a:t>
            </a:r>
            <a:r>
              <a:rPr lang="pt-BR" sz="1400" dirty="0" err="1">
                <a:effectLst/>
                <a:latin typeface="Georgia" panose="02040502050405020303" pitchFamily="18" charset="0"/>
                <a:ea typeface="SimSun" panose="02010600030101010101" pitchFamily="2" charset="-122"/>
              </a:rPr>
              <a:t>xxxx</a:t>
            </a:r>
            <a:r>
              <a:rPr lang="pt-BR" sz="1400" dirty="0">
                <a:effectLst/>
                <a:latin typeface="Georgia" panose="02040502050405020303" pitchFamily="18" charset="0"/>
                <a:ea typeface="SimSun" panose="02010600030101010101" pitchFamily="2" charset="-122"/>
              </a:rPr>
              <a:t> (médio, técnico, superior...), sob o regime jurídico (celetista, estatutário...),  o empregado/servidor exerce suas atividades  na cidade XXXXX, localizada na Rua XXXXXX, nº </a:t>
            </a:r>
            <a:r>
              <a:rPr lang="pt-BR" sz="1400" dirty="0" err="1">
                <a:effectLst/>
                <a:latin typeface="Georgia" panose="02040502050405020303" pitchFamily="18" charset="0"/>
                <a:ea typeface="SimSun" panose="02010600030101010101" pitchFamily="2" charset="-122"/>
              </a:rPr>
              <a:t>xxxx</a:t>
            </a:r>
            <a:r>
              <a:rPr lang="pt-BR" sz="1400" dirty="0">
                <a:effectLst/>
                <a:latin typeface="Georgia" panose="02040502050405020303" pitchFamily="18" charset="0"/>
                <a:ea typeface="SimSun" panose="02010600030101010101" pitchFamily="2" charset="-122"/>
              </a:rPr>
              <a:t>, bairro: </a:t>
            </a:r>
            <a:r>
              <a:rPr lang="pt-BR" sz="1400" dirty="0" err="1">
                <a:effectLst/>
                <a:latin typeface="Georgia" panose="02040502050405020303" pitchFamily="18" charset="0"/>
                <a:ea typeface="SimSun" panose="02010600030101010101" pitchFamily="2" charset="-122"/>
              </a:rPr>
              <a:t>xxxxx</a:t>
            </a:r>
            <a:r>
              <a:rPr lang="pt-BR" sz="1400" dirty="0">
                <a:effectLst/>
                <a:latin typeface="Georgia" panose="02040502050405020303" pitchFamily="18" charset="0"/>
                <a:ea typeface="SimSun" panose="02010600030101010101" pitchFamily="2" charset="-122"/>
              </a:rPr>
              <a:t>, e  cumpre a seguinte jornada de trabalho:</a:t>
            </a:r>
          </a:p>
          <a:p>
            <a:pPr algn="ctr">
              <a:lnSpc>
                <a:spcPct val="115000"/>
              </a:lnSpc>
              <a:spcAft>
                <a:spcPts val="1000"/>
              </a:spcAft>
              <a:tabLst>
                <a:tab pos="449580" algn="l"/>
              </a:tabLst>
            </a:pPr>
            <a:r>
              <a:rPr lang="pt-BR" sz="1400" b="1" dirty="0">
                <a:effectLst/>
                <a:latin typeface="Georgia" panose="02040502050405020303" pitchFamily="18" charset="0"/>
                <a:ea typeface="SimSun" panose="02010600030101010101" pitchFamily="2" charset="-122"/>
              </a:rPr>
              <a:t>Regime de trabalho semanal</a:t>
            </a:r>
            <a:r>
              <a:rPr lang="pt-BR" sz="1400" dirty="0">
                <a:effectLst/>
                <a:latin typeface="Georgia" panose="02040502050405020303" pitchFamily="18" charset="0"/>
                <a:ea typeface="SimSun" panose="02010600030101010101" pitchFamily="2" charset="-122"/>
              </a:rPr>
              <a:t>: (40h, 20h, 30h, 44h, Dedicação exclusiva...).</a:t>
            </a:r>
          </a:p>
          <a:p>
            <a:pPr algn="ctr">
              <a:lnSpc>
                <a:spcPct val="115000"/>
              </a:lnSpc>
              <a:spcAft>
                <a:spcPts val="1000"/>
              </a:spcAft>
              <a:tabLst>
                <a:tab pos="449580" algn="l"/>
              </a:tabLst>
            </a:pPr>
            <a:r>
              <a:rPr lang="pt-BR" sz="1400" b="1" dirty="0">
                <a:effectLst/>
                <a:latin typeface="Georgia" panose="02040502050405020303" pitchFamily="18" charset="0"/>
                <a:ea typeface="SimSun" panose="02010600030101010101" pitchFamily="2" charset="-122"/>
              </a:rPr>
              <a:t>Horário de trabalho diário:</a:t>
            </a:r>
            <a:endParaRPr lang="pt-BR" sz="1400" dirty="0">
              <a:effectLst/>
              <a:latin typeface="Georgia" panose="02040502050405020303" pitchFamily="18" charset="0"/>
              <a:ea typeface="SimSun" panose="02010600030101010101" pitchFamily="2" charset="-122"/>
            </a:endParaRPr>
          </a:p>
          <a:p>
            <a:pPr algn="ctr">
              <a:spcAft>
                <a:spcPts val="135"/>
              </a:spcAft>
            </a:pPr>
            <a:endParaRPr lang="en-US" sz="1400" b="1" dirty="0">
              <a:solidFill>
                <a:srgbClr val="000000"/>
              </a:solidFill>
              <a:latin typeface="Georgia" panose="02040502050405020303" pitchFamily="18" charset="0"/>
              <a:cs typeface="Times New Roman" panose="02020603050405020304" pitchFamily="18" charset="0"/>
            </a:endParaRPr>
          </a:p>
          <a:p>
            <a:pPr algn="ctr">
              <a:lnSpc>
                <a:spcPct val="115000"/>
              </a:lnSpc>
              <a:spcAft>
                <a:spcPts val="1000"/>
              </a:spcAft>
              <a:tabLst>
                <a:tab pos="449580" algn="l"/>
              </a:tabLst>
            </a:pPr>
            <a:r>
              <a:rPr lang="pt-BR" sz="1400" dirty="0">
                <a:effectLst/>
                <a:latin typeface="Georgia" panose="02040502050405020303" pitchFamily="18" charset="0"/>
                <a:ea typeface="SimSun" panose="02010600030101010101" pitchFamily="2" charset="-122"/>
              </a:rPr>
              <a:t> </a:t>
            </a:r>
          </a:p>
          <a:p>
            <a:pPr algn="ctr">
              <a:spcAft>
                <a:spcPts val="1000"/>
              </a:spcAft>
              <a:tabLst>
                <a:tab pos="449580" algn="l"/>
              </a:tabLst>
            </a:pPr>
            <a:r>
              <a:rPr lang="pt-BR" sz="1400" dirty="0">
                <a:effectLst/>
                <a:latin typeface="Georgia" panose="02040502050405020303" pitchFamily="18" charset="0"/>
                <a:ea typeface="SimSun" panose="02010600030101010101" pitchFamily="2" charset="-122"/>
              </a:rPr>
              <a:t>E por ser expressão da verdade, datamos e assinamos a presente declaração.</a:t>
            </a:r>
          </a:p>
          <a:p>
            <a:pPr algn="ctr">
              <a:spcAft>
                <a:spcPts val="1000"/>
              </a:spcAft>
              <a:tabLst>
                <a:tab pos="449580" algn="l"/>
              </a:tabLst>
            </a:pPr>
            <a:r>
              <a:rPr lang="pt-BR" sz="1400" dirty="0">
                <a:effectLst/>
                <a:latin typeface="Georgia" panose="02040502050405020303" pitchFamily="18" charset="0"/>
                <a:ea typeface="SimSun" panose="02010600030101010101" pitchFamily="2" charset="-122"/>
              </a:rPr>
              <a:t>Local e data</a:t>
            </a:r>
          </a:p>
          <a:p>
            <a:pPr algn="ctr">
              <a:spcAft>
                <a:spcPts val="1000"/>
              </a:spcAft>
              <a:tabLst>
                <a:tab pos="449580" algn="l"/>
              </a:tabLst>
            </a:pPr>
            <a:r>
              <a:rPr lang="pt-BR" sz="1400" dirty="0">
                <a:effectLst/>
                <a:latin typeface="Georgia" panose="02040502050405020303" pitchFamily="18" charset="0"/>
                <a:ea typeface="SimSun" panose="02010600030101010101" pitchFamily="2" charset="-122"/>
              </a:rPr>
              <a:t>Nome</a:t>
            </a:r>
          </a:p>
          <a:p>
            <a:pPr algn="ctr">
              <a:spcAft>
                <a:spcPts val="1000"/>
              </a:spcAft>
              <a:tabLst>
                <a:tab pos="449580" algn="l"/>
              </a:tabLst>
            </a:pPr>
            <a:r>
              <a:rPr lang="pt-BR" sz="1400" dirty="0">
                <a:effectLst/>
                <a:latin typeface="Georgia" panose="02040502050405020303" pitchFamily="18" charset="0"/>
                <a:ea typeface="SimSun" panose="02010600030101010101" pitchFamily="2" charset="-122"/>
              </a:rPr>
              <a:t>Cargo</a:t>
            </a:r>
          </a:p>
          <a:p>
            <a:pPr algn="ctr">
              <a:spcAft>
                <a:spcPts val="1000"/>
              </a:spcAft>
              <a:tabLst>
                <a:tab pos="449580" algn="l"/>
              </a:tabLst>
            </a:pPr>
            <a:r>
              <a:rPr lang="pt-BR" sz="1400" dirty="0">
                <a:effectLst/>
                <a:latin typeface="Georgia" panose="02040502050405020303" pitchFamily="18" charset="0"/>
                <a:ea typeface="SimSun" panose="02010600030101010101" pitchFamily="2" charset="-122"/>
              </a:rPr>
              <a:t>Matrícula ou CPF</a:t>
            </a: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graphicFrame>
        <p:nvGraphicFramePr>
          <p:cNvPr id="7" name="Tabela 6">
            <a:extLst>
              <a:ext uri="{FF2B5EF4-FFF2-40B4-BE49-F238E27FC236}">
                <a16:creationId xmlns:a16="http://schemas.microsoft.com/office/drawing/2014/main" id="{68F77533-071A-E9B0-7295-CDB041C55129}"/>
              </a:ext>
            </a:extLst>
          </p:cNvPr>
          <p:cNvGraphicFramePr>
            <a:graphicFrameLocks noGrp="1"/>
          </p:cNvGraphicFramePr>
          <p:nvPr>
            <p:extLst>
              <p:ext uri="{D42A27DB-BD31-4B8C-83A1-F6EECF244321}">
                <p14:modId xmlns:p14="http://schemas.microsoft.com/office/powerpoint/2010/main" val="1672320088"/>
              </p:ext>
            </p:extLst>
          </p:nvPr>
        </p:nvGraphicFramePr>
        <p:xfrm>
          <a:off x="3352165" y="4398011"/>
          <a:ext cx="5487670" cy="682752"/>
        </p:xfrm>
        <a:graphic>
          <a:graphicData uri="http://schemas.openxmlformats.org/drawingml/2006/table">
            <a:tbl>
              <a:tblPr>
                <a:tableStyleId>{5C22544A-7EE6-4342-B048-85BDC9FD1C3A}</a:tableStyleId>
              </a:tblPr>
              <a:tblGrid>
                <a:gridCol w="783590">
                  <a:extLst>
                    <a:ext uri="{9D8B030D-6E8A-4147-A177-3AD203B41FA5}">
                      <a16:colId xmlns:a16="http://schemas.microsoft.com/office/drawing/2014/main" val="1372687040"/>
                    </a:ext>
                  </a:extLst>
                </a:gridCol>
                <a:gridCol w="784225">
                  <a:extLst>
                    <a:ext uri="{9D8B030D-6E8A-4147-A177-3AD203B41FA5}">
                      <a16:colId xmlns:a16="http://schemas.microsoft.com/office/drawing/2014/main" val="3798586203"/>
                    </a:ext>
                  </a:extLst>
                </a:gridCol>
                <a:gridCol w="782955">
                  <a:extLst>
                    <a:ext uri="{9D8B030D-6E8A-4147-A177-3AD203B41FA5}">
                      <a16:colId xmlns:a16="http://schemas.microsoft.com/office/drawing/2014/main" val="3971215668"/>
                    </a:ext>
                  </a:extLst>
                </a:gridCol>
                <a:gridCol w="783590">
                  <a:extLst>
                    <a:ext uri="{9D8B030D-6E8A-4147-A177-3AD203B41FA5}">
                      <a16:colId xmlns:a16="http://schemas.microsoft.com/office/drawing/2014/main" val="783682301"/>
                    </a:ext>
                  </a:extLst>
                </a:gridCol>
                <a:gridCol w="784225">
                  <a:extLst>
                    <a:ext uri="{9D8B030D-6E8A-4147-A177-3AD203B41FA5}">
                      <a16:colId xmlns:a16="http://schemas.microsoft.com/office/drawing/2014/main" val="2338524642"/>
                    </a:ext>
                  </a:extLst>
                </a:gridCol>
                <a:gridCol w="783590">
                  <a:extLst>
                    <a:ext uri="{9D8B030D-6E8A-4147-A177-3AD203B41FA5}">
                      <a16:colId xmlns:a16="http://schemas.microsoft.com/office/drawing/2014/main" val="2043976031"/>
                    </a:ext>
                  </a:extLst>
                </a:gridCol>
                <a:gridCol w="785495">
                  <a:extLst>
                    <a:ext uri="{9D8B030D-6E8A-4147-A177-3AD203B41FA5}">
                      <a16:colId xmlns:a16="http://schemas.microsoft.com/office/drawing/2014/main" val="1751457380"/>
                    </a:ext>
                  </a:extLst>
                </a:gridCol>
              </a:tblGrid>
              <a:tr h="0">
                <a:tc>
                  <a:txBody>
                    <a:bodyPr/>
                    <a:lstStyle/>
                    <a:p>
                      <a:pPr algn="ctr">
                        <a:lnSpc>
                          <a:spcPct val="115000"/>
                        </a:lnSpc>
                        <a:spcAft>
                          <a:spcPts val="1000"/>
                        </a:spcAft>
                        <a:tabLst>
                          <a:tab pos="449580" algn="l"/>
                        </a:tabLst>
                      </a:pPr>
                      <a:r>
                        <a:rPr lang="pt-BR" sz="1100">
                          <a:effectLst/>
                        </a:rPr>
                        <a:t>Segunda</a:t>
                      </a:r>
                      <a:endParaRPr lang="pt-BR"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449580" algn="l"/>
                        </a:tabLst>
                      </a:pPr>
                      <a:r>
                        <a:rPr lang="pt-BR" sz="1100">
                          <a:effectLst/>
                        </a:rPr>
                        <a:t>Terça</a:t>
                      </a:r>
                      <a:endParaRPr lang="pt-BR"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449580" algn="l"/>
                        </a:tabLst>
                      </a:pPr>
                      <a:r>
                        <a:rPr lang="pt-BR" sz="1100">
                          <a:effectLst/>
                        </a:rPr>
                        <a:t>Quarta</a:t>
                      </a:r>
                      <a:endParaRPr lang="pt-BR"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449580" algn="l"/>
                        </a:tabLst>
                      </a:pPr>
                      <a:r>
                        <a:rPr lang="pt-BR" sz="1100">
                          <a:effectLst/>
                        </a:rPr>
                        <a:t>Quinta</a:t>
                      </a:r>
                      <a:endParaRPr lang="pt-BR"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449580" algn="l"/>
                        </a:tabLst>
                      </a:pPr>
                      <a:r>
                        <a:rPr lang="pt-BR" sz="1100">
                          <a:effectLst/>
                        </a:rPr>
                        <a:t>Sexta</a:t>
                      </a:r>
                      <a:endParaRPr lang="pt-BR"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449580" algn="l"/>
                        </a:tabLst>
                      </a:pPr>
                      <a:r>
                        <a:rPr lang="pt-BR" sz="1100">
                          <a:effectLst/>
                        </a:rPr>
                        <a:t>Sábado</a:t>
                      </a:r>
                      <a:endParaRPr lang="pt-BR"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449580" algn="l"/>
                        </a:tabLst>
                      </a:pPr>
                      <a:r>
                        <a:rPr lang="pt-BR" sz="1100">
                          <a:effectLst/>
                        </a:rPr>
                        <a:t>Domingo</a:t>
                      </a:r>
                      <a:endParaRPr lang="pt-BR"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445975"/>
                  </a:ext>
                </a:extLst>
              </a:tr>
              <a:tr h="0">
                <a:tc>
                  <a:txBody>
                    <a:bodyPr/>
                    <a:lstStyle/>
                    <a:p>
                      <a:pPr>
                        <a:lnSpc>
                          <a:spcPct val="115000"/>
                        </a:lnSpc>
                        <a:spcAft>
                          <a:spcPts val="1000"/>
                        </a:spcAft>
                        <a:tabLst>
                          <a:tab pos="449580" algn="l"/>
                        </a:tabLst>
                      </a:pPr>
                      <a:r>
                        <a:rPr lang="pt-BR" sz="1100" dirty="0">
                          <a:effectLst/>
                        </a:rPr>
                        <a:t>8h às 12h e</a:t>
                      </a:r>
                    </a:p>
                    <a:p>
                      <a:pPr>
                        <a:lnSpc>
                          <a:spcPct val="115000"/>
                        </a:lnSpc>
                        <a:spcAft>
                          <a:spcPts val="1000"/>
                        </a:spcAft>
                        <a:tabLst>
                          <a:tab pos="449580" algn="l"/>
                        </a:tabLst>
                      </a:pPr>
                      <a:r>
                        <a:rPr lang="pt-BR" sz="1100" dirty="0">
                          <a:effectLst/>
                        </a:rPr>
                        <a:t>13h às 17h</a:t>
                      </a:r>
                      <a:endParaRPr lang="pt-BR"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449580" algn="l"/>
                        </a:tabLst>
                      </a:pPr>
                      <a:r>
                        <a:rPr lang="pt-BR" sz="1100" dirty="0">
                          <a:effectLst/>
                        </a:rPr>
                        <a:t>13h às 17 ...</a:t>
                      </a:r>
                      <a:endParaRPr lang="pt-BR"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449580" algn="l"/>
                        </a:tabLst>
                      </a:pPr>
                      <a:r>
                        <a:rPr lang="pt-BR" sz="1100" dirty="0">
                          <a:effectLst/>
                        </a:rPr>
                        <a:t> </a:t>
                      </a:r>
                      <a:endParaRPr lang="pt-BR"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449580" algn="l"/>
                        </a:tabLst>
                      </a:pPr>
                      <a:r>
                        <a:rPr lang="pt-BR" sz="1100">
                          <a:effectLst/>
                        </a:rPr>
                        <a:t> </a:t>
                      </a:r>
                      <a:endParaRPr lang="pt-BR"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449580" algn="l"/>
                        </a:tabLst>
                      </a:pPr>
                      <a:r>
                        <a:rPr lang="pt-BR" sz="1100">
                          <a:effectLst/>
                        </a:rPr>
                        <a:t> </a:t>
                      </a:r>
                      <a:endParaRPr lang="pt-BR"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449580" algn="l"/>
                        </a:tabLst>
                      </a:pPr>
                      <a:r>
                        <a:rPr lang="pt-BR" sz="1100">
                          <a:effectLst/>
                        </a:rPr>
                        <a:t> </a:t>
                      </a:r>
                      <a:endParaRPr lang="pt-BR"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449580" algn="l"/>
                        </a:tabLst>
                      </a:pPr>
                      <a:r>
                        <a:rPr lang="pt-BR" sz="1100" dirty="0">
                          <a:effectLst/>
                        </a:rPr>
                        <a:t> </a:t>
                      </a:r>
                      <a:endParaRPr lang="pt-BR"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894826"/>
                  </a:ext>
                </a:extLst>
              </a:tr>
            </a:tbl>
          </a:graphicData>
        </a:graphic>
      </p:graphicFrame>
      <p:sp>
        <p:nvSpPr>
          <p:cNvPr id="9" name="Retângulo 8">
            <a:extLst>
              <a:ext uri="{FF2B5EF4-FFF2-40B4-BE49-F238E27FC236}">
                <a16:creationId xmlns:a16="http://schemas.microsoft.com/office/drawing/2014/main" id="{A08D61E8-FB39-18FF-492C-4C47A65738AA}"/>
              </a:ext>
            </a:extLst>
          </p:cNvPr>
          <p:cNvSpPr/>
          <p:nvPr/>
        </p:nvSpPr>
        <p:spPr>
          <a:xfrm>
            <a:off x="646545" y="1487055"/>
            <a:ext cx="11166764" cy="53589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7522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3960058"/>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Papel do setor de Recursos Humanos:</a:t>
            </a:r>
          </a:p>
          <a:p>
            <a:pPr>
              <a:spcAft>
                <a:spcPts val="135"/>
              </a:spcAft>
            </a:pPr>
            <a:endParaRPr lang="pt-BR" b="1" dirty="0">
              <a:latin typeface="Georgia" panose="02040502050405020303" pitchFamily="18" charset="0"/>
              <a:cs typeface="Times New Roman" panose="02020603050405020304" pitchFamily="18" charset="0"/>
            </a:endParaRPr>
          </a:p>
          <a:p>
            <a:pPr>
              <a:spcAft>
                <a:spcPts val="135"/>
              </a:spcAft>
            </a:pPr>
            <a:endParaRPr lang="pt-BR" b="1" dirty="0">
              <a:latin typeface="Georgia" panose="02040502050405020303" pitchFamily="18" charset="0"/>
              <a:cs typeface="Times New Roman" panose="02020603050405020304" pitchFamily="18" charset="0"/>
            </a:endParaRPr>
          </a:p>
          <a:p>
            <a:pPr marL="285750" indent="-285750">
              <a:spcAft>
                <a:spcPts val="135"/>
              </a:spcAft>
              <a:buFont typeface="Wingdings" panose="05000000000000000000" pitchFamily="2" charset="2"/>
              <a:buChar char="Ø"/>
            </a:pPr>
            <a:r>
              <a:rPr lang="pt-BR" b="1" dirty="0">
                <a:solidFill>
                  <a:srgbClr val="000000"/>
                </a:solidFill>
                <a:latin typeface="Georgia" panose="02040502050405020303" pitchFamily="18" charset="0"/>
              </a:rPr>
              <a:t>	Síntese:</a:t>
            </a:r>
          </a:p>
          <a:p>
            <a:pPr lvl="1">
              <a:spcAft>
                <a:spcPts val="135"/>
              </a:spcAft>
            </a:pPr>
            <a:endParaRPr lang="pt-BR" b="1" dirty="0">
              <a:solidFill>
                <a:srgbClr val="000000"/>
              </a:solidFill>
              <a:latin typeface="Georgia" panose="02040502050405020303" pitchFamily="18" charset="0"/>
              <a:ea typeface="Times New Roman" panose="02020603050405020304" pitchFamily="18" charset="0"/>
            </a:endParaRPr>
          </a:p>
          <a:p>
            <a:pPr marL="742950" lvl="1" indent="-285750">
              <a:spcAft>
                <a:spcPts val="135"/>
              </a:spcAft>
              <a:buFont typeface="Wingdings" panose="05000000000000000000" pitchFamily="2" charset="2"/>
              <a:buChar char="Ø"/>
            </a:pPr>
            <a:r>
              <a:rPr lang="pt-BR" dirty="0">
                <a:solidFill>
                  <a:srgbClr val="000000"/>
                </a:solidFill>
                <a:latin typeface="Georgia" panose="02040502050405020303" pitchFamily="18" charset="0"/>
                <a:ea typeface="Times New Roman" panose="02020603050405020304" pitchFamily="18" charset="0"/>
              </a:rPr>
              <a:t>Cobrar documentação de sua responsabilidade;</a:t>
            </a:r>
          </a:p>
          <a:p>
            <a:pPr marL="742950" lvl="1" indent="-285750">
              <a:spcAft>
                <a:spcPts val="135"/>
              </a:spcAft>
              <a:buFont typeface="Wingdings" panose="05000000000000000000" pitchFamily="2" charset="2"/>
              <a:buChar char="Ø"/>
            </a:pPr>
            <a:endParaRPr lang="pt-BR" dirty="0">
              <a:solidFill>
                <a:srgbClr val="000000"/>
              </a:solidFill>
              <a:latin typeface="Georgia" panose="02040502050405020303" pitchFamily="18" charset="0"/>
              <a:ea typeface="Times New Roman" panose="02020603050405020304" pitchFamily="18" charset="0"/>
            </a:endParaRPr>
          </a:p>
          <a:p>
            <a:pPr marL="742950" lvl="1" indent="-285750">
              <a:spcAft>
                <a:spcPts val="135"/>
              </a:spcAft>
              <a:buFont typeface="Wingdings" panose="05000000000000000000" pitchFamily="2" charset="2"/>
              <a:buChar char="Ø"/>
            </a:pPr>
            <a:r>
              <a:rPr lang="pt-BR" dirty="0">
                <a:solidFill>
                  <a:srgbClr val="000000"/>
                </a:solidFill>
                <a:latin typeface="Georgia" panose="02040502050405020303" pitchFamily="18" charset="0"/>
                <a:ea typeface="Times New Roman" panose="02020603050405020304" pitchFamily="18" charset="0"/>
              </a:rPr>
              <a:t>Verificar a fidedignidade da declaração de acúmulo de cargos;</a:t>
            </a:r>
          </a:p>
          <a:p>
            <a:pPr marL="742950" lvl="1" indent="-285750">
              <a:spcAft>
                <a:spcPts val="135"/>
              </a:spcAft>
              <a:buFont typeface="Wingdings" panose="05000000000000000000" pitchFamily="2" charset="2"/>
              <a:buChar char="Ø"/>
            </a:pPr>
            <a:endParaRPr lang="pt-BR" dirty="0">
              <a:solidFill>
                <a:srgbClr val="000000"/>
              </a:solidFill>
              <a:latin typeface="Georgia" panose="02040502050405020303" pitchFamily="18" charset="0"/>
              <a:ea typeface="Times New Roman" panose="02020603050405020304" pitchFamily="18" charset="0"/>
            </a:endParaRPr>
          </a:p>
          <a:p>
            <a:pPr marL="742950" lvl="1" indent="-285750">
              <a:spcAft>
                <a:spcPts val="135"/>
              </a:spcAft>
              <a:buFont typeface="Wingdings" panose="05000000000000000000" pitchFamily="2" charset="2"/>
              <a:buChar char="Ø"/>
            </a:pPr>
            <a:r>
              <a:rPr lang="pt-BR" dirty="0">
                <a:solidFill>
                  <a:srgbClr val="000000"/>
                </a:solidFill>
                <a:effectLst/>
                <a:latin typeface="Georgia" panose="02040502050405020303" pitchFamily="18" charset="0"/>
                <a:ea typeface="Times New Roman" panose="02020603050405020304" pitchFamily="18" charset="0"/>
              </a:rPr>
              <a:t>Comunicar e iniciar processo de </a:t>
            </a:r>
            <a:r>
              <a:rPr lang="pt-BR" dirty="0">
                <a:solidFill>
                  <a:srgbClr val="000000"/>
                </a:solidFill>
                <a:latin typeface="Georgia" panose="02040502050405020303" pitchFamily="18" charset="0"/>
                <a:ea typeface="Times New Roman" panose="02020603050405020304" pitchFamily="18" charset="0"/>
              </a:rPr>
              <a:t>administrativo próprio.</a:t>
            </a:r>
            <a:r>
              <a:rPr lang="pt-BR" dirty="0">
                <a:solidFill>
                  <a:srgbClr val="000000"/>
                </a:solidFill>
                <a:effectLst/>
                <a:latin typeface="Georgia" panose="02040502050405020303" pitchFamily="18" charset="0"/>
                <a:ea typeface="Times New Roman" panose="02020603050405020304" pitchFamily="18" charset="0"/>
              </a:rPr>
              <a:t> </a:t>
            </a:r>
            <a:endParaRPr lang="pt-BR" dirty="0">
              <a:effectLst/>
              <a:latin typeface="Georgia" panose="02040502050405020303" pitchFamily="18" charset="0"/>
              <a:ea typeface="Times New Roman" panose="02020603050405020304" pitchFamily="18" charset="0"/>
            </a:endParaRPr>
          </a:p>
          <a:p>
            <a:pPr algn="ctr"/>
            <a:endParaRPr lang="x-none" sz="3600" dirty="0"/>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22189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234"/>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2498120"/>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Papel da unidade de lotação do servidor</a:t>
            </a:r>
            <a:endParaRPr lang="pt-BR" b="1" dirty="0">
              <a:latin typeface="Georgia" panose="02040502050405020303" pitchFamily="18" charset="0"/>
              <a:cs typeface="Times New Roman" panose="02020603050405020304" pitchFamily="18" charset="0"/>
            </a:endParaRPr>
          </a:p>
          <a:p>
            <a:pPr>
              <a:spcAft>
                <a:spcPts val="135"/>
              </a:spcAft>
            </a:pPr>
            <a:endParaRPr lang="pt-BR" b="1" dirty="0">
              <a:latin typeface="Georgia" panose="02040502050405020303" pitchFamily="18" charset="0"/>
              <a:cs typeface="Times New Roman" panose="02020603050405020304" pitchFamily="18" charset="0"/>
            </a:endParaRPr>
          </a:p>
          <a:p>
            <a:pPr>
              <a:spcAft>
                <a:spcPts val="135"/>
              </a:spcAft>
            </a:pPr>
            <a:endParaRPr lang="pt-BR" b="1" dirty="0">
              <a:latin typeface="Georgia" panose="02040502050405020303" pitchFamily="18" charset="0"/>
              <a:cs typeface="Times New Roman" panose="02020603050405020304" pitchFamily="18" charset="0"/>
            </a:endParaRPr>
          </a:p>
          <a:p>
            <a:pPr marL="285750" indent="-285750">
              <a:spcAft>
                <a:spcPts val="135"/>
              </a:spcAft>
              <a:buFont typeface="Wingdings" panose="05000000000000000000" pitchFamily="2" charset="2"/>
              <a:buChar char="Ø"/>
            </a:pPr>
            <a:r>
              <a:rPr lang="pt-BR" dirty="0">
                <a:solidFill>
                  <a:srgbClr val="000000"/>
                </a:solidFill>
                <a:latin typeface="Georgia" panose="02040502050405020303" pitchFamily="18" charset="0"/>
              </a:rPr>
              <a:t>	A unidade de lotação do </a:t>
            </a:r>
            <a:r>
              <a:rPr lang="pt-BR" i="0" dirty="0">
                <a:solidFill>
                  <a:srgbClr val="212529"/>
                </a:solidFill>
                <a:effectLst/>
                <a:latin typeface="Georgia" panose="02040502050405020303" pitchFamily="18" charset="0"/>
              </a:rPr>
              <a:t>servidor deverá adotar controle efetivo dos servidores que acumulem cargos, empregos ou funções e outros vínculos, para que não haja prejuízo para a administração pública.</a:t>
            </a:r>
            <a:endParaRPr lang="x-none"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55293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719768" y="950473"/>
            <a:ext cx="10752463" cy="5355312"/>
          </a:xfrm>
          <a:prstGeom prst="rect">
            <a:avLst/>
          </a:prstGeom>
          <a:noFill/>
        </p:spPr>
        <p:txBody>
          <a:bodyPr wrap="square" rtlCol="0">
            <a:spAutoFit/>
          </a:bodyPr>
          <a:lstStyle/>
          <a:p>
            <a:r>
              <a:rPr lang="pt-BR" b="1" dirty="0">
                <a:solidFill>
                  <a:srgbClr val="000000"/>
                </a:solidFill>
                <a:latin typeface="Georgia" panose="02040502050405020303" pitchFamily="18" charset="0"/>
              </a:rPr>
              <a:t>	</a:t>
            </a:r>
          </a:p>
          <a:p>
            <a:r>
              <a:rPr lang="pt-BR" b="1" dirty="0">
                <a:solidFill>
                  <a:srgbClr val="000000"/>
                </a:solidFill>
                <a:latin typeface="Georgia" panose="02040502050405020303" pitchFamily="18" charset="0"/>
              </a:rPr>
              <a:t>• Papel do Controle Interno: </a:t>
            </a:r>
          </a:p>
          <a:p>
            <a:endParaRPr lang="pt-BR" b="1" dirty="0">
              <a:solidFill>
                <a:srgbClr val="000000"/>
              </a:solidFill>
              <a:latin typeface="Georgia" panose="02040502050405020303" pitchFamily="18" charset="0"/>
            </a:endParaRPr>
          </a:p>
          <a:p>
            <a:r>
              <a:rPr lang="pt-BR" b="1" dirty="0">
                <a:solidFill>
                  <a:srgbClr val="000000"/>
                </a:solidFill>
                <a:latin typeface="Georgia" panose="02040502050405020303" pitchFamily="18" charset="0"/>
                <a:cs typeface="Times New Roman" panose="02020603050405020304" pitchFamily="18" charset="0"/>
              </a:rPr>
              <a:t>Constituição do Estado do RN:</a:t>
            </a:r>
          </a:p>
          <a:p>
            <a:endParaRPr lang="pt-BR" b="1" dirty="0">
              <a:solidFill>
                <a:srgbClr val="000000"/>
              </a:solidFill>
              <a:latin typeface="Georgia" panose="02040502050405020303" pitchFamily="18" charset="0"/>
              <a:cs typeface="Times New Roman" panose="02020603050405020304" pitchFamily="18" charset="0"/>
            </a:endParaRPr>
          </a:p>
          <a:p>
            <a:pPr algn="just"/>
            <a:r>
              <a:rPr lang="pt-BR" dirty="0">
                <a:latin typeface="Georgia" panose="02040502050405020303" pitchFamily="18" charset="0"/>
              </a:rPr>
              <a:t>Art. 22. A fiscalização contábil, financeira, orçamentária, operacional e patrimonial de Município é exercida pelo Poder Legislativo Municipal, mediante controle externo, e pelo sistema de </a:t>
            </a:r>
            <a:r>
              <a:rPr lang="pt-BR" b="1" dirty="0">
                <a:latin typeface="Georgia" panose="02040502050405020303" pitchFamily="18" charset="0"/>
              </a:rPr>
              <a:t>controle interno </a:t>
            </a:r>
            <a:r>
              <a:rPr lang="pt-BR" dirty="0">
                <a:latin typeface="Georgia" panose="02040502050405020303" pitchFamily="18" charset="0"/>
              </a:rPr>
              <a:t>do Poder Executivo Municipal, na forma da lei.</a:t>
            </a:r>
          </a:p>
          <a:p>
            <a:pPr algn="just"/>
            <a:endParaRPr lang="pt-BR" dirty="0">
              <a:latin typeface="Georgia" panose="02040502050405020303" pitchFamily="18" charset="0"/>
            </a:endParaRPr>
          </a:p>
          <a:p>
            <a:pPr algn="just"/>
            <a:r>
              <a:rPr lang="pt-BR" dirty="0">
                <a:latin typeface="Georgia" panose="02040502050405020303" pitchFamily="18" charset="0"/>
              </a:rPr>
              <a:t>Art. 52. A fiscalização contábil, financeira, orçamentária, operacional e patrimonial do Estado e de todas as entidades da administração direta e indireta, quanto aos aspectos de legalidade, legitimidade e economicidade, assim como a aplicação das subvenções e renúncias de receitas, é exercida pela Assembleia Legislativa, mediante o controle externo e pelo sistema de </a:t>
            </a:r>
            <a:r>
              <a:rPr lang="pt-BR" b="1" dirty="0">
                <a:latin typeface="Georgia" panose="02040502050405020303" pitchFamily="18" charset="0"/>
              </a:rPr>
              <a:t>controle interno </a:t>
            </a:r>
            <a:r>
              <a:rPr lang="pt-BR" dirty="0">
                <a:latin typeface="Georgia" panose="02040502050405020303" pitchFamily="18" charset="0"/>
              </a:rPr>
              <a:t>de cada um dos Poderes.</a:t>
            </a:r>
          </a:p>
          <a:p>
            <a:pPr algn="just"/>
            <a:endParaRPr lang="pt-BR" dirty="0">
              <a:latin typeface="Georgia" panose="02040502050405020303" pitchFamily="18" charset="0"/>
            </a:endParaRPr>
          </a:p>
          <a:p>
            <a:pPr algn="just"/>
            <a:r>
              <a:rPr lang="pt-BR" dirty="0">
                <a:latin typeface="Georgia" panose="02040502050405020303" pitchFamily="18" charset="0"/>
              </a:rPr>
              <a:t>Art. 55. Os Poderes do Estado mantêm, de forma integrada sistema do </a:t>
            </a:r>
            <a:r>
              <a:rPr lang="pt-BR" b="1" dirty="0">
                <a:latin typeface="Georgia" panose="02040502050405020303" pitchFamily="18" charset="0"/>
              </a:rPr>
              <a:t>controle interno</a:t>
            </a:r>
            <a:r>
              <a:rPr lang="pt-BR" dirty="0">
                <a:latin typeface="Georgia" panose="02040502050405020303" pitchFamily="18" charset="0"/>
              </a:rPr>
              <a:t>, com a finalidade de: [...]</a:t>
            </a:r>
          </a:p>
          <a:p>
            <a:pPr algn="just"/>
            <a:r>
              <a:rPr lang="pt-BR" dirty="0">
                <a:latin typeface="Georgia" panose="02040502050405020303" pitchFamily="18" charset="0"/>
              </a:rPr>
              <a:t>IV – </a:t>
            </a:r>
            <a:r>
              <a:rPr lang="pt-BR" b="1" dirty="0">
                <a:latin typeface="Georgia" panose="02040502050405020303" pitchFamily="18" charset="0"/>
              </a:rPr>
              <a:t>apoiar o controle externo</a:t>
            </a:r>
            <a:r>
              <a:rPr lang="pt-BR" dirty="0">
                <a:latin typeface="Georgia" panose="02040502050405020303" pitchFamily="18" charset="0"/>
              </a:rPr>
              <a:t>, no exercício de sua missão institucional.</a:t>
            </a:r>
            <a:endParaRPr lang="pt-BR" b="1" dirty="0">
              <a:solidFill>
                <a:srgbClr val="000000"/>
              </a:solidFill>
              <a:latin typeface="Georgia" panose="02040502050405020303" pitchFamily="18" charset="0"/>
              <a:cs typeface="Times New Roman" panose="02020603050405020304" pitchFamily="18" charset="0"/>
            </a:endParaRPr>
          </a:p>
          <a:p>
            <a:endParaRPr lang="pt-BR" b="1" dirty="0">
              <a:solidFill>
                <a:srgbClr val="000000"/>
              </a:solidFill>
              <a:latin typeface="Georgia" panose="02040502050405020303"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98945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078313"/>
          </a:xfrm>
          <a:prstGeom prst="rect">
            <a:avLst/>
          </a:prstGeom>
          <a:noFill/>
        </p:spPr>
        <p:txBody>
          <a:bodyPr wrap="square" rtlCol="0">
            <a:spAutoFit/>
          </a:bodyPr>
          <a:lstStyle/>
          <a:p>
            <a:pPr algn="just"/>
            <a:r>
              <a:rPr lang="pt-BR" b="1" dirty="0">
                <a:solidFill>
                  <a:srgbClr val="000000"/>
                </a:solidFill>
                <a:latin typeface="Georgia" panose="02040502050405020303" pitchFamily="18" charset="0"/>
              </a:rPr>
              <a:t>	</a:t>
            </a:r>
          </a:p>
          <a:p>
            <a:pPr algn="just"/>
            <a:r>
              <a:rPr lang="pt-BR" b="1" dirty="0">
                <a:solidFill>
                  <a:srgbClr val="000000"/>
                </a:solidFill>
                <a:latin typeface="Georgia" panose="02040502050405020303" pitchFamily="18" charset="0"/>
              </a:rPr>
              <a:t>• Papel do Controle Interno: </a:t>
            </a:r>
          </a:p>
          <a:p>
            <a:pPr algn="just"/>
            <a:endParaRPr lang="pt-BR" b="1" dirty="0">
              <a:solidFill>
                <a:srgbClr val="000000"/>
              </a:solidFill>
              <a:latin typeface="Georgia" panose="02040502050405020303" pitchFamily="18" charset="0"/>
              <a:cs typeface="Times New Roman" panose="02020603050405020304" pitchFamily="18" charset="0"/>
            </a:endParaRPr>
          </a:p>
          <a:p>
            <a:pPr algn="just"/>
            <a:r>
              <a:rPr lang="pt-BR" b="1" dirty="0">
                <a:solidFill>
                  <a:srgbClr val="000000"/>
                </a:solidFill>
                <a:latin typeface="Georgia" panose="02040502050405020303" pitchFamily="18" charset="0"/>
                <a:cs typeface="Times New Roman" panose="02020603050405020304" pitchFamily="18" charset="0"/>
              </a:rPr>
              <a:t>Resolução nº 013/2013 – TCE - </a:t>
            </a:r>
            <a:r>
              <a:rPr lang="pt-BR" dirty="0">
                <a:latin typeface="Georgia" panose="02040502050405020303" pitchFamily="18" charset="0"/>
              </a:rPr>
              <a:t>Dispõe sobre a criação, implantação, manutenção e coordenação de Sistemas de Controle Interno nos Poderes Executivo e Legislativo Municipais e dá outras providências.</a:t>
            </a:r>
          </a:p>
          <a:p>
            <a:pPr algn="just"/>
            <a:endParaRPr lang="pt-BR" dirty="0">
              <a:latin typeface="Georgia" panose="02040502050405020303" pitchFamily="18" charset="0"/>
            </a:endParaRPr>
          </a:p>
          <a:p>
            <a:pPr algn="just"/>
            <a:r>
              <a:rPr lang="pt-BR" dirty="0">
                <a:latin typeface="Georgia" panose="02040502050405020303" pitchFamily="18" charset="0"/>
              </a:rPr>
              <a:t>Estrutura e composição</a:t>
            </a:r>
          </a:p>
          <a:p>
            <a:pPr algn="just"/>
            <a:endParaRPr lang="x-none" dirty="0">
              <a:latin typeface="Georgia" panose="02040502050405020303" pitchFamily="18" charset="0"/>
            </a:endParaRPr>
          </a:p>
          <a:p>
            <a:pPr marL="285750" indent="-285750" algn="just">
              <a:buFont typeface="Wingdings" panose="05000000000000000000" pitchFamily="2" charset="2"/>
              <a:buChar char="Ø"/>
            </a:pPr>
            <a:r>
              <a:rPr lang="pt-BR" dirty="0">
                <a:latin typeface="Georgia" panose="02040502050405020303" pitchFamily="18" charset="0"/>
              </a:rPr>
              <a:t>deverá possuir estrutura física, equipamentos e quadro de pessoal condizentes com o porte e complexidade de atribuições do Poder, órgão ou entidade. (art. 9º)</a:t>
            </a:r>
          </a:p>
          <a:p>
            <a:pPr marL="285750" indent="-285750" algn="just">
              <a:buFont typeface="Wingdings" panose="05000000000000000000" pitchFamily="2" charset="2"/>
              <a:buChar char="Ø"/>
            </a:pPr>
            <a:r>
              <a:rPr lang="pt-BR" b="1" dirty="0">
                <a:latin typeface="Georgia" panose="02040502050405020303" pitchFamily="18" charset="0"/>
              </a:rPr>
              <a:t>deverá possuir quadro de pessoal composto por técnicos</a:t>
            </a:r>
            <a:r>
              <a:rPr lang="pt-BR" dirty="0">
                <a:latin typeface="Georgia" panose="02040502050405020303" pitchFamily="18" charset="0"/>
              </a:rPr>
              <a:t>, com reputação ilibada e reconhecida </a:t>
            </a:r>
            <a:r>
              <a:rPr lang="pt-BR" b="1" dirty="0">
                <a:latin typeface="Georgia" panose="02040502050405020303" pitchFamily="18" charset="0"/>
              </a:rPr>
              <a:t>qualificação</a:t>
            </a:r>
            <a:r>
              <a:rPr lang="pt-BR" dirty="0">
                <a:latin typeface="Georgia" panose="02040502050405020303" pitchFamily="18" charset="0"/>
              </a:rPr>
              <a:t>; (art. 10)</a:t>
            </a:r>
          </a:p>
          <a:p>
            <a:pPr marL="285750" indent="-285750" algn="just">
              <a:buFont typeface="Wingdings" panose="05000000000000000000" pitchFamily="2" charset="2"/>
              <a:buChar char="Ø"/>
            </a:pPr>
            <a:r>
              <a:rPr lang="pt-BR" b="1" dirty="0">
                <a:latin typeface="Georgia" panose="02040502050405020303" pitchFamily="18" charset="0"/>
              </a:rPr>
              <a:t>a maioria seja formada por servidores pertencentes ao quadro permanente</a:t>
            </a:r>
            <a:r>
              <a:rPr lang="pt-BR" dirty="0">
                <a:latin typeface="Georgia" panose="02040502050405020303" pitchFamily="18" charset="0"/>
              </a:rPr>
              <a:t> do respectivo Poder, órgão ou entidade municipal, formalmente designados pela autoridade competente. (art. 10)</a:t>
            </a:r>
          </a:p>
          <a:p>
            <a:pPr marL="285750" indent="-285750" algn="just">
              <a:buFont typeface="Wingdings" panose="05000000000000000000" pitchFamily="2" charset="2"/>
              <a:buChar char="Ø"/>
            </a:pPr>
            <a:endParaRPr lang="pt-BR" dirty="0">
              <a:latin typeface="Georgia" panose="02040502050405020303" pitchFamily="18" charset="0"/>
            </a:endParaRPr>
          </a:p>
          <a:p>
            <a:pPr algn="just"/>
            <a:r>
              <a:rPr lang="pt-BR" dirty="0">
                <a:latin typeface="Georgia" panose="02040502050405020303" pitchFamily="18" charset="0"/>
              </a:rPr>
              <a:t>Obs. O </a:t>
            </a:r>
            <a:r>
              <a:rPr lang="pt-BR" b="0" i="0" dirty="0">
                <a:effectLst/>
                <a:latin typeface="Georgia" panose="02040502050405020303" pitchFamily="18" charset="0"/>
              </a:rPr>
              <a:t>Supremo Tribunal Federal (STF), em decisão monocrática, entendeu que </a:t>
            </a:r>
            <a:r>
              <a:rPr lang="pt-BR" b="1" i="0" dirty="0">
                <a:effectLst/>
                <a:latin typeface="Georgia" panose="02040502050405020303" pitchFamily="18" charset="0"/>
              </a:rPr>
              <a:t>apenas servidores efetivos</a:t>
            </a:r>
            <a:r>
              <a:rPr lang="pt-BR" b="0" i="0" dirty="0">
                <a:effectLst/>
                <a:latin typeface="Georgia" panose="02040502050405020303" pitchFamily="18" charset="0"/>
              </a:rPr>
              <a:t> podem exercer o Controle Interno, vale dizer, não cabe aos comissionados ou com funções gratificadas participar daquela instância de controle. (Recurso Extraordinário 1.264.676)</a:t>
            </a:r>
            <a:endParaRPr lang="pt-BR"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08713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047536"/>
          </a:xfrm>
          <a:prstGeom prst="rect">
            <a:avLst/>
          </a:prstGeom>
          <a:noFill/>
        </p:spPr>
        <p:txBody>
          <a:bodyPr wrap="square" rtlCol="0">
            <a:spAutoFit/>
          </a:bodyPr>
          <a:lstStyle/>
          <a:p>
            <a:endParaRPr lang="pt-BR" sz="1600" b="1" dirty="0">
              <a:solidFill>
                <a:srgbClr val="000000"/>
              </a:solidFill>
              <a:latin typeface="Georgia" panose="02040502050405020303" pitchFamily="18" charset="0"/>
            </a:endParaRPr>
          </a:p>
          <a:p>
            <a:r>
              <a:rPr lang="pt-BR" sz="1600" b="1" dirty="0">
                <a:solidFill>
                  <a:srgbClr val="000000"/>
                </a:solidFill>
                <a:latin typeface="Georgia" panose="02040502050405020303" pitchFamily="18" charset="0"/>
              </a:rPr>
              <a:t>• </a:t>
            </a:r>
            <a:r>
              <a:rPr lang="pt-BR" b="1" dirty="0">
                <a:solidFill>
                  <a:srgbClr val="000000"/>
                </a:solidFill>
                <a:latin typeface="Georgia" panose="02040502050405020303" pitchFamily="18" charset="0"/>
              </a:rPr>
              <a:t>Papel do Controle Interno: </a:t>
            </a:r>
          </a:p>
          <a:p>
            <a:endParaRPr lang="pt-BR" b="1" dirty="0">
              <a:solidFill>
                <a:srgbClr val="000000"/>
              </a:solidFill>
              <a:latin typeface="Georgia" panose="02040502050405020303" pitchFamily="18" charset="0"/>
            </a:endParaRPr>
          </a:p>
          <a:p>
            <a:endParaRPr lang="pt-BR" b="1" dirty="0">
              <a:solidFill>
                <a:srgbClr val="000000"/>
              </a:solidFill>
              <a:latin typeface="Georgia" panose="02040502050405020303" pitchFamily="18" charset="0"/>
              <a:cs typeface="Times New Roman" panose="02020603050405020304" pitchFamily="18" charset="0"/>
            </a:endParaRPr>
          </a:p>
          <a:p>
            <a:pPr marL="285750" indent="-285750">
              <a:buFont typeface="Wingdings" panose="05000000000000000000" pitchFamily="2" charset="2"/>
              <a:buChar char="Ø"/>
            </a:pPr>
            <a:r>
              <a:rPr lang="pt-BR" b="1" dirty="0">
                <a:solidFill>
                  <a:srgbClr val="000000"/>
                </a:solidFill>
                <a:latin typeface="Georgia" panose="02040502050405020303" pitchFamily="18" charset="0"/>
                <a:cs typeface="Times New Roman" panose="02020603050405020304" pitchFamily="18" charset="0"/>
              </a:rPr>
              <a:t>Resolução nº 013/2013 – TCE</a:t>
            </a:r>
          </a:p>
          <a:p>
            <a:endParaRPr lang="pt-BR" b="1" dirty="0">
              <a:solidFill>
                <a:srgbClr val="000000"/>
              </a:solidFill>
              <a:latin typeface="Georgia" panose="02040502050405020303" pitchFamily="18" charset="0"/>
              <a:cs typeface="Times New Roman" panose="02020603050405020304" pitchFamily="18" charset="0"/>
            </a:endParaRPr>
          </a:p>
          <a:p>
            <a:r>
              <a:rPr lang="pt-BR" b="1" dirty="0">
                <a:latin typeface="Georgia" panose="02040502050405020303" pitchFamily="18" charset="0"/>
              </a:rPr>
              <a:t>Finalidades e Competências </a:t>
            </a:r>
            <a:r>
              <a:rPr lang="pt-BR" dirty="0">
                <a:latin typeface="Georgia" panose="02040502050405020303" pitchFamily="18" charset="0"/>
              </a:rPr>
              <a:t>do Controle Interno Sistema de Controle Interno de cada Poder municipal, em seu âmbito exclusivo de atuação: </a:t>
            </a:r>
          </a:p>
          <a:p>
            <a:endParaRPr lang="pt-BR" dirty="0">
              <a:latin typeface="Georgia" panose="02040502050405020303" pitchFamily="18" charset="0"/>
            </a:endParaRPr>
          </a:p>
          <a:p>
            <a:pPr marL="285750" indent="-285750">
              <a:buFont typeface="Arial" panose="020B0604020202020204" pitchFamily="34" charset="0"/>
              <a:buChar char="•"/>
            </a:pPr>
            <a:r>
              <a:rPr lang="pt-BR" dirty="0">
                <a:latin typeface="Georgia" panose="02040502050405020303" pitchFamily="18" charset="0"/>
              </a:rPr>
              <a:t>Comprovar a legalidade e avaliar os resultados, quanto a economia, eficiência e eficácia da </a:t>
            </a:r>
            <a:r>
              <a:rPr lang="pt-BR" b="1" dirty="0">
                <a:latin typeface="Georgia" panose="02040502050405020303" pitchFamily="18" charset="0"/>
              </a:rPr>
              <a:t>gestão de pessoal </a:t>
            </a:r>
            <a:r>
              <a:rPr lang="pt-BR" dirty="0">
                <a:latin typeface="Georgia" panose="02040502050405020303" pitchFamily="18" charset="0"/>
              </a:rPr>
              <a:t>(art. 3º, II)ç</a:t>
            </a:r>
          </a:p>
          <a:p>
            <a:pPr marL="285750" indent="-285750">
              <a:buFont typeface="Arial" panose="020B0604020202020204" pitchFamily="34" charset="0"/>
              <a:buChar char="•"/>
            </a:pPr>
            <a:r>
              <a:rPr lang="pt-BR" dirty="0">
                <a:latin typeface="Georgia" panose="02040502050405020303" pitchFamily="18" charset="0"/>
              </a:rPr>
              <a:t>Apreciar, para fins de registro, </a:t>
            </a:r>
            <a:r>
              <a:rPr lang="pt-BR" b="1" dirty="0">
                <a:latin typeface="Georgia" panose="02040502050405020303" pitchFamily="18" charset="0"/>
              </a:rPr>
              <a:t>os atos de pessoal </a:t>
            </a:r>
            <a:r>
              <a:rPr lang="pt-BR" dirty="0">
                <a:latin typeface="Georgia" panose="02040502050405020303" pitchFamily="18" charset="0"/>
              </a:rPr>
              <a:t>(art. 11, XIV) ;</a:t>
            </a:r>
          </a:p>
          <a:p>
            <a:pPr marL="285750" indent="-285750">
              <a:buFont typeface="Arial" panose="020B0604020202020204" pitchFamily="34" charset="0"/>
              <a:buChar char="•"/>
            </a:pPr>
            <a:r>
              <a:rPr lang="pt-BR" dirty="0">
                <a:latin typeface="Georgia" panose="02040502050405020303" pitchFamily="18" charset="0"/>
              </a:rPr>
              <a:t>Promover o </a:t>
            </a:r>
            <a:r>
              <a:rPr lang="pt-BR" b="1" dirty="0">
                <a:latin typeface="Georgia" panose="02040502050405020303" pitchFamily="18" charset="0"/>
              </a:rPr>
              <a:t>exame nos processos originários de gestão de pessoal </a:t>
            </a:r>
            <a:r>
              <a:rPr lang="pt-BR" dirty="0">
                <a:latin typeface="Georgia" panose="02040502050405020303" pitchFamily="18" charset="0"/>
              </a:rPr>
              <a:t>(Art. 12, III);</a:t>
            </a:r>
          </a:p>
          <a:p>
            <a:pPr marL="285750" indent="-285750">
              <a:buFont typeface="Arial" panose="020B0604020202020204" pitchFamily="34" charset="0"/>
              <a:buChar char="•"/>
            </a:pPr>
            <a:r>
              <a:rPr lang="pt-BR" b="1" dirty="0">
                <a:latin typeface="Georgia" panose="02040502050405020303" pitchFamily="18" charset="0"/>
              </a:rPr>
              <a:t>Emitir parecer </a:t>
            </a:r>
            <a:r>
              <a:rPr lang="pt-BR" dirty="0">
                <a:latin typeface="Georgia" panose="02040502050405020303" pitchFamily="18" charset="0"/>
              </a:rPr>
              <a:t>e encaminhar ao gestor responsável </a:t>
            </a:r>
            <a:r>
              <a:rPr lang="pt-BR" b="1" dirty="0">
                <a:latin typeface="Georgia" panose="02040502050405020303" pitchFamily="18" charset="0"/>
              </a:rPr>
              <a:t>para conhecimento e ações necessárias </a:t>
            </a:r>
            <a:r>
              <a:rPr lang="pt-BR" dirty="0">
                <a:latin typeface="Georgia" panose="02040502050405020303" pitchFamily="18" charset="0"/>
              </a:rPr>
              <a:t>(Art. 12, III);</a:t>
            </a:r>
          </a:p>
          <a:p>
            <a:pPr marL="285750" indent="-285750">
              <a:buFont typeface="Arial" panose="020B0604020202020204" pitchFamily="34" charset="0"/>
              <a:buChar char="•"/>
            </a:pPr>
            <a:r>
              <a:rPr lang="pt-BR" b="1" dirty="0">
                <a:latin typeface="Georgia" panose="02040502050405020303" pitchFamily="18" charset="0"/>
              </a:rPr>
              <a:t>Dar ciência ao TCE/RN</a:t>
            </a:r>
            <a:r>
              <a:rPr lang="pt-BR" dirty="0">
                <a:latin typeface="Georgia" panose="02040502050405020303" pitchFamily="18" charset="0"/>
              </a:rPr>
              <a:t> acerca das irregularidades detectadas, indicando as providências adotadas para correção, bem como as ações implementadas com vistas a evitar novas ocorrências semelhantes.(art. 12, VIII);</a:t>
            </a: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08623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355312"/>
          </a:xfrm>
          <a:prstGeom prst="rect">
            <a:avLst/>
          </a:prstGeom>
          <a:noFill/>
        </p:spPr>
        <p:txBody>
          <a:bodyPr wrap="square" rtlCol="0">
            <a:spAutoFit/>
          </a:bodyPr>
          <a:lstStyle/>
          <a:p>
            <a:r>
              <a:rPr lang="pt-BR" b="1" dirty="0">
                <a:solidFill>
                  <a:srgbClr val="000000"/>
                </a:solidFill>
                <a:latin typeface="Georgia" panose="02040502050405020303" pitchFamily="18" charset="0"/>
              </a:rPr>
              <a:t>	</a:t>
            </a:r>
          </a:p>
          <a:p>
            <a:r>
              <a:rPr lang="pt-BR" b="1" dirty="0">
                <a:solidFill>
                  <a:srgbClr val="000000"/>
                </a:solidFill>
                <a:latin typeface="Georgia" panose="02040502050405020303" pitchFamily="18" charset="0"/>
              </a:rPr>
              <a:t>• Papel do Controle Interno: </a:t>
            </a:r>
          </a:p>
          <a:p>
            <a:endParaRPr lang="pt-BR" b="1" dirty="0">
              <a:solidFill>
                <a:srgbClr val="000000"/>
              </a:solidFill>
              <a:latin typeface="Georgia" panose="02040502050405020303" pitchFamily="18" charset="0"/>
              <a:cs typeface="Times New Roman" panose="02020603050405020304" pitchFamily="18" charset="0"/>
            </a:endParaRPr>
          </a:p>
          <a:p>
            <a:r>
              <a:rPr lang="pt-BR" b="1" dirty="0">
                <a:solidFill>
                  <a:srgbClr val="000000"/>
                </a:solidFill>
                <a:latin typeface="Georgia" panose="02040502050405020303" pitchFamily="18" charset="0"/>
                <a:cs typeface="Times New Roman" panose="02020603050405020304" pitchFamily="18" charset="0"/>
              </a:rPr>
              <a:t>Resolução nº 013/2013 – TCE</a:t>
            </a:r>
          </a:p>
          <a:p>
            <a:endParaRPr lang="pt-BR" b="1" dirty="0">
              <a:solidFill>
                <a:srgbClr val="000000"/>
              </a:solidFill>
              <a:latin typeface="Georgia" panose="02040502050405020303" pitchFamily="18" charset="0"/>
              <a:cs typeface="Times New Roman" panose="02020603050405020304" pitchFamily="18" charset="0"/>
            </a:endParaRPr>
          </a:p>
          <a:p>
            <a:r>
              <a:rPr lang="pt-BR" dirty="0">
                <a:latin typeface="Georgia" panose="02040502050405020303" pitchFamily="18" charset="0"/>
              </a:rPr>
              <a:t>Das Operações Objeto de Controles Específicos</a:t>
            </a:r>
          </a:p>
          <a:p>
            <a:endParaRPr lang="pt-BR" b="1" dirty="0">
              <a:solidFill>
                <a:srgbClr val="000000"/>
              </a:solidFill>
              <a:latin typeface="Georgia" panose="02040502050405020303" pitchFamily="18" charset="0"/>
              <a:cs typeface="Times New Roman" panose="02020603050405020304" pitchFamily="18" charset="0"/>
            </a:endParaRPr>
          </a:p>
          <a:p>
            <a:r>
              <a:rPr lang="pt-BR" dirty="0">
                <a:latin typeface="Georgia" panose="02040502050405020303" pitchFamily="18" charset="0"/>
              </a:rPr>
              <a:t>Art. 16. As unidades de controle interno, central e setoriais, poderão estabelecer acompanhamentos e controles pontuais, em especial sobre: </a:t>
            </a:r>
            <a:endParaRPr lang="pt-BR" b="1" dirty="0">
              <a:solidFill>
                <a:srgbClr val="000000"/>
              </a:solidFill>
              <a:latin typeface="Georgia" panose="02040502050405020303" pitchFamily="18" charset="0"/>
              <a:cs typeface="Times New Roman" panose="02020603050405020304" pitchFamily="18" charset="0"/>
            </a:endParaRPr>
          </a:p>
          <a:p>
            <a:r>
              <a:rPr lang="pt-BR" dirty="0">
                <a:latin typeface="Georgia" panose="02040502050405020303" pitchFamily="18" charset="0"/>
              </a:rPr>
              <a:t>II – </a:t>
            </a:r>
            <a:r>
              <a:rPr lang="pt-BR" b="1" dirty="0">
                <a:latin typeface="Georgia" panose="02040502050405020303" pitchFamily="18" charset="0"/>
              </a:rPr>
              <a:t>o sistema de pessoal (ativo e inativo);</a:t>
            </a:r>
          </a:p>
          <a:p>
            <a:endParaRPr lang="pt-BR" b="1" dirty="0">
              <a:solidFill>
                <a:srgbClr val="000000"/>
              </a:solidFill>
              <a:latin typeface="Georgia" panose="02040502050405020303" pitchFamily="18" charset="0"/>
              <a:cs typeface="Times New Roman" panose="02020603050405020304" pitchFamily="18" charset="0"/>
            </a:endParaRPr>
          </a:p>
          <a:p>
            <a:endParaRPr lang="pt-BR" b="1" dirty="0">
              <a:solidFill>
                <a:srgbClr val="000000"/>
              </a:solidFill>
              <a:latin typeface="Georgia" panose="02040502050405020303" pitchFamily="18" charset="0"/>
              <a:cs typeface="Times New Roman" panose="02020603050405020304" pitchFamily="18" charset="0"/>
            </a:endParaRPr>
          </a:p>
          <a:p>
            <a:r>
              <a:rPr lang="pt-BR" b="1" dirty="0">
                <a:solidFill>
                  <a:srgbClr val="000000"/>
                </a:solidFill>
                <a:latin typeface="Georgia" panose="02040502050405020303" pitchFamily="18" charset="0"/>
                <a:cs typeface="Times New Roman" panose="02020603050405020304" pitchFamily="18" charset="0"/>
              </a:rPr>
              <a:t>ANEXO ÚNICO</a:t>
            </a:r>
          </a:p>
          <a:p>
            <a:r>
              <a:rPr lang="pt-BR" dirty="0">
                <a:latin typeface="Georgia" panose="02040502050405020303" pitchFamily="18" charset="0"/>
              </a:rPr>
              <a:t>II – Sistema de Pessoal (ativo e inativo) </a:t>
            </a:r>
          </a:p>
          <a:p>
            <a:r>
              <a:rPr lang="pt-BR" dirty="0">
                <a:latin typeface="Georgia" panose="02040502050405020303" pitchFamily="18" charset="0"/>
              </a:rPr>
              <a:t>b) verificar a existência de registros contendo dados pessoais dos servidores e empregados, atos e datas de admissões, cargos ocupados ou funções exercidas, lotações, remunerações e alterações ocorridas em suas vidas profissionais;</a:t>
            </a:r>
            <a:endParaRPr lang="pt-BR" b="1" dirty="0">
              <a:solidFill>
                <a:srgbClr val="000000"/>
              </a:solidFill>
              <a:latin typeface="Georgia" panose="02040502050405020303" pitchFamily="18" charset="0"/>
              <a:cs typeface="Times New Roman" panose="02020603050405020304" pitchFamily="18" charset="0"/>
            </a:endParaRPr>
          </a:p>
          <a:p>
            <a:r>
              <a:rPr lang="pt-BR" dirty="0">
                <a:latin typeface="Georgia" panose="02040502050405020303" pitchFamily="18" charset="0"/>
              </a:rPr>
              <a:t>j) acompanhar e fiscalizar: 2. as nomeações e as exonerações dos comissionados; 5. os procedimentos atinentes a concurso público, estágio probatório, convocação e posse de servidores públicos.</a:t>
            </a:r>
            <a:endParaRPr lang="pt-BR" b="1" dirty="0">
              <a:solidFill>
                <a:srgbClr val="000000"/>
              </a:solidFill>
              <a:latin typeface="Georgia" panose="02040502050405020303"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89232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632311"/>
          </a:xfrm>
          <a:prstGeom prst="rect">
            <a:avLst/>
          </a:prstGeom>
          <a:noFill/>
        </p:spPr>
        <p:txBody>
          <a:bodyPr wrap="square" rtlCol="0">
            <a:spAutoFit/>
          </a:bodyPr>
          <a:lstStyle/>
          <a:p>
            <a:r>
              <a:rPr lang="pt-BR" b="1" dirty="0">
                <a:solidFill>
                  <a:srgbClr val="000000"/>
                </a:solidFill>
                <a:latin typeface="Georgia" panose="02040502050405020303" pitchFamily="18" charset="0"/>
              </a:rPr>
              <a:t>	</a:t>
            </a:r>
          </a:p>
          <a:p>
            <a:endParaRPr lang="pt-BR" b="1" dirty="0">
              <a:solidFill>
                <a:srgbClr val="000000"/>
              </a:solidFill>
              <a:latin typeface="Georgia" panose="02040502050405020303" pitchFamily="18" charset="0"/>
            </a:endParaRPr>
          </a:p>
          <a:p>
            <a:r>
              <a:rPr lang="pt-BR" b="1" dirty="0">
                <a:solidFill>
                  <a:srgbClr val="000000"/>
                </a:solidFill>
                <a:latin typeface="Georgia" panose="02040502050405020303" pitchFamily="18" charset="0"/>
              </a:rPr>
              <a:t>• Papel do Controle Interno: </a:t>
            </a:r>
          </a:p>
          <a:p>
            <a:endParaRPr lang="pt-BR" b="1" dirty="0">
              <a:solidFill>
                <a:srgbClr val="000000"/>
              </a:solidFill>
              <a:latin typeface="Georgia" panose="02040502050405020303" pitchFamily="18" charset="0"/>
            </a:endParaRPr>
          </a:p>
          <a:p>
            <a:r>
              <a:rPr lang="pt-BR" b="1" dirty="0">
                <a:solidFill>
                  <a:srgbClr val="000000"/>
                </a:solidFill>
                <a:latin typeface="Georgia" panose="02040502050405020303" pitchFamily="18" charset="0"/>
              </a:rPr>
              <a:t>Síntese:</a:t>
            </a:r>
          </a:p>
          <a:p>
            <a:endParaRPr lang="pt-BR" b="1" dirty="0">
              <a:solidFill>
                <a:srgbClr val="000000"/>
              </a:solidFill>
              <a:latin typeface="Georgia" panose="02040502050405020303" pitchFamily="18" charset="0"/>
            </a:endParaRPr>
          </a:p>
          <a:p>
            <a:pPr marL="285750" indent="-285750">
              <a:buFont typeface="Arial" panose="020B0604020202020204" pitchFamily="34" charset="0"/>
              <a:buChar char="•"/>
            </a:pPr>
            <a:r>
              <a:rPr lang="pt-BR" dirty="0">
                <a:solidFill>
                  <a:srgbClr val="000000"/>
                </a:solidFill>
                <a:latin typeface="Georgia" panose="02040502050405020303" pitchFamily="18" charset="0"/>
              </a:rPr>
              <a:t>Papel ativo na análise dos atos sujeito a registro pelo TCE/RN;</a:t>
            </a:r>
          </a:p>
          <a:p>
            <a:pPr marL="285750" indent="-285750">
              <a:buFont typeface="Arial" panose="020B0604020202020204" pitchFamily="34" charset="0"/>
              <a:buChar char="•"/>
            </a:pPr>
            <a:endParaRPr lang="pt-BR" dirty="0">
              <a:solidFill>
                <a:srgbClr val="000000"/>
              </a:solidFill>
              <a:latin typeface="Georgia" panose="02040502050405020303" pitchFamily="18" charset="0"/>
            </a:endParaRPr>
          </a:p>
          <a:p>
            <a:pPr marL="285750" indent="-285750">
              <a:buFont typeface="Arial" panose="020B0604020202020204" pitchFamily="34" charset="0"/>
              <a:buChar char="•"/>
            </a:pPr>
            <a:r>
              <a:rPr lang="pt-BR" dirty="0">
                <a:solidFill>
                  <a:srgbClr val="000000"/>
                </a:solidFill>
                <a:latin typeface="Georgia" panose="02040502050405020303" pitchFamily="18" charset="0"/>
              </a:rPr>
              <a:t>Acompanhamento das ações adotadas pelo setor de pessoal para a identificação de acúmulos de cargos;</a:t>
            </a:r>
          </a:p>
          <a:p>
            <a:pPr marL="285750" indent="-285750">
              <a:buFont typeface="Arial" panose="020B0604020202020204" pitchFamily="34" charset="0"/>
              <a:buChar char="•"/>
            </a:pPr>
            <a:endParaRPr lang="pt-BR" dirty="0">
              <a:solidFill>
                <a:srgbClr val="000000"/>
              </a:solidFill>
              <a:latin typeface="Georgia" panose="02040502050405020303" pitchFamily="18" charset="0"/>
            </a:endParaRPr>
          </a:p>
          <a:p>
            <a:pPr marL="285750" indent="-285750">
              <a:buFont typeface="Arial" panose="020B0604020202020204" pitchFamily="34" charset="0"/>
              <a:buChar char="•"/>
            </a:pPr>
            <a:r>
              <a:rPr lang="pt-BR" dirty="0">
                <a:solidFill>
                  <a:srgbClr val="000000"/>
                </a:solidFill>
                <a:latin typeface="Georgia" panose="02040502050405020303" pitchFamily="18" charset="0"/>
              </a:rPr>
              <a:t>Sugerir procedimentos internos de controle;</a:t>
            </a:r>
          </a:p>
          <a:p>
            <a:pPr marL="285750" indent="-285750">
              <a:buFont typeface="Arial" panose="020B0604020202020204" pitchFamily="34" charset="0"/>
              <a:buChar char="•"/>
            </a:pPr>
            <a:endParaRPr lang="pt-BR" dirty="0">
              <a:solidFill>
                <a:srgbClr val="000000"/>
              </a:solidFill>
              <a:latin typeface="Georgia" panose="02040502050405020303" pitchFamily="18" charset="0"/>
            </a:endParaRPr>
          </a:p>
          <a:p>
            <a:pPr marL="285750" indent="-285750">
              <a:buFont typeface="Arial" panose="020B0604020202020204" pitchFamily="34" charset="0"/>
              <a:buChar char="•"/>
            </a:pPr>
            <a:r>
              <a:rPr lang="pt-BR" dirty="0">
                <a:solidFill>
                  <a:srgbClr val="000000"/>
                </a:solidFill>
                <a:latin typeface="Georgia" panose="02040502050405020303" pitchFamily="18" charset="0"/>
              </a:rPr>
              <a:t>Levantamentos periódicos da situação funcional do quadro de pessoal referente a acúmulos;</a:t>
            </a:r>
          </a:p>
          <a:p>
            <a:pPr marL="285750" indent="-285750">
              <a:buFont typeface="Arial" panose="020B0604020202020204" pitchFamily="34" charset="0"/>
              <a:buChar char="•"/>
            </a:pPr>
            <a:endParaRPr lang="pt-BR" dirty="0">
              <a:solidFill>
                <a:srgbClr val="000000"/>
              </a:solidFill>
              <a:latin typeface="Georgia" panose="02040502050405020303" pitchFamily="18" charset="0"/>
            </a:endParaRPr>
          </a:p>
          <a:p>
            <a:pPr marL="285750" indent="-285750">
              <a:buFont typeface="Arial" panose="020B0604020202020204" pitchFamily="34" charset="0"/>
              <a:buChar char="•"/>
            </a:pPr>
            <a:r>
              <a:rPr lang="pt-BR" dirty="0">
                <a:solidFill>
                  <a:srgbClr val="000000"/>
                </a:solidFill>
                <a:latin typeface="Georgia" panose="02040502050405020303" pitchFamily="18" charset="0"/>
              </a:rPr>
              <a:t>Identificação e Comunicação de possíveis irregularidades à comissão instituída para análise da legalidade dos acúmulos;</a:t>
            </a:r>
          </a:p>
          <a:p>
            <a:pPr marL="285750" indent="-285750">
              <a:buFont typeface="Arial" panose="020B0604020202020204" pitchFamily="34" charset="0"/>
              <a:buChar char="•"/>
            </a:pPr>
            <a:endParaRPr lang="pt-BR" dirty="0">
              <a:solidFill>
                <a:srgbClr val="000000"/>
              </a:solidFill>
              <a:latin typeface="Georgia" panose="02040502050405020303" pitchFamily="18" charset="0"/>
            </a:endParaRPr>
          </a:p>
          <a:p>
            <a:pPr marL="285750" indent="-285750">
              <a:buFont typeface="Arial" panose="020B0604020202020204" pitchFamily="34" charset="0"/>
              <a:buChar char="•"/>
            </a:pPr>
            <a:r>
              <a:rPr lang="pt-BR" dirty="0">
                <a:solidFill>
                  <a:srgbClr val="000000"/>
                </a:solidFill>
                <a:latin typeface="Georgia" panose="02040502050405020303" pitchFamily="18" charset="0"/>
              </a:rPr>
              <a:t>Relatar ao TCE possíveis irregularidades ou omissões no cumprimento da lei.</a:t>
            </a:r>
          </a:p>
          <a:p>
            <a:endParaRPr lang="pt-BR" b="1" dirty="0">
              <a:solidFill>
                <a:srgbClr val="000000"/>
              </a:solidFill>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61302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7399462"/>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Constituição de comissão específica: </a:t>
            </a:r>
          </a:p>
          <a:p>
            <a:pPr>
              <a:spcAft>
                <a:spcPts val="135"/>
              </a:spcAft>
            </a:pPr>
            <a:endParaRPr lang="pt-BR" b="1" dirty="0">
              <a:latin typeface="Georgia" panose="02040502050405020303" pitchFamily="18" charset="0"/>
              <a:cs typeface="Times New Roman" panose="02020603050405020304" pitchFamily="18" charset="0"/>
            </a:endParaRPr>
          </a:p>
          <a:p>
            <a:pPr>
              <a:spcAft>
                <a:spcPts val="135"/>
              </a:spcAft>
            </a:pPr>
            <a:endParaRPr lang="pt-BR" b="1" dirty="0">
              <a:latin typeface="Georgia" panose="02040502050405020303" pitchFamily="18" charset="0"/>
              <a:cs typeface="Times New Roman" panose="02020603050405020304" pitchFamily="18" charset="0"/>
            </a:endParaRPr>
          </a:p>
          <a:p>
            <a:pPr marL="285750" indent="-285750">
              <a:spcAft>
                <a:spcPts val="135"/>
              </a:spcAft>
              <a:buFont typeface="Wingdings" panose="05000000000000000000" pitchFamily="2" charset="2"/>
              <a:buChar char="Ø"/>
            </a:pPr>
            <a:r>
              <a:rPr lang="pt-BR" b="1" dirty="0">
                <a:latin typeface="Georgia" panose="02040502050405020303" pitchFamily="18" charset="0"/>
                <a:cs typeface="Times New Roman" panose="02020603050405020304" pitchFamily="18" charset="0"/>
              </a:rPr>
              <a:t>Estado do RN: Decreto nº 11,351, de 28 de mais de 1992. </a:t>
            </a:r>
          </a:p>
          <a:p>
            <a:pPr>
              <a:spcAft>
                <a:spcPts val="135"/>
              </a:spcAft>
            </a:pPr>
            <a:r>
              <a:rPr lang="pt-BR" dirty="0">
                <a:latin typeface="Georgia" panose="02040502050405020303" pitchFamily="18" charset="0"/>
                <a:cs typeface="Times New Roman" panose="02020603050405020304" pitchFamily="18" charset="0"/>
              </a:rPr>
              <a:t>Comissão Permanente de Acumulação de Cargos – COPAC</a:t>
            </a:r>
          </a:p>
          <a:p>
            <a:pPr>
              <a:spcAft>
                <a:spcPts val="135"/>
              </a:spcAft>
            </a:pPr>
            <a:r>
              <a:rPr lang="pt-BR" dirty="0">
                <a:latin typeface="Georgia" panose="02040502050405020303" pitchFamily="18" charset="0"/>
                <a:cs typeface="Times New Roman" panose="02020603050405020304" pitchFamily="18" charset="0"/>
              </a:rPr>
              <a:t>Subordinada a Secretaria de Estado de  Administração – SEAD</a:t>
            </a:r>
          </a:p>
          <a:p>
            <a:pPr>
              <a:spcAft>
                <a:spcPts val="135"/>
              </a:spcAft>
            </a:pPr>
            <a:endParaRPr lang="pt-BR" b="1" dirty="0">
              <a:latin typeface="Georgia" panose="02040502050405020303" pitchFamily="18" charset="0"/>
              <a:cs typeface="Times New Roman" panose="02020603050405020304" pitchFamily="18" charset="0"/>
            </a:endParaRPr>
          </a:p>
          <a:p>
            <a:pPr marL="285750" indent="-285750">
              <a:spcAft>
                <a:spcPts val="135"/>
              </a:spcAft>
              <a:buFont typeface="Wingdings" panose="05000000000000000000" pitchFamily="2" charset="2"/>
              <a:buChar char="Ø"/>
            </a:pPr>
            <a:r>
              <a:rPr lang="pt-BR" b="1" dirty="0">
                <a:latin typeface="Georgia" panose="02040502050405020303" pitchFamily="18" charset="0"/>
                <a:cs typeface="Times New Roman" panose="02020603050405020304" pitchFamily="18" charset="0"/>
              </a:rPr>
              <a:t>Prefeitura de Parnamirim – Decreto nº 6191/2020 - COPA</a:t>
            </a:r>
          </a:p>
          <a:p>
            <a:pPr>
              <a:spcAft>
                <a:spcPts val="135"/>
              </a:spcAft>
            </a:pPr>
            <a:r>
              <a:rPr lang="pt-BR" dirty="0">
                <a:latin typeface="Georgia" panose="02040502050405020303" pitchFamily="18" charset="0"/>
                <a:cs typeface="Times New Roman" panose="02020603050405020304" pitchFamily="18" charset="0"/>
              </a:rPr>
              <a:t>Comissão Permanente de Acumulação de Cargos – COPAC</a:t>
            </a:r>
          </a:p>
          <a:p>
            <a:pPr>
              <a:spcAft>
                <a:spcPts val="135"/>
              </a:spcAft>
            </a:pPr>
            <a:r>
              <a:rPr lang="pt-BR" dirty="0">
                <a:latin typeface="Georgia" panose="02040502050405020303" pitchFamily="18" charset="0"/>
                <a:cs typeface="Times New Roman" panose="02020603050405020304" pitchFamily="18" charset="0"/>
              </a:rPr>
              <a:t>Vinculado a Secretária Municipal de Administração e RH – SEARH</a:t>
            </a:r>
          </a:p>
          <a:p>
            <a:pPr>
              <a:spcAft>
                <a:spcPts val="135"/>
              </a:spcAft>
            </a:pPr>
            <a:endParaRPr lang="pt-BR" b="1" dirty="0">
              <a:latin typeface="Georgia" panose="02040502050405020303" pitchFamily="18" charset="0"/>
              <a:cs typeface="Times New Roman" panose="02020603050405020304" pitchFamily="18" charset="0"/>
            </a:endParaRPr>
          </a:p>
          <a:p>
            <a:pPr marL="285750" indent="-285750">
              <a:spcAft>
                <a:spcPts val="135"/>
              </a:spcAft>
              <a:buFont typeface="Wingdings" panose="05000000000000000000" pitchFamily="2" charset="2"/>
              <a:buChar char="Ø"/>
            </a:pPr>
            <a:r>
              <a:rPr lang="pt-BR" b="1" dirty="0">
                <a:latin typeface="Georgia" panose="02040502050405020303" pitchFamily="18" charset="0"/>
                <a:cs typeface="Times New Roman" panose="02020603050405020304" pitchFamily="18" charset="0"/>
              </a:rPr>
              <a:t>Prefeitura de Natal – </a:t>
            </a:r>
            <a:r>
              <a:rPr lang="pt-BR" b="1" dirty="0">
                <a:latin typeface="Georgia" panose="02040502050405020303" pitchFamily="18" charset="0"/>
              </a:rPr>
              <a:t>Lei nº 2.071, de 04 de maio de 1972, modificada pela Lei nº 2.698/1980 e Lei Complementar nº 020/1999</a:t>
            </a:r>
            <a:endParaRPr lang="pt-BR" b="1" dirty="0">
              <a:latin typeface="Georgia" panose="02040502050405020303" pitchFamily="18" charset="0"/>
              <a:cs typeface="Times New Roman" panose="02020603050405020304" pitchFamily="18" charset="0"/>
            </a:endParaRPr>
          </a:p>
          <a:p>
            <a:pPr>
              <a:spcAft>
                <a:spcPts val="135"/>
              </a:spcAft>
            </a:pPr>
            <a:r>
              <a:rPr lang="pt-BR" dirty="0">
                <a:latin typeface="Georgia" panose="02040502050405020303" pitchFamily="18" charset="0"/>
                <a:cs typeface="Times New Roman" panose="02020603050405020304" pitchFamily="18" charset="0"/>
              </a:rPr>
              <a:t>Comissão de Acumulação de Cargos – CAC</a:t>
            </a:r>
          </a:p>
          <a:p>
            <a:pPr>
              <a:spcAft>
                <a:spcPts val="135"/>
              </a:spcAft>
            </a:pPr>
            <a:r>
              <a:rPr lang="pt-BR" dirty="0">
                <a:latin typeface="Georgia" panose="02040502050405020303" pitchFamily="18" charset="0"/>
                <a:cs typeface="Times New Roman" panose="02020603050405020304" pitchFamily="18" charset="0"/>
              </a:rPr>
              <a:t>Integra a Secretaria Municipal de Administração, Recursos Humanos e Finanças</a:t>
            </a:r>
          </a:p>
          <a:p>
            <a:pPr>
              <a:spcAft>
                <a:spcPts val="135"/>
              </a:spcAft>
            </a:pPr>
            <a:endParaRPr lang="pt-BR" b="1" dirty="0">
              <a:latin typeface="Georgia" panose="02040502050405020303" pitchFamily="18" charset="0"/>
              <a:cs typeface="Times New Roman" panose="02020603050405020304" pitchFamily="18" charset="0"/>
            </a:endParaRPr>
          </a:p>
          <a:p>
            <a:pPr>
              <a:spcAft>
                <a:spcPts val="135"/>
              </a:spcAft>
            </a:pPr>
            <a:endParaRPr lang="pt-BR" b="1" dirty="0">
              <a:latin typeface="Georgia" panose="02040502050405020303" pitchFamily="18" charset="0"/>
              <a:cs typeface="Times New Roman" panose="02020603050405020304" pitchFamily="18" charset="0"/>
            </a:endParaRPr>
          </a:p>
          <a:p>
            <a:pPr>
              <a:spcAft>
                <a:spcPts val="135"/>
              </a:spcAft>
            </a:pPr>
            <a:endParaRPr lang="pt-BR" b="1" dirty="0">
              <a:latin typeface="Georgia" panose="02040502050405020303" pitchFamily="18" charset="0"/>
              <a:cs typeface="Times New Roman" panose="02020603050405020304" pitchFamily="18" charset="0"/>
            </a:endParaRPr>
          </a:p>
          <a:p>
            <a:pPr>
              <a:spcAft>
                <a:spcPts val="135"/>
              </a:spcAft>
            </a:pPr>
            <a:endParaRPr lang="pt-BR" b="1" dirty="0">
              <a:latin typeface="Georgia" panose="02040502050405020303" pitchFamily="18" charset="0"/>
              <a:cs typeface="Times New Roman" panose="02020603050405020304" pitchFamily="18" charset="0"/>
            </a:endParaRPr>
          </a:p>
          <a:p>
            <a:pPr>
              <a:spcAft>
                <a:spcPts val="135"/>
              </a:spcAft>
            </a:pPr>
            <a:endParaRPr lang="pt-BR" b="1" dirty="0">
              <a:latin typeface="Georgia" panose="02040502050405020303" pitchFamily="18" charset="0"/>
              <a:cs typeface="Times New Roman" panose="02020603050405020304" pitchFamily="18" charset="0"/>
            </a:endParaRPr>
          </a:p>
          <a:p>
            <a:endParaRPr lang="pt-BR" sz="3600" dirty="0">
              <a:latin typeface="Times New Roman" panose="02020603050405020304" pitchFamily="18" charset="0"/>
              <a:cs typeface="Times New Roman" panose="02020603050405020304" pitchFamily="18" charset="0"/>
            </a:endParaRPr>
          </a:p>
          <a:p>
            <a:pPr algn="ctr"/>
            <a:endParaRPr lang="x-none" sz="3600" dirty="0"/>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6096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20" y="25033"/>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ACÚMULO DE CARGOS DOS SERVIDORES PÚBLICOS: PRINCIPAIS ASPECTOS E FERRAMENTA DE CONSULTA</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27558"/>
            <a:ext cx="10752463" cy="5255285"/>
          </a:xfrm>
          <a:prstGeom prst="rect">
            <a:avLst/>
          </a:prstGeom>
          <a:noFill/>
        </p:spPr>
        <p:txBody>
          <a:bodyPr wrap="square" rtlCol="0">
            <a:spAutoFit/>
          </a:bodyPr>
          <a:lstStyle/>
          <a:p>
            <a:pPr marL="285750" lvl="0" indent="-285750">
              <a:spcAft>
                <a:spcPts val="135"/>
              </a:spcAft>
              <a:buFont typeface="Arial" panose="020B0604020202020204" pitchFamily="34" charset="0"/>
              <a:buChar char="•"/>
              <a:tabLst>
                <a:tab pos="457200" algn="l"/>
              </a:tabLst>
            </a:pPr>
            <a:endParaRPr lang="en-US"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marL="285750" lvl="0" indent="-285750">
              <a:spcAft>
                <a:spcPts val="135"/>
              </a:spcAft>
              <a:buFont typeface="Arial" panose="020B0604020202020204" pitchFamily="34" charset="0"/>
              <a:buChar char="•"/>
              <a:tabLst>
                <a:tab pos="457200" algn="l"/>
              </a:tabLst>
            </a:pPr>
            <a:r>
              <a:rPr lang="pt-BR" b="1" dirty="0">
                <a:solidFill>
                  <a:srgbClr val="000000"/>
                </a:solidFill>
                <a:latin typeface="Georgia" panose="02040502050405020303" pitchFamily="18" charset="0"/>
                <a:ea typeface="Calibri" panose="020F0502020204030204" pitchFamily="34" charset="0"/>
                <a:cs typeface="Times New Roman" panose="02020603050405020304" pitchFamily="18" charset="0"/>
              </a:rPr>
              <a:t>SÍNTESE 1º Dia: </a:t>
            </a:r>
            <a:r>
              <a:rPr lang="pt-BR" sz="1800" b="1" i="0" u="none" strike="noStrike" baseline="0" dirty="0">
                <a:solidFill>
                  <a:srgbClr val="000000"/>
                </a:solidFill>
                <a:latin typeface="Georgia" panose="02040502050405020303" pitchFamily="18" charset="0"/>
              </a:rPr>
              <a:t>II- OPERACIONALIZAÇÃO DA FERRAMENTA DE CONSULTA DE ACÚMULO DE CARGOS</a:t>
            </a:r>
            <a:endParaRPr lang="en-US" b="1"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marL="342900" lvl="0" indent="-342900">
              <a:spcAft>
                <a:spcPts val="135"/>
              </a:spcAft>
              <a:buFont typeface="Arial" panose="020B0604020202020204" pitchFamily="34" charset="0"/>
              <a:buChar char="•"/>
              <a:tabLst>
                <a:tab pos="457200" algn="l"/>
              </a:tabLst>
            </a:pPr>
            <a:endParaRPr lang="en-US"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pt-BR" dirty="0">
                <a:latin typeface="Georgia" panose="02040502050405020303" pitchFamily="18" charset="0"/>
              </a:rPr>
              <a:t>Perfil de Acesso Qualificado: Usuário Gerenciador; Membros do Controle Interno e Usuários responsável pelo SIAI-DP.</a:t>
            </a:r>
          </a:p>
          <a:p>
            <a:pPr marL="285750" indent="-285750" algn="just">
              <a:lnSpc>
                <a:spcPct val="150000"/>
              </a:lnSpc>
              <a:buFont typeface="Wingdings" panose="05000000000000000000" pitchFamily="2" charset="2"/>
              <a:buChar char="Ø"/>
            </a:pPr>
            <a:r>
              <a:rPr lang="pt-BR" dirty="0">
                <a:latin typeface="Georgia" panose="02040502050405020303" pitchFamily="18" charset="0"/>
              </a:rPr>
              <a:t>Responsabilidade no Tratamento dos Dados: Lei nº 13709/2018 – LGPD;</a:t>
            </a:r>
          </a:p>
          <a:p>
            <a:pPr marL="285750" indent="-285750" algn="just">
              <a:lnSpc>
                <a:spcPct val="150000"/>
              </a:lnSpc>
              <a:buFont typeface="Wingdings" panose="05000000000000000000" pitchFamily="2" charset="2"/>
              <a:buChar char="Ø"/>
            </a:pPr>
            <a:r>
              <a:rPr lang="pt-BR" dirty="0">
                <a:latin typeface="Georgia" panose="02040502050405020303" pitchFamily="18" charset="0"/>
              </a:rPr>
              <a:t>Apresentação da Ferramenta de Consulta;</a:t>
            </a:r>
            <a:endParaRPr lang="en-US" dirty="0">
              <a:latin typeface="Georgia" panose="02040502050405020303" pitchFamily="18" charset="0"/>
            </a:endParaRPr>
          </a:p>
          <a:p>
            <a:pPr marL="285750" indent="-285750" algn="just">
              <a:lnSpc>
                <a:spcPct val="150000"/>
              </a:lnSpc>
              <a:buFont typeface="Wingdings" panose="05000000000000000000" pitchFamily="2" charset="2"/>
              <a:buChar char="Ø"/>
            </a:pPr>
            <a:r>
              <a:rPr lang="en-US" dirty="0">
                <a:latin typeface="Georgia" panose="02040502050405020303" pitchFamily="18" charset="0"/>
              </a:rPr>
              <a:t>Base de Dados: SIAI-DP, PB, PE e CE;</a:t>
            </a:r>
          </a:p>
          <a:p>
            <a:pPr marL="285750" indent="-285750" algn="just">
              <a:lnSpc>
                <a:spcPct val="150000"/>
              </a:lnSpc>
              <a:buFont typeface="Wingdings" panose="05000000000000000000" pitchFamily="2" charset="2"/>
              <a:buChar char="Ø"/>
            </a:pPr>
            <a:r>
              <a:rPr lang="en-US" dirty="0" err="1">
                <a:latin typeface="Georgia" panose="02040502050405020303" pitchFamily="18" charset="0"/>
              </a:rPr>
              <a:t>Periodicidade</a:t>
            </a:r>
            <a:r>
              <a:rPr lang="en-US" dirty="0">
                <a:latin typeface="Georgia" panose="02040502050405020303" pitchFamily="18" charset="0"/>
              </a:rPr>
              <a:t>: 3 Meses;</a:t>
            </a:r>
          </a:p>
          <a:p>
            <a:pPr marL="285750" indent="-285750" algn="just">
              <a:lnSpc>
                <a:spcPct val="150000"/>
              </a:lnSpc>
              <a:buFont typeface="Wingdings" panose="05000000000000000000" pitchFamily="2" charset="2"/>
              <a:buChar char="Ø"/>
            </a:pPr>
            <a:r>
              <a:rPr lang="en-US" dirty="0" err="1">
                <a:latin typeface="Georgia" panose="02040502050405020303" pitchFamily="18" charset="0"/>
              </a:rPr>
              <a:t>Análise</a:t>
            </a:r>
            <a:r>
              <a:rPr lang="en-US" dirty="0">
                <a:latin typeface="Georgia" panose="02040502050405020303" pitchFamily="18" charset="0"/>
              </a:rPr>
              <a:t> dos Dados: Dados do </a:t>
            </a:r>
            <a:r>
              <a:rPr lang="en-US" dirty="0" err="1">
                <a:latin typeface="Georgia" panose="02040502050405020303" pitchFamily="18" charset="0"/>
              </a:rPr>
              <a:t>Ente</a:t>
            </a:r>
            <a:r>
              <a:rPr lang="en-US" dirty="0">
                <a:latin typeface="Georgia" panose="02040502050405020303" pitchFamily="18" charset="0"/>
              </a:rPr>
              <a:t> e consulta Individual </a:t>
            </a:r>
            <a:r>
              <a:rPr lang="en-US" dirty="0" err="1">
                <a:latin typeface="Georgia" panose="02040502050405020303" pitchFamily="18" charset="0"/>
              </a:rPr>
              <a:t>por</a:t>
            </a:r>
            <a:r>
              <a:rPr lang="en-US" dirty="0">
                <a:latin typeface="Georgia" panose="02040502050405020303" pitchFamily="18" charset="0"/>
              </a:rPr>
              <a:t> CPF;</a:t>
            </a:r>
          </a:p>
          <a:p>
            <a:pPr marL="285750" indent="-285750" algn="just">
              <a:lnSpc>
                <a:spcPct val="150000"/>
              </a:lnSpc>
              <a:buFont typeface="Wingdings" panose="05000000000000000000" pitchFamily="2" charset="2"/>
              <a:buChar char="Ø"/>
            </a:pPr>
            <a:r>
              <a:rPr lang="en-US" dirty="0" err="1">
                <a:latin typeface="Georgia" panose="02040502050405020303" pitchFamily="18" charset="0"/>
              </a:rPr>
              <a:t>Extração</a:t>
            </a:r>
            <a:r>
              <a:rPr lang="en-US" dirty="0">
                <a:latin typeface="Georgia" panose="02040502050405020303" pitchFamily="18" charset="0"/>
              </a:rPr>
              <a:t> de Dados </a:t>
            </a:r>
            <a:r>
              <a:rPr lang="en-US" dirty="0" err="1">
                <a:latin typeface="Georgia" panose="02040502050405020303" pitchFamily="18" charset="0"/>
              </a:rPr>
              <a:t>em</a:t>
            </a:r>
            <a:r>
              <a:rPr lang="en-US" dirty="0">
                <a:latin typeface="Georgia" panose="02040502050405020303" pitchFamily="18" charset="0"/>
              </a:rPr>
              <a:t> </a:t>
            </a:r>
            <a:r>
              <a:rPr lang="en-US" dirty="0" err="1">
                <a:latin typeface="Georgia" panose="02040502050405020303" pitchFamily="18" charset="0"/>
              </a:rPr>
              <a:t>xls</a:t>
            </a:r>
            <a:r>
              <a:rPr lang="en-US" dirty="0">
                <a:latin typeface="Georgia" panose="02040502050405020303" pitchFamily="18" charset="0"/>
              </a:rPr>
              <a:t>;</a:t>
            </a:r>
          </a:p>
          <a:p>
            <a:pPr marL="285750" indent="-285750" algn="just">
              <a:lnSpc>
                <a:spcPct val="150000"/>
              </a:lnSpc>
              <a:buFont typeface="Wingdings" panose="05000000000000000000" pitchFamily="2" charset="2"/>
              <a:buChar char="Ø"/>
            </a:pPr>
            <a:r>
              <a:rPr lang="pt-BR" dirty="0">
                <a:latin typeface="Georgia" panose="02040502050405020303" pitchFamily="18" charset="0"/>
              </a:rPr>
              <a:t>Emissão</a:t>
            </a:r>
            <a:r>
              <a:rPr lang="en-US" dirty="0">
                <a:latin typeface="Georgia" panose="02040502050405020303" pitchFamily="18" charset="0"/>
              </a:rPr>
              <a:t> de </a:t>
            </a:r>
            <a:r>
              <a:rPr lang="en-US" dirty="0" err="1">
                <a:latin typeface="Georgia" panose="02040502050405020303" pitchFamily="18" charset="0"/>
              </a:rPr>
              <a:t>Declaração</a:t>
            </a:r>
            <a:r>
              <a:rPr lang="en-US" dirty="0">
                <a:latin typeface="Georgia" panose="02040502050405020303" pitchFamily="18" charset="0"/>
              </a:rPr>
              <a:t>.</a:t>
            </a:r>
          </a:p>
          <a:p>
            <a:pPr algn="ctr"/>
            <a:endParaRPr lang="x-none" dirty="0">
              <a:latin typeface="Georgia" panose="02040502050405020303" pitchFamily="18" charset="0"/>
            </a:endParaRPr>
          </a:p>
        </p:txBody>
      </p:sp>
    </p:spTree>
    <p:extLst>
      <p:ext uri="{BB962C8B-B14F-4D97-AF65-F5344CB8AC3E}">
        <p14:creationId xmlns:p14="http://schemas.microsoft.com/office/powerpoint/2010/main" val="316357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899051"/>
          </a:xfrm>
          <a:prstGeom prst="rect">
            <a:avLst/>
          </a:prstGeom>
          <a:noFill/>
        </p:spPr>
        <p:txBody>
          <a:bodyPr wrap="square" rtlCol="0">
            <a:spAutoFit/>
          </a:bodyPr>
          <a:lstStyle/>
          <a:p>
            <a:pPr>
              <a:lnSpc>
                <a:spcPct val="150000"/>
              </a:lnSpc>
            </a:pPr>
            <a:r>
              <a:rPr lang="pt-BR" b="1" dirty="0">
                <a:solidFill>
                  <a:srgbClr val="000000"/>
                </a:solidFill>
                <a:latin typeface="Georgia" panose="02040502050405020303" pitchFamily="18" charset="0"/>
              </a:rPr>
              <a:t>	• Constituição de comissão específica: </a:t>
            </a:r>
          </a:p>
          <a:p>
            <a:pPr>
              <a:lnSpc>
                <a:spcPct val="150000"/>
              </a:lnSpc>
            </a:pPr>
            <a:endParaRPr lang="pt-BR" b="1" dirty="0">
              <a:solidFill>
                <a:srgbClr val="000000"/>
              </a:solidFill>
              <a:latin typeface="Georgia" panose="02040502050405020303" pitchFamily="18" charset="0"/>
            </a:endParaRPr>
          </a:p>
          <a:p>
            <a:pPr>
              <a:spcAft>
                <a:spcPts val="135"/>
              </a:spcAft>
            </a:pPr>
            <a:r>
              <a:rPr lang="pt-BR" b="1" dirty="0">
                <a:latin typeface="Georgia" panose="02040502050405020303" pitchFamily="18" charset="0"/>
                <a:cs typeface="Times New Roman" panose="02020603050405020304" pitchFamily="18" charset="0"/>
              </a:rPr>
              <a:t>Estado do RN: Decreto nº 11,351, de 28 de mais de 1992. </a:t>
            </a:r>
          </a:p>
          <a:p>
            <a:pPr>
              <a:spcAft>
                <a:spcPts val="135"/>
              </a:spcAft>
            </a:pPr>
            <a:r>
              <a:rPr lang="pt-BR" dirty="0">
                <a:latin typeface="Georgia" panose="02040502050405020303" pitchFamily="18" charset="0"/>
                <a:cs typeface="Times New Roman" panose="02020603050405020304" pitchFamily="18" charset="0"/>
              </a:rPr>
              <a:t>Comissão Permanente de Acumulação de Cargos – COPAC</a:t>
            </a:r>
          </a:p>
          <a:p>
            <a:pPr>
              <a:spcAft>
                <a:spcPts val="135"/>
              </a:spcAft>
            </a:pPr>
            <a:r>
              <a:rPr lang="pt-BR" dirty="0">
                <a:latin typeface="Georgia" panose="02040502050405020303" pitchFamily="18" charset="0"/>
                <a:cs typeface="Times New Roman" panose="02020603050405020304" pitchFamily="18" charset="0"/>
              </a:rPr>
              <a:t>Subordinada a Secretaria de Estado de  Administração – SEAD</a:t>
            </a:r>
          </a:p>
          <a:p>
            <a:pPr>
              <a:spcAft>
                <a:spcPts val="135"/>
              </a:spcAft>
            </a:pPr>
            <a:endParaRPr lang="pt-BR" dirty="0">
              <a:latin typeface="Georgia" panose="02040502050405020303" pitchFamily="18" charset="0"/>
              <a:cs typeface="Times New Roman" panose="02020603050405020304" pitchFamily="18" charset="0"/>
            </a:endParaRPr>
          </a:p>
          <a:p>
            <a:pPr marL="285750" indent="-285750" algn="just">
              <a:buFont typeface="Arial" panose="020B0604020202020204" pitchFamily="34" charset="0"/>
              <a:buChar char="•"/>
            </a:pPr>
            <a:r>
              <a:rPr lang="pt-BR" dirty="0">
                <a:effectLst/>
                <a:latin typeface="Georgia" panose="02040502050405020303" pitchFamily="18" charset="0"/>
                <a:ea typeface="Times New Roman" panose="02020603050405020304" pitchFamily="18" charset="0"/>
              </a:rPr>
              <a:t>A COPAC se manifesta em todos os processos que versam sobre acumulação </a:t>
            </a:r>
            <a:r>
              <a:rPr lang="pt-BR" b="1" dirty="0">
                <a:effectLst/>
                <a:latin typeface="Georgia" panose="02040502050405020303" pitchFamily="18" charset="0"/>
                <a:ea typeface="Times New Roman" panose="02020603050405020304" pitchFamily="18" charset="0"/>
              </a:rPr>
              <a:t>originados de declaração</a:t>
            </a:r>
            <a:r>
              <a:rPr lang="pt-BR" dirty="0">
                <a:effectLst/>
                <a:latin typeface="Georgia" panose="02040502050405020303" pitchFamily="18" charset="0"/>
                <a:ea typeface="Times New Roman" panose="02020603050405020304" pitchFamily="18" charset="0"/>
              </a:rPr>
              <a:t>, </a:t>
            </a:r>
            <a:r>
              <a:rPr lang="pt-BR" b="1" dirty="0">
                <a:effectLst/>
                <a:latin typeface="Georgia" panose="02040502050405020303" pitchFamily="18" charset="0"/>
                <a:ea typeface="Times New Roman" panose="02020603050405020304" pitchFamily="18" charset="0"/>
              </a:rPr>
              <a:t>denúncia ou verificação de ofício</a:t>
            </a:r>
            <a:r>
              <a:rPr lang="pt-BR" b="1" dirty="0">
                <a:latin typeface="Georgia" panose="02040502050405020303" pitchFamily="18" charset="0"/>
                <a:ea typeface="Times New Roman" panose="02020603050405020304" pitchFamily="18" charset="0"/>
              </a:rPr>
              <a:t> </a:t>
            </a:r>
            <a:r>
              <a:rPr lang="pt-BR" dirty="0">
                <a:effectLst/>
                <a:latin typeface="Georgia" panose="02040502050405020303" pitchFamily="18" charset="0"/>
                <a:ea typeface="Times New Roman" panose="02020603050405020304" pitchFamily="18" charset="0"/>
              </a:rPr>
              <a:t>(art. 14)</a:t>
            </a:r>
          </a:p>
          <a:p>
            <a:pPr marL="285750" indent="-285750" algn="just">
              <a:buFont typeface="Arial" panose="020B0604020202020204" pitchFamily="34" charset="0"/>
              <a:buChar char="•"/>
            </a:pPr>
            <a:endParaRPr lang="pt-BR" dirty="0">
              <a:effectLst/>
              <a:latin typeface="Georgia" panose="02040502050405020303" pitchFamily="18" charset="0"/>
              <a:ea typeface="Times New Roman" panose="02020603050405020304" pitchFamily="18" charset="0"/>
            </a:endParaRPr>
          </a:p>
          <a:p>
            <a:pPr marL="285750" indent="-285750" algn="just">
              <a:buFont typeface="Arial" panose="020B0604020202020204" pitchFamily="34" charset="0"/>
              <a:buChar char="•"/>
            </a:pPr>
            <a:r>
              <a:rPr lang="pt-BR" dirty="0">
                <a:latin typeface="Georgia" panose="02040502050405020303" pitchFamily="18" charset="0"/>
                <a:ea typeface="Times New Roman" panose="02020603050405020304" pitchFamily="18" charset="0"/>
              </a:rPr>
              <a:t>Manifestação em </a:t>
            </a:r>
            <a:r>
              <a:rPr lang="pt-BR" b="1" dirty="0">
                <a:latin typeface="Georgia" panose="02040502050405020303" pitchFamily="18" charset="0"/>
                <a:ea typeface="Times New Roman" panose="02020603050405020304" pitchFamily="18" charset="0"/>
              </a:rPr>
              <a:t>sede de consultas</a:t>
            </a:r>
            <a:r>
              <a:rPr lang="pt-BR" dirty="0">
                <a:latin typeface="Georgia" panose="02040502050405020303" pitchFamily="18" charset="0"/>
                <a:ea typeface="Times New Roman" panose="02020603050405020304" pitchFamily="18" charset="0"/>
              </a:rPr>
              <a:t> formuladas por </a:t>
            </a:r>
            <a:r>
              <a:rPr lang="pt-BR" dirty="0">
                <a:effectLst/>
                <a:latin typeface="Georgia" panose="02040502050405020303" pitchFamily="18" charset="0"/>
                <a:ea typeface="Times New Roman" panose="02020603050405020304" pitchFamily="18" charset="0"/>
              </a:rPr>
              <a:t>órgão ou entidade da administração direta ou indireta do Estado, servidor, antes da posse em outro cargo, função ou emprego, ou em virtude de modificação superveniente em sua situação funcional ou na respectiva definição jurídica, e candidato a concurso público, que já seja titular de outra situação funcional, em atividade; (art. 15)</a:t>
            </a:r>
          </a:p>
          <a:p>
            <a:pPr marL="285750" indent="-285750" algn="just">
              <a:buFont typeface="Arial" panose="020B0604020202020204" pitchFamily="34" charset="0"/>
              <a:buChar char="•"/>
            </a:pPr>
            <a:endParaRPr lang="pt-BR" dirty="0">
              <a:effectLst/>
              <a:latin typeface="Georgia" panose="02040502050405020303" pitchFamily="18" charset="0"/>
              <a:ea typeface="Times New Roman" panose="02020603050405020304" pitchFamily="18" charset="0"/>
            </a:endParaRPr>
          </a:p>
          <a:p>
            <a:pPr marL="285750" indent="-285750" algn="just">
              <a:buFont typeface="Arial" panose="020B0604020202020204" pitchFamily="34" charset="0"/>
              <a:buChar char="•"/>
            </a:pPr>
            <a:r>
              <a:rPr lang="pt-BR" dirty="0">
                <a:effectLst/>
                <a:latin typeface="Georgia" panose="02040502050405020303" pitchFamily="18" charset="0"/>
                <a:ea typeface="Times New Roman" panose="02020603050405020304" pitchFamily="18" charset="0"/>
              </a:rPr>
              <a:t>A resolução da  comissão </a:t>
            </a:r>
            <a:r>
              <a:rPr lang="pt-BR" b="1" dirty="0">
                <a:effectLst/>
                <a:latin typeface="Georgia" panose="02040502050405020303" pitchFamily="18" charset="0"/>
                <a:ea typeface="Times New Roman" panose="02020603050405020304" pitchFamily="18" charset="0"/>
              </a:rPr>
              <a:t>que reconhecer a existência de acumulação proibida</a:t>
            </a:r>
            <a:r>
              <a:rPr lang="pt-BR" dirty="0">
                <a:effectLst/>
                <a:latin typeface="Georgia" panose="02040502050405020303" pitchFamily="18" charset="0"/>
                <a:ea typeface="Times New Roman" panose="02020603050405020304" pitchFamily="18" charset="0"/>
              </a:rPr>
              <a:t>, manifesta-se sobre a </a:t>
            </a:r>
            <a:r>
              <a:rPr lang="pt-BR" b="1" dirty="0">
                <a:effectLst/>
                <a:latin typeface="Georgia" panose="02040502050405020303" pitchFamily="18" charset="0"/>
                <a:ea typeface="Times New Roman" panose="02020603050405020304" pitchFamily="18" charset="0"/>
              </a:rPr>
              <a:t>boa ou má fé</a:t>
            </a:r>
            <a:r>
              <a:rPr lang="pt-BR" dirty="0">
                <a:effectLst/>
                <a:latin typeface="Georgia" panose="02040502050405020303" pitchFamily="18" charset="0"/>
                <a:ea typeface="Times New Roman" panose="02020603050405020304" pitchFamily="18" charset="0"/>
              </a:rPr>
              <a:t> do servidor, propondo, neste último caso, a instauração do procedimento cabível. (art. 16)</a:t>
            </a:r>
          </a:p>
          <a:p>
            <a:endParaRPr lang="pt-BR" sz="1400" dirty="0">
              <a:latin typeface="Georgia" panose="02040502050405020303" pitchFamily="18" charset="0"/>
              <a:cs typeface="Times New Roman" panose="02020603050405020304" pitchFamily="18" charset="0"/>
            </a:endParaRPr>
          </a:p>
          <a:p>
            <a:pPr algn="ctr"/>
            <a:endParaRPr lang="x-none" sz="36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13480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745163"/>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4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sz="1400" b="1" dirty="0">
                <a:solidFill>
                  <a:srgbClr val="000000"/>
                </a:solidFill>
                <a:latin typeface="Georgia" panose="02040502050405020303" pitchFamily="18" charset="0"/>
              </a:rPr>
              <a:t>	</a:t>
            </a:r>
            <a:r>
              <a:rPr lang="pt-BR" b="1" dirty="0">
                <a:solidFill>
                  <a:srgbClr val="000000"/>
                </a:solidFill>
                <a:latin typeface="Georgia" panose="02040502050405020303" pitchFamily="18" charset="0"/>
              </a:rPr>
              <a:t>• Constituição de comissão específica: </a:t>
            </a:r>
          </a:p>
          <a:p>
            <a:pPr>
              <a:spcAft>
                <a:spcPts val="135"/>
              </a:spcAft>
            </a:pPr>
            <a:endParaRPr lang="pt-BR" sz="1600" b="1" dirty="0">
              <a:latin typeface="Georgia" panose="02040502050405020303" pitchFamily="18" charset="0"/>
              <a:cs typeface="Times New Roman" panose="02020603050405020304" pitchFamily="18" charset="0"/>
            </a:endParaRPr>
          </a:p>
          <a:p>
            <a:pPr>
              <a:spcAft>
                <a:spcPts val="135"/>
              </a:spcAft>
            </a:pPr>
            <a:r>
              <a:rPr lang="pt-BR" sz="1600" b="1" dirty="0">
                <a:latin typeface="Georgia" panose="02040502050405020303" pitchFamily="18" charset="0"/>
                <a:cs typeface="Times New Roman" panose="02020603050405020304" pitchFamily="18" charset="0"/>
              </a:rPr>
              <a:t>Prefeitura de Parnamirim – Decreto nº 6191/2020  </a:t>
            </a:r>
          </a:p>
          <a:p>
            <a:pPr>
              <a:spcAft>
                <a:spcPts val="135"/>
              </a:spcAft>
            </a:pPr>
            <a:r>
              <a:rPr lang="pt-BR" sz="1600" dirty="0">
                <a:latin typeface="Georgia" panose="02040502050405020303" pitchFamily="18" charset="0"/>
                <a:cs typeface="Times New Roman" panose="02020603050405020304" pitchFamily="18" charset="0"/>
              </a:rPr>
              <a:t>Comissão Permanente de Acumulação de Cargos – COPAC</a:t>
            </a:r>
          </a:p>
          <a:p>
            <a:pPr>
              <a:spcAft>
                <a:spcPts val="135"/>
              </a:spcAft>
            </a:pPr>
            <a:r>
              <a:rPr lang="pt-BR" sz="1600" dirty="0">
                <a:latin typeface="Georgia" panose="02040502050405020303" pitchFamily="18" charset="0"/>
                <a:cs typeface="Times New Roman" panose="02020603050405020304" pitchFamily="18" charset="0"/>
              </a:rPr>
              <a:t>Vinculado a Secretária Municipal de Administração e RH – SEARH</a:t>
            </a:r>
          </a:p>
          <a:p>
            <a:pPr>
              <a:spcAft>
                <a:spcPts val="135"/>
              </a:spcAft>
            </a:pPr>
            <a:endParaRPr lang="pt-BR" sz="1600" b="1" dirty="0">
              <a:latin typeface="Georgia" panose="02040502050405020303" pitchFamily="18" charset="0"/>
              <a:cs typeface="Times New Roman" panose="02020603050405020304" pitchFamily="18" charset="0"/>
            </a:endParaRPr>
          </a:p>
          <a:p>
            <a:pPr marL="285750" indent="-285750" algn="just">
              <a:lnSpc>
                <a:spcPct val="150000"/>
              </a:lnSpc>
              <a:spcAft>
                <a:spcPts val="135"/>
              </a:spcAft>
              <a:buFont typeface="Arial" panose="020B0604020202020204" pitchFamily="34" charset="0"/>
              <a:buChar char="•"/>
            </a:pPr>
            <a:r>
              <a:rPr lang="pt-BR" b="1" dirty="0">
                <a:latin typeface="Georgia" panose="02040502050405020303" pitchFamily="18" charset="0"/>
              </a:rPr>
              <a:t>órgão colegiado </a:t>
            </a:r>
            <a:r>
              <a:rPr lang="pt-BR" dirty="0">
                <a:latin typeface="Georgia" panose="02040502050405020303" pitchFamily="18" charset="0"/>
              </a:rPr>
              <a:t>da Administração Direta vinculado à Secretaria Municipal de Administração e Recursos Humanos – SEARH, incumbida de </a:t>
            </a:r>
            <a:r>
              <a:rPr lang="pt-BR" b="1" dirty="0">
                <a:latin typeface="Georgia" panose="02040502050405020303" pitchFamily="18" charset="0"/>
              </a:rPr>
              <a:t>examinar a licitude ou ilicitude das acumulações de cargos</a:t>
            </a:r>
            <a:r>
              <a:rPr lang="pt-BR" dirty="0">
                <a:latin typeface="Georgia" panose="02040502050405020303" pitchFamily="18" charset="0"/>
              </a:rPr>
              <a:t>, funções e empregos públicos (art. 6º);</a:t>
            </a:r>
          </a:p>
          <a:p>
            <a:pPr marL="285750" indent="-285750" algn="just">
              <a:lnSpc>
                <a:spcPct val="150000"/>
              </a:lnSpc>
              <a:spcAft>
                <a:spcPts val="135"/>
              </a:spcAft>
              <a:buFont typeface="Arial" panose="020B0604020202020204" pitchFamily="34" charset="0"/>
              <a:buChar char="•"/>
            </a:pPr>
            <a:r>
              <a:rPr lang="pt-BR" dirty="0">
                <a:latin typeface="Georgia" panose="02040502050405020303" pitchFamily="18" charset="0"/>
              </a:rPr>
              <a:t>Constituída por </a:t>
            </a:r>
            <a:r>
              <a:rPr lang="pt-BR" b="1" dirty="0">
                <a:latin typeface="Georgia" panose="02040502050405020303" pitchFamily="18" charset="0"/>
              </a:rPr>
              <a:t>04 (quatro) membros</a:t>
            </a:r>
            <a:r>
              <a:rPr lang="pt-BR" dirty="0">
                <a:latin typeface="Georgia" panose="02040502050405020303" pitchFamily="18" charset="0"/>
              </a:rPr>
              <a:t>, designados pelo Prefeito Municipal, dentre os servidores públicos do Município de Parnamirim/RN, com formação superior.  (art. 7º)</a:t>
            </a:r>
          </a:p>
          <a:p>
            <a:pPr marL="285750" indent="-285750" algn="just">
              <a:lnSpc>
                <a:spcPct val="150000"/>
              </a:lnSpc>
              <a:spcAft>
                <a:spcPts val="135"/>
              </a:spcAft>
              <a:buFont typeface="Arial" panose="020B0604020202020204" pitchFamily="34" charset="0"/>
              <a:buChar char="•"/>
            </a:pPr>
            <a:r>
              <a:rPr lang="pt-BR" dirty="0">
                <a:latin typeface="Georgia" panose="02040502050405020303" pitchFamily="18" charset="0"/>
              </a:rPr>
              <a:t>Composição: 01 Presidente; 03 membros; no mínimo, </a:t>
            </a:r>
            <a:r>
              <a:rPr lang="pt-BR" b="1" dirty="0">
                <a:latin typeface="Georgia" panose="02040502050405020303" pitchFamily="18" charset="0"/>
              </a:rPr>
              <a:t>2/4 (dois quartos) de servidores efetivos</a:t>
            </a:r>
            <a:r>
              <a:rPr lang="pt-BR" dirty="0">
                <a:latin typeface="Georgia" panose="02040502050405020303" pitchFamily="18" charset="0"/>
              </a:rPr>
              <a:t>. (art. 8º);</a:t>
            </a:r>
          </a:p>
          <a:p>
            <a:pPr>
              <a:lnSpc>
                <a:spcPct val="150000"/>
              </a:lnSpc>
              <a:spcAft>
                <a:spcPts val="135"/>
              </a:spcAft>
            </a:pPr>
            <a:r>
              <a:rPr lang="pt-BR" sz="1400" dirty="0">
                <a:latin typeface="Georgia" panose="02040502050405020303" pitchFamily="18" charset="0"/>
              </a:rPr>
              <a:t> </a:t>
            </a:r>
            <a:endParaRPr lang="pt-BR" sz="1400" b="1" dirty="0">
              <a:latin typeface="Georgia" panose="02040502050405020303" pitchFamily="18" charset="0"/>
              <a:cs typeface="Times New Roman" panose="02020603050405020304" pitchFamily="18" charset="0"/>
            </a:endParaRPr>
          </a:p>
          <a:p>
            <a:endParaRPr lang="pt-BR" sz="1400" dirty="0">
              <a:latin typeface="Georgia" panose="02040502050405020303" pitchFamily="18" charset="0"/>
              <a:cs typeface="Times New Roman" panose="02020603050405020304" pitchFamily="18" charset="0"/>
            </a:endParaRPr>
          </a:p>
          <a:p>
            <a:pPr algn="ctr"/>
            <a:endParaRPr lang="x-none" sz="14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12252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739759"/>
          </a:xfrm>
          <a:prstGeom prst="rect">
            <a:avLst/>
          </a:prstGeom>
          <a:noFill/>
        </p:spPr>
        <p:txBody>
          <a:bodyPr wrap="square" rtlCol="0">
            <a:spAutoFit/>
          </a:bodyPr>
          <a:lstStyle/>
          <a:p>
            <a:pPr>
              <a:lnSpc>
                <a:spcPct val="150000"/>
              </a:lnSpc>
            </a:pPr>
            <a:r>
              <a:rPr lang="pt-BR" b="1" dirty="0">
                <a:solidFill>
                  <a:srgbClr val="000000"/>
                </a:solidFill>
                <a:latin typeface="Georgia" panose="02040502050405020303" pitchFamily="18" charset="0"/>
              </a:rPr>
              <a:t>	• Constituição de comissão específica: </a:t>
            </a:r>
          </a:p>
          <a:p>
            <a:pPr>
              <a:lnSpc>
                <a:spcPct val="150000"/>
              </a:lnSpc>
            </a:pPr>
            <a:endParaRPr lang="pt-BR" b="1" dirty="0">
              <a:solidFill>
                <a:srgbClr val="000000"/>
              </a:solidFill>
              <a:latin typeface="Georgia" panose="02040502050405020303" pitchFamily="18" charset="0"/>
            </a:endParaRPr>
          </a:p>
          <a:p>
            <a:pPr>
              <a:lnSpc>
                <a:spcPct val="150000"/>
              </a:lnSpc>
            </a:pPr>
            <a:endParaRPr lang="pt-BR" b="1" dirty="0">
              <a:solidFill>
                <a:srgbClr val="000000"/>
              </a:solidFill>
              <a:latin typeface="Georgia" panose="02040502050405020303" pitchFamily="18" charset="0"/>
            </a:endParaRPr>
          </a:p>
          <a:p>
            <a:pPr>
              <a:spcAft>
                <a:spcPts val="135"/>
              </a:spcAft>
            </a:pPr>
            <a:r>
              <a:rPr lang="pt-BR" b="1" dirty="0">
                <a:latin typeface="Georgia" panose="02040502050405020303" pitchFamily="18" charset="0"/>
                <a:cs typeface="Times New Roman" panose="02020603050405020304" pitchFamily="18" charset="0"/>
              </a:rPr>
              <a:t>Prefeitura de Parnamirim – Decreto nº 6191/2020 – COPAC</a:t>
            </a:r>
          </a:p>
          <a:p>
            <a:pPr>
              <a:spcAft>
                <a:spcPts val="135"/>
              </a:spcAft>
            </a:pPr>
            <a:endParaRPr lang="pt-BR" b="1" dirty="0">
              <a:latin typeface="Georgia" panose="02040502050405020303" pitchFamily="18" charset="0"/>
              <a:cs typeface="Times New Roman" panose="02020603050405020304" pitchFamily="18" charset="0"/>
            </a:endParaRPr>
          </a:p>
          <a:p>
            <a:pPr marL="285750" indent="-285750">
              <a:spcAft>
                <a:spcPts val="135"/>
              </a:spcAft>
              <a:buFont typeface="Arial" panose="020B0604020202020204" pitchFamily="34" charset="0"/>
              <a:buChar char="•"/>
            </a:pPr>
            <a:r>
              <a:rPr lang="pt-BR" dirty="0">
                <a:latin typeface="Georgia" panose="02040502050405020303" pitchFamily="18" charset="0"/>
              </a:rPr>
              <a:t>Competências: </a:t>
            </a:r>
            <a:r>
              <a:rPr lang="pt-BR" b="1" dirty="0">
                <a:latin typeface="Georgia" panose="02040502050405020303" pitchFamily="18" charset="0"/>
              </a:rPr>
              <a:t>relatar os processo</a:t>
            </a:r>
            <a:r>
              <a:rPr lang="pt-BR" dirty="0">
                <a:latin typeface="Georgia" panose="02040502050405020303" pitchFamily="18" charset="0"/>
              </a:rPr>
              <a:t>s no prazo de 15 (quinze), prorrogável por igual período; </a:t>
            </a:r>
            <a:r>
              <a:rPr lang="pt-BR" b="1" dirty="0">
                <a:latin typeface="Georgia" panose="02040502050405020303" pitchFamily="18" charset="0"/>
              </a:rPr>
              <a:t>proferir votos nos julgamentos</a:t>
            </a:r>
            <a:r>
              <a:rPr lang="pt-BR" dirty="0">
                <a:latin typeface="Georgia" panose="02040502050405020303" pitchFamily="18" charset="0"/>
              </a:rPr>
              <a:t>; </a:t>
            </a:r>
            <a:r>
              <a:rPr lang="pt-BR" b="1" dirty="0">
                <a:latin typeface="Georgia" panose="02040502050405020303" pitchFamily="18" charset="0"/>
              </a:rPr>
              <a:t>propor diligências </a:t>
            </a:r>
            <a:r>
              <a:rPr lang="pt-BR" dirty="0">
                <a:latin typeface="Georgia" panose="02040502050405020303" pitchFamily="18" charset="0"/>
              </a:rPr>
              <a:t>necessárias à instrução dos processos; sugerir medidas de interesse da Comissão e praticar os atos inerentes à sua função. (art. 11)</a:t>
            </a:r>
          </a:p>
          <a:p>
            <a:pPr marL="285750" indent="-285750">
              <a:spcAft>
                <a:spcPts val="135"/>
              </a:spcAft>
              <a:buFont typeface="Arial" panose="020B0604020202020204" pitchFamily="34" charset="0"/>
              <a:buChar char="•"/>
            </a:pPr>
            <a:endParaRPr lang="pt-BR" dirty="0">
              <a:latin typeface="Georgia" panose="02040502050405020303" pitchFamily="18" charset="0"/>
            </a:endParaRPr>
          </a:p>
          <a:p>
            <a:pPr marL="285750" indent="-285750">
              <a:spcAft>
                <a:spcPts val="135"/>
              </a:spcAft>
              <a:buFont typeface="Arial" panose="020B0604020202020204" pitchFamily="34" charset="0"/>
              <a:buChar char="•"/>
            </a:pPr>
            <a:r>
              <a:rPr lang="pt-BR" dirty="0">
                <a:latin typeface="Georgia" panose="02040502050405020303" pitchFamily="18" charset="0"/>
              </a:rPr>
              <a:t>A Comissão Permanente de Acúmulo de Cargo Público – COPAC, será </a:t>
            </a:r>
            <a:r>
              <a:rPr lang="pt-BR" b="1" dirty="0">
                <a:latin typeface="Georgia" panose="02040502050405020303" pitchFamily="18" charset="0"/>
              </a:rPr>
              <a:t>presidida por um</a:t>
            </a:r>
            <a:r>
              <a:rPr lang="pt-BR" dirty="0">
                <a:latin typeface="Georgia" panose="02040502050405020303" pitchFamily="18" charset="0"/>
              </a:rPr>
              <a:t> de seus membros, designado pelo Prefeito Municipal. (art. 12) </a:t>
            </a:r>
          </a:p>
          <a:p>
            <a:pPr marL="285750" indent="-285750">
              <a:spcAft>
                <a:spcPts val="135"/>
              </a:spcAft>
              <a:buFont typeface="Arial" panose="020B0604020202020204" pitchFamily="34" charset="0"/>
              <a:buChar char="•"/>
            </a:pPr>
            <a:endParaRPr lang="pt-BR" dirty="0">
              <a:latin typeface="Georgia" panose="02040502050405020303" pitchFamily="18" charset="0"/>
            </a:endParaRPr>
          </a:p>
          <a:p>
            <a:pPr marL="285750" indent="-285750">
              <a:spcAft>
                <a:spcPts val="135"/>
              </a:spcAft>
              <a:buFont typeface="Arial" panose="020B0604020202020204" pitchFamily="34" charset="0"/>
              <a:buChar char="•"/>
            </a:pPr>
            <a:r>
              <a:rPr lang="pt-BR" dirty="0">
                <a:latin typeface="Georgia" panose="02040502050405020303" pitchFamily="18" charset="0"/>
              </a:rPr>
              <a:t>As </a:t>
            </a:r>
            <a:r>
              <a:rPr lang="pt-BR" b="1" dirty="0">
                <a:latin typeface="Georgia" panose="02040502050405020303" pitchFamily="18" charset="0"/>
              </a:rPr>
              <a:t>decisões </a:t>
            </a:r>
            <a:r>
              <a:rPr lang="pt-BR" dirty="0">
                <a:latin typeface="Georgia" panose="02040502050405020303" pitchFamily="18" charset="0"/>
              </a:rPr>
              <a:t>serão sempre adotadas </a:t>
            </a:r>
            <a:r>
              <a:rPr lang="pt-BR" b="1" dirty="0">
                <a:latin typeface="Georgia" panose="02040502050405020303" pitchFamily="18" charset="0"/>
              </a:rPr>
              <a:t>por maioria absoluta</a:t>
            </a:r>
            <a:r>
              <a:rPr lang="pt-BR" dirty="0">
                <a:latin typeface="Georgia" panose="02040502050405020303" pitchFamily="18" charset="0"/>
              </a:rPr>
              <a:t>, </a:t>
            </a:r>
            <a:r>
              <a:rPr lang="pt-BR" b="1" dirty="0">
                <a:latin typeface="Georgia" panose="02040502050405020303" pitchFamily="18" charset="0"/>
              </a:rPr>
              <a:t>parecer jurídico da Procuradoria Geral do Município</a:t>
            </a:r>
            <a:r>
              <a:rPr lang="pt-BR" dirty="0">
                <a:latin typeface="Georgia" panose="02040502050405020303" pitchFamily="18" charset="0"/>
              </a:rPr>
              <a:t>, e </a:t>
            </a:r>
            <a:r>
              <a:rPr lang="pt-BR" b="1" dirty="0">
                <a:latin typeface="Georgia" panose="02040502050405020303" pitchFamily="18" charset="0"/>
              </a:rPr>
              <a:t>Acato do Secretário Municipal de Administração e Recursos Humanos, publicadas no Diário Oficial de Parnamirim</a:t>
            </a:r>
            <a:r>
              <a:rPr lang="pt-BR" dirty="0">
                <a:latin typeface="Georgia" panose="02040502050405020303" pitchFamily="18" charset="0"/>
              </a:rPr>
              <a:t>/RN. (art.13)</a:t>
            </a: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68577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247317"/>
          </a:xfrm>
          <a:prstGeom prst="rect">
            <a:avLst/>
          </a:prstGeom>
          <a:noFill/>
        </p:spPr>
        <p:txBody>
          <a:bodyPr wrap="square" rtlCol="0">
            <a:spAutoFit/>
          </a:bodyPr>
          <a:lstStyle/>
          <a:p>
            <a:pPr>
              <a:lnSpc>
                <a:spcPct val="150000"/>
              </a:lnSpc>
            </a:pPr>
            <a:r>
              <a:rPr lang="pt-BR" b="1" dirty="0">
                <a:solidFill>
                  <a:srgbClr val="000000"/>
                </a:solidFill>
                <a:latin typeface="Georgia" panose="02040502050405020303" pitchFamily="18" charset="0"/>
              </a:rPr>
              <a:t>	</a:t>
            </a:r>
          </a:p>
          <a:p>
            <a:pPr>
              <a:lnSpc>
                <a:spcPct val="150000"/>
              </a:lnSpc>
            </a:pPr>
            <a:endParaRPr lang="pt-BR" b="1" dirty="0">
              <a:solidFill>
                <a:srgbClr val="000000"/>
              </a:solidFill>
              <a:latin typeface="Georgia" panose="02040502050405020303" pitchFamily="18" charset="0"/>
            </a:endParaRPr>
          </a:p>
          <a:p>
            <a:pPr>
              <a:lnSpc>
                <a:spcPct val="150000"/>
              </a:lnSpc>
            </a:pPr>
            <a:r>
              <a:rPr lang="pt-BR" b="1" dirty="0">
                <a:solidFill>
                  <a:srgbClr val="000000"/>
                </a:solidFill>
                <a:latin typeface="Georgia" panose="02040502050405020303" pitchFamily="18" charset="0"/>
              </a:rPr>
              <a:t>• Constituição de comissão específica: </a:t>
            </a:r>
          </a:p>
          <a:p>
            <a:pPr>
              <a:lnSpc>
                <a:spcPct val="150000"/>
              </a:lnSpc>
            </a:pPr>
            <a:r>
              <a:rPr lang="pt-BR" b="1" dirty="0">
                <a:solidFill>
                  <a:srgbClr val="000000"/>
                </a:solidFill>
                <a:latin typeface="Georgia" panose="02040502050405020303" pitchFamily="18" charset="0"/>
              </a:rPr>
              <a:t>Síntese:</a:t>
            </a:r>
          </a:p>
          <a:p>
            <a:endParaRPr lang="pt-BR" dirty="0">
              <a:latin typeface="Georgia" panose="02040502050405020303" pitchFamily="18" charset="0"/>
              <a:cs typeface="Times New Roman" panose="02020603050405020304" pitchFamily="18" charset="0"/>
            </a:endParaRPr>
          </a:p>
          <a:p>
            <a:endParaRPr lang="pt-BR" dirty="0">
              <a:latin typeface="Georgia" panose="02040502050405020303" pitchFamily="18" charset="0"/>
              <a:cs typeface="Times New Roman" panose="02020603050405020304" pitchFamily="18" charset="0"/>
            </a:endParaRPr>
          </a:p>
          <a:p>
            <a:pPr marL="285750" indent="-285750">
              <a:buFont typeface="Arial" panose="020B0604020202020204" pitchFamily="34" charset="0"/>
              <a:buChar char="•"/>
            </a:pPr>
            <a:r>
              <a:rPr lang="pt-BR" dirty="0">
                <a:latin typeface="Georgia" panose="02040502050405020303" pitchFamily="18" charset="0"/>
                <a:cs typeface="Times New Roman" panose="02020603050405020304" pitchFamily="18" charset="0"/>
              </a:rPr>
              <a:t>De acordo com a necessidade do jurisdicionado;</a:t>
            </a:r>
          </a:p>
          <a:p>
            <a:pPr marL="285750" indent="-285750">
              <a:buFont typeface="Arial" panose="020B0604020202020204" pitchFamily="34" charset="0"/>
              <a:buChar char="•"/>
            </a:pPr>
            <a:endParaRPr lang="pt-BR" dirty="0">
              <a:latin typeface="Georgia" panose="02040502050405020303" pitchFamily="18" charset="0"/>
              <a:cs typeface="Times New Roman" panose="02020603050405020304" pitchFamily="18" charset="0"/>
            </a:endParaRPr>
          </a:p>
          <a:p>
            <a:pPr marL="285750" indent="-285750">
              <a:buFont typeface="Arial" panose="020B0604020202020204" pitchFamily="34" charset="0"/>
              <a:buChar char="•"/>
            </a:pPr>
            <a:r>
              <a:rPr lang="pt-BR" dirty="0">
                <a:latin typeface="Georgia" panose="02040502050405020303" pitchFamily="18" charset="0"/>
                <a:cs typeface="Times New Roman" panose="02020603050405020304" pitchFamily="18" charset="0"/>
              </a:rPr>
              <a:t>É necessário ter norma disciplinando a constituição da comissão permanente;</a:t>
            </a:r>
          </a:p>
          <a:p>
            <a:pPr marL="285750" indent="-285750">
              <a:buFont typeface="Arial" panose="020B0604020202020204" pitchFamily="34" charset="0"/>
              <a:buChar char="•"/>
            </a:pPr>
            <a:endParaRPr lang="pt-BR" dirty="0">
              <a:latin typeface="Georgia" panose="02040502050405020303" pitchFamily="18" charset="0"/>
              <a:cs typeface="Times New Roman" panose="02020603050405020304" pitchFamily="18" charset="0"/>
            </a:endParaRPr>
          </a:p>
          <a:p>
            <a:pPr marL="285750" indent="-285750">
              <a:buFont typeface="Arial" panose="020B0604020202020204" pitchFamily="34" charset="0"/>
              <a:buChar char="•"/>
            </a:pPr>
            <a:r>
              <a:rPr lang="pt-BR" dirty="0">
                <a:latin typeface="Georgia" panose="02040502050405020303" pitchFamily="18" charset="0"/>
                <a:cs typeface="Times New Roman" panose="02020603050405020304" pitchFamily="18" charset="0"/>
              </a:rPr>
              <a:t>Vantagens: Especialização da comissão sobre o tema e celeridade na apuração;</a:t>
            </a:r>
          </a:p>
          <a:p>
            <a:pPr algn="ctr"/>
            <a:endParaRPr lang="x-none" sz="36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82694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091137"/>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Análise da legislação:</a:t>
            </a:r>
          </a:p>
          <a:p>
            <a:pPr marL="285750" indent="-285750">
              <a:lnSpc>
                <a:spcPct val="150000"/>
              </a:lnSpc>
              <a:buFont typeface="Wingdings" panose="05000000000000000000" pitchFamily="2" charset="2"/>
              <a:buChar char="Ø"/>
            </a:pPr>
            <a:r>
              <a:rPr lang="pt-BR" b="1" dirty="0">
                <a:solidFill>
                  <a:srgbClr val="000000"/>
                </a:solidFill>
                <a:latin typeface="Georgia" panose="02040502050405020303" pitchFamily="18" charset="0"/>
              </a:rPr>
              <a:t>	Lei Complementar Estadual n٥ 122/1994 (RJU):</a:t>
            </a:r>
          </a:p>
          <a:p>
            <a:pPr algn="ctr"/>
            <a:endParaRPr lang="pt-BR" dirty="0">
              <a:latin typeface="Georgia" panose="02040502050405020303" pitchFamily="18" charset="0"/>
            </a:endParaRPr>
          </a:p>
          <a:p>
            <a:pPr algn="ctr"/>
            <a:r>
              <a:rPr lang="pt-BR" dirty="0">
                <a:latin typeface="Georgia" panose="02040502050405020303" pitchFamily="18" charset="0"/>
              </a:rPr>
              <a:t>CAPÍTULO III </a:t>
            </a:r>
          </a:p>
          <a:p>
            <a:pPr algn="ctr"/>
            <a:r>
              <a:rPr lang="pt-BR" dirty="0">
                <a:latin typeface="Georgia" panose="02040502050405020303" pitchFamily="18" charset="0"/>
              </a:rPr>
              <a:t>Da Acumulação </a:t>
            </a:r>
          </a:p>
          <a:p>
            <a:pPr algn="just"/>
            <a:endParaRPr lang="pt-BR" i="1" dirty="0">
              <a:latin typeface="Georgia" panose="02040502050405020303" pitchFamily="18" charset="0"/>
            </a:endParaRPr>
          </a:p>
          <a:p>
            <a:pPr algn="just"/>
            <a:r>
              <a:rPr lang="pt-BR" i="1" dirty="0">
                <a:latin typeface="Georgia" panose="02040502050405020303" pitchFamily="18" charset="0"/>
              </a:rPr>
              <a:t>Art.131. </a:t>
            </a:r>
            <a:r>
              <a:rPr lang="pt-BR" b="1" i="1" dirty="0">
                <a:latin typeface="Georgia" panose="02040502050405020303" pitchFamily="18" charset="0"/>
              </a:rPr>
              <a:t>Ressalvadas as exceções previstas na Constituição</a:t>
            </a:r>
            <a:r>
              <a:rPr lang="pt-BR" i="1" dirty="0">
                <a:latin typeface="Georgia" panose="02040502050405020303" pitchFamily="18" charset="0"/>
              </a:rPr>
              <a:t>, é vedada a acumulação remunerada de cargos, funções e empregos, ainda que temporários, na administração direta ou indireta do Estado, observado, ainda, o disposto nos artigos 70, §3º e 223.</a:t>
            </a:r>
          </a:p>
          <a:p>
            <a:pPr algn="just"/>
            <a:endParaRPr lang="pt-BR" i="1" dirty="0">
              <a:latin typeface="Georgia" panose="02040502050405020303" pitchFamily="18" charset="0"/>
            </a:endParaRPr>
          </a:p>
          <a:p>
            <a:pPr algn="just"/>
            <a:r>
              <a:rPr lang="pt-BR" i="1" dirty="0">
                <a:latin typeface="Georgia" panose="02040502050405020303" pitchFamily="18" charset="0"/>
              </a:rPr>
              <a:t>§ 1º. A proibição deste artigo estende-se à acumulação do cargo, função ou emprego público estadual com outro do quadro da União, de outro Estado ou Município, do Distrito Federal, dos Territórios Federais ou das respectivas entidades de administração indireta. </a:t>
            </a:r>
          </a:p>
          <a:p>
            <a:pPr algn="just"/>
            <a:endParaRPr lang="pt-BR" i="1" dirty="0">
              <a:latin typeface="Georgia" panose="02040502050405020303" pitchFamily="18" charset="0"/>
            </a:endParaRPr>
          </a:p>
          <a:p>
            <a:pPr algn="just"/>
            <a:r>
              <a:rPr lang="pt-BR" i="1" dirty="0">
                <a:latin typeface="Georgia" panose="02040502050405020303" pitchFamily="18" charset="0"/>
              </a:rPr>
              <a:t>§ 2º. A acumulação, ainda que lícita, </a:t>
            </a:r>
            <a:r>
              <a:rPr lang="pt-BR" b="1" i="1" dirty="0">
                <a:latin typeface="Georgia" panose="02040502050405020303" pitchFamily="18" charset="0"/>
              </a:rPr>
              <a:t>fica condicionada à comprovação da compatibilidade de horários</a:t>
            </a:r>
            <a:r>
              <a:rPr lang="pt-BR" i="1" dirty="0">
                <a:latin typeface="Georgia" panose="02040502050405020303" pitchFamily="18" charset="0"/>
              </a:rPr>
              <a:t>, cuja soma não pode exceder a 60 (sessenta) horas semanais. </a:t>
            </a: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58201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6479"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96262"/>
            <a:ext cx="10752463" cy="5456174"/>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Análise da legislação:</a:t>
            </a:r>
          </a:p>
          <a:p>
            <a:pPr marL="285750" indent="-285750">
              <a:lnSpc>
                <a:spcPct val="150000"/>
              </a:lnSpc>
              <a:buFont typeface="Wingdings" panose="05000000000000000000" pitchFamily="2" charset="2"/>
              <a:buChar char="Ø"/>
            </a:pPr>
            <a:endParaRPr lang="pt-BR" b="1" dirty="0">
              <a:solidFill>
                <a:srgbClr val="000000"/>
              </a:solidFill>
              <a:latin typeface="Georgia" panose="02040502050405020303" pitchFamily="18" charset="0"/>
            </a:endParaRPr>
          </a:p>
          <a:p>
            <a:pPr marL="285750" indent="-285750">
              <a:lnSpc>
                <a:spcPct val="150000"/>
              </a:lnSpc>
              <a:buFont typeface="Wingdings" panose="05000000000000000000" pitchFamily="2" charset="2"/>
              <a:buChar char="Ø"/>
            </a:pPr>
            <a:r>
              <a:rPr lang="pt-BR" b="1" dirty="0">
                <a:solidFill>
                  <a:srgbClr val="000000"/>
                </a:solidFill>
                <a:latin typeface="Georgia" panose="02040502050405020303" pitchFamily="18" charset="0"/>
              </a:rPr>
              <a:t>	Lei Complementar Estadual n٥ 122/1994:</a:t>
            </a:r>
          </a:p>
          <a:p>
            <a:endParaRPr lang="pt-BR" sz="1800" dirty="0">
              <a:solidFill>
                <a:srgbClr val="000000"/>
              </a:solidFill>
              <a:effectLst/>
              <a:latin typeface="Georgia" panose="02040502050405020303" pitchFamily="18" charset="0"/>
              <a:ea typeface="Calibri" panose="020F0502020204030204" pitchFamily="34" charset="0"/>
            </a:endParaRPr>
          </a:p>
          <a:p>
            <a:pPr>
              <a:lnSpc>
                <a:spcPct val="150000"/>
              </a:lnSpc>
            </a:pPr>
            <a:r>
              <a:rPr lang="pt-BR" sz="1800" i="1" dirty="0">
                <a:solidFill>
                  <a:srgbClr val="000000"/>
                </a:solidFill>
                <a:effectLst/>
                <a:latin typeface="Georgia" panose="02040502050405020303" pitchFamily="18" charset="0"/>
                <a:ea typeface="Calibri" panose="020F0502020204030204" pitchFamily="34" charset="0"/>
              </a:rPr>
              <a:t>Art. 138. São penalidades disciplinares:</a:t>
            </a:r>
          </a:p>
          <a:p>
            <a:pPr>
              <a:lnSpc>
                <a:spcPct val="150000"/>
              </a:lnSpc>
            </a:pPr>
            <a:r>
              <a:rPr lang="pt-BR" sz="1800" i="1" dirty="0">
                <a:solidFill>
                  <a:srgbClr val="000000"/>
                </a:solidFill>
                <a:effectLst/>
                <a:latin typeface="Georgia" panose="02040502050405020303" pitchFamily="18" charset="0"/>
                <a:ea typeface="Calibri" panose="020F0502020204030204" pitchFamily="34" charset="0"/>
              </a:rPr>
              <a:t> I - advertência; </a:t>
            </a:r>
          </a:p>
          <a:p>
            <a:pPr>
              <a:lnSpc>
                <a:spcPct val="150000"/>
              </a:lnSpc>
            </a:pPr>
            <a:r>
              <a:rPr lang="pt-BR" sz="1800" i="1" dirty="0">
                <a:solidFill>
                  <a:srgbClr val="000000"/>
                </a:solidFill>
                <a:effectLst/>
                <a:latin typeface="Georgia" panose="02040502050405020303" pitchFamily="18" charset="0"/>
                <a:ea typeface="Calibri" panose="020F0502020204030204" pitchFamily="34" charset="0"/>
              </a:rPr>
              <a:t>II - suspensão; </a:t>
            </a:r>
          </a:p>
          <a:p>
            <a:pPr>
              <a:lnSpc>
                <a:spcPct val="150000"/>
              </a:lnSpc>
            </a:pPr>
            <a:r>
              <a:rPr lang="pt-BR" sz="1800" b="1" i="1" dirty="0">
                <a:solidFill>
                  <a:srgbClr val="000000"/>
                </a:solidFill>
                <a:effectLst/>
                <a:latin typeface="Georgia" panose="02040502050405020303" pitchFamily="18" charset="0"/>
                <a:ea typeface="Calibri" panose="020F0502020204030204" pitchFamily="34" charset="0"/>
              </a:rPr>
              <a:t>III - demissão; </a:t>
            </a:r>
          </a:p>
          <a:p>
            <a:pPr>
              <a:lnSpc>
                <a:spcPct val="150000"/>
              </a:lnSpc>
            </a:pPr>
            <a:r>
              <a:rPr lang="pt-BR" sz="1800" b="1" i="1" dirty="0">
                <a:solidFill>
                  <a:srgbClr val="000000"/>
                </a:solidFill>
                <a:effectLst/>
                <a:latin typeface="Georgia" panose="02040502050405020303" pitchFamily="18" charset="0"/>
                <a:ea typeface="Calibri" panose="020F0502020204030204" pitchFamily="34" charset="0"/>
              </a:rPr>
              <a:t>IV - cassação de aposentadoria ou disponibilidade; </a:t>
            </a:r>
          </a:p>
          <a:p>
            <a:pPr>
              <a:lnSpc>
                <a:spcPct val="150000"/>
              </a:lnSpc>
            </a:pPr>
            <a:r>
              <a:rPr lang="pt-BR" sz="1800" b="1" i="1" dirty="0">
                <a:solidFill>
                  <a:srgbClr val="000000"/>
                </a:solidFill>
                <a:effectLst/>
                <a:latin typeface="Georgia" panose="02040502050405020303" pitchFamily="18" charset="0"/>
                <a:ea typeface="Calibri" panose="020F0502020204030204" pitchFamily="34" charset="0"/>
              </a:rPr>
              <a:t>V - destituição de cargo em comissão; </a:t>
            </a:r>
          </a:p>
          <a:p>
            <a:pPr>
              <a:lnSpc>
                <a:spcPct val="150000"/>
              </a:lnSpc>
            </a:pPr>
            <a:r>
              <a:rPr lang="pt-BR" sz="1800" b="1" i="1" dirty="0">
                <a:solidFill>
                  <a:srgbClr val="000000"/>
                </a:solidFill>
                <a:effectLst/>
                <a:latin typeface="Georgia" panose="02040502050405020303" pitchFamily="18" charset="0"/>
                <a:ea typeface="Calibri" panose="020F0502020204030204" pitchFamily="34" charset="0"/>
              </a:rPr>
              <a:t>VI -destituição de função de direção, chefia ou assessoramento</a:t>
            </a:r>
            <a:r>
              <a:rPr lang="pt-BR" sz="1800" i="1" dirty="0">
                <a:solidFill>
                  <a:srgbClr val="000000"/>
                </a:solidFill>
                <a:effectLst/>
                <a:latin typeface="Georgia" panose="02040502050405020303" pitchFamily="18" charset="0"/>
                <a:ea typeface="Calibri" panose="020F0502020204030204" pitchFamily="34" charset="0"/>
              </a:rPr>
              <a:t>.</a:t>
            </a:r>
          </a:p>
          <a:p>
            <a:endParaRPr lang="pt-BR" sz="1800" dirty="0">
              <a:solidFill>
                <a:srgbClr val="000000"/>
              </a:solidFill>
              <a:effectLst/>
              <a:latin typeface="Georgia" panose="02040502050405020303" pitchFamily="18" charset="0"/>
              <a:ea typeface="Calibri" panose="020F0502020204030204" pitchFamily="34" charset="0"/>
            </a:endParaRPr>
          </a:p>
          <a:p>
            <a:pPr marL="285750" indent="-285750">
              <a:lnSpc>
                <a:spcPct val="150000"/>
              </a:lnSpc>
              <a:buFont typeface="Wingdings" panose="05000000000000000000" pitchFamily="2" charset="2"/>
              <a:buChar char="Ø"/>
            </a:pPr>
            <a:endParaRPr lang="pt-BR" b="1" dirty="0">
              <a:solidFill>
                <a:srgbClr val="000000"/>
              </a:solidFill>
              <a:latin typeface="Georgia" panose="02040502050405020303" pitchFamily="18" charset="0"/>
            </a:endParaRP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98186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6479"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348178"/>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Análise da legislação:</a:t>
            </a:r>
          </a:p>
          <a:p>
            <a:pPr algn="just">
              <a:lnSpc>
                <a:spcPct val="150000"/>
              </a:lnSpc>
            </a:pPr>
            <a:endParaRPr lang="pt-BR" b="1" dirty="0">
              <a:solidFill>
                <a:srgbClr val="000000"/>
              </a:solidFill>
              <a:latin typeface="Georgia" panose="02040502050405020303" pitchFamily="18" charset="0"/>
            </a:endParaRPr>
          </a:p>
          <a:p>
            <a:pPr marL="285750" indent="-285750" algn="just">
              <a:lnSpc>
                <a:spcPct val="150000"/>
              </a:lnSpc>
              <a:buFont typeface="Wingdings" panose="05000000000000000000" pitchFamily="2" charset="2"/>
              <a:buChar char="Ø"/>
            </a:pPr>
            <a:r>
              <a:rPr lang="pt-BR" b="1" dirty="0">
                <a:solidFill>
                  <a:srgbClr val="000000"/>
                </a:solidFill>
                <a:latin typeface="Georgia" panose="02040502050405020303" pitchFamily="18" charset="0"/>
              </a:rPr>
              <a:t>	Lei Complementar Estadual n٥ 122/1994:</a:t>
            </a:r>
          </a:p>
          <a:p>
            <a:pPr algn="just">
              <a:lnSpc>
                <a:spcPct val="150000"/>
              </a:lnSpc>
            </a:pPr>
            <a:endParaRPr lang="pt-BR" b="1" dirty="0">
              <a:solidFill>
                <a:srgbClr val="000000"/>
              </a:solidFill>
              <a:latin typeface="Georgia" panose="02040502050405020303" pitchFamily="18" charset="0"/>
            </a:endParaRPr>
          </a:p>
          <a:p>
            <a:pPr>
              <a:lnSpc>
                <a:spcPct val="150000"/>
              </a:lnSpc>
            </a:pPr>
            <a:r>
              <a:rPr lang="pt-BR" sz="1800" i="1" dirty="0">
                <a:solidFill>
                  <a:srgbClr val="000000"/>
                </a:solidFill>
                <a:effectLst/>
                <a:latin typeface="Georgia" panose="02040502050405020303" pitchFamily="18" charset="0"/>
                <a:ea typeface="Calibri" panose="020F0502020204030204" pitchFamily="34" charset="0"/>
              </a:rPr>
              <a:t>Art. 138. São penalidades disciplinares:[...}</a:t>
            </a:r>
          </a:p>
          <a:p>
            <a:pPr>
              <a:lnSpc>
                <a:spcPct val="150000"/>
              </a:lnSpc>
            </a:pPr>
            <a:r>
              <a:rPr lang="pt-BR" sz="1800" b="1" i="1" dirty="0">
                <a:solidFill>
                  <a:srgbClr val="000000"/>
                </a:solidFill>
                <a:effectLst/>
                <a:latin typeface="Georgia" panose="02040502050405020303" pitchFamily="18" charset="0"/>
                <a:ea typeface="Calibri" panose="020F0502020204030204" pitchFamily="34" charset="0"/>
              </a:rPr>
              <a:t>IV - cassação de aposentadoria ou disponibilidade; </a:t>
            </a:r>
          </a:p>
          <a:p>
            <a:pPr algn="just"/>
            <a:endParaRPr lang="pt-BR" sz="1800" i="1" dirty="0">
              <a:solidFill>
                <a:srgbClr val="000000"/>
              </a:solidFill>
              <a:effectLst/>
              <a:latin typeface="Times New Roman" panose="02020603050405020304" pitchFamily="18" charset="0"/>
              <a:ea typeface="Calibri" panose="020F0502020204030204" pitchFamily="34" charset="0"/>
            </a:endParaRPr>
          </a:p>
          <a:p>
            <a:pPr>
              <a:lnSpc>
                <a:spcPct val="150000"/>
              </a:lnSpc>
            </a:pPr>
            <a:r>
              <a:rPr lang="pt-BR" i="1" dirty="0">
                <a:latin typeface="Georgia" panose="02040502050405020303" pitchFamily="18" charset="0"/>
              </a:rPr>
              <a:t>Art. 145. É cassada a aposentadoria ou a disponibilidade de inativo que houver praticado, na atividade, falta sujeita à </a:t>
            </a:r>
            <a:r>
              <a:rPr lang="pt-BR" b="1" i="1" dirty="0">
                <a:latin typeface="Georgia" panose="02040502050405020303" pitchFamily="18" charset="0"/>
              </a:rPr>
              <a:t>penalidade de demissão</a:t>
            </a:r>
            <a:r>
              <a:rPr lang="pt-BR" i="1" dirty="0">
                <a:latin typeface="Georgia" panose="02040502050405020303" pitchFamily="18" charset="0"/>
              </a:rPr>
              <a:t>.</a:t>
            </a:r>
            <a:endParaRPr lang="pt-BR" b="1" i="1" dirty="0">
              <a:solidFill>
                <a:srgbClr val="000000"/>
              </a:solidFill>
              <a:latin typeface="Georgia" panose="02040502050405020303" pitchFamily="18" charset="0"/>
            </a:endParaRPr>
          </a:p>
          <a:p>
            <a:pPr>
              <a:lnSpc>
                <a:spcPct val="150000"/>
              </a:lnSpc>
            </a:pPr>
            <a:endParaRPr lang="pt-BR" b="1" dirty="0">
              <a:solidFill>
                <a:srgbClr val="000000"/>
              </a:solidFill>
              <a:latin typeface="Georgia" panose="02040502050405020303" pitchFamily="18" charset="0"/>
            </a:endParaRP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27961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6479"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260141"/>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Análise da legislação:</a:t>
            </a:r>
          </a:p>
          <a:p>
            <a:pPr algn="just">
              <a:lnSpc>
                <a:spcPct val="150000"/>
              </a:lnSpc>
            </a:pPr>
            <a:endParaRPr lang="pt-BR" b="1" dirty="0">
              <a:solidFill>
                <a:srgbClr val="000000"/>
              </a:solidFill>
              <a:latin typeface="Georgia" panose="02040502050405020303" pitchFamily="18" charset="0"/>
            </a:endParaRPr>
          </a:p>
          <a:p>
            <a:pPr marL="285750" indent="-285750" algn="just">
              <a:lnSpc>
                <a:spcPct val="150000"/>
              </a:lnSpc>
              <a:buFont typeface="Wingdings" panose="05000000000000000000" pitchFamily="2" charset="2"/>
              <a:buChar char="Ø"/>
            </a:pPr>
            <a:r>
              <a:rPr lang="pt-BR" b="1" dirty="0">
                <a:solidFill>
                  <a:srgbClr val="000000"/>
                </a:solidFill>
                <a:latin typeface="Georgia" panose="02040502050405020303" pitchFamily="18" charset="0"/>
              </a:rPr>
              <a:t>	Lei Complementar Estadual n٥ 122/1994:</a:t>
            </a:r>
          </a:p>
          <a:p>
            <a:pPr algn="just">
              <a:lnSpc>
                <a:spcPct val="150000"/>
              </a:lnSpc>
            </a:pPr>
            <a:endParaRPr lang="pt-BR" b="1" dirty="0">
              <a:solidFill>
                <a:srgbClr val="000000"/>
              </a:solidFill>
              <a:latin typeface="Georgia" panose="02040502050405020303" pitchFamily="18" charset="0"/>
            </a:endParaRPr>
          </a:p>
          <a:p>
            <a:pPr>
              <a:lnSpc>
                <a:spcPct val="150000"/>
              </a:lnSpc>
            </a:pPr>
            <a:r>
              <a:rPr lang="pt-BR" sz="1800" i="1" dirty="0">
                <a:solidFill>
                  <a:srgbClr val="000000"/>
                </a:solidFill>
                <a:effectLst/>
                <a:latin typeface="Georgia" panose="02040502050405020303" pitchFamily="18" charset="0"/>
                <a:ea typeface="Calibri" panose="020F0502020204030204" pitchFamily="34" charset="0"/>
              </a:rPr>
              <a:t>Art. 138. São penalidades disciplinares:[...}</a:t>
            </a:r>
          </a:p>
          <a:p>
            <a:pPr>
              <a:lnSpc>
                <a:spcPct val="150000"/>
              </a:lnSpc>
            </a:pPr>
            <a:r>
              <a:rPr lang="pt-BR" sz="1800" b="1" i="1" dirty="0">
                <a:solidFill>
                  <a:srgbClr val="000000"/>
                </a:solidFill>
                <a:effectLst/>
                <a:latin typeface="Georgia" panose="02040502050405020303" pitchFamily="18" charset="0"/>
                <a:ea typeface="Calibri" panose="020F0502020204030204" pitchFamily="34" charset="0"/>
              </a:rPr>
              <a:t>V - destituição de cargo em comissão; </a:t>
            </a:r>
          </a:p>
          <a:p>
            <a:pPr algn="just"/>
            <a:endParaRPr lang="pt-BR" sz="1800" b="1" i="1" dirty="0">
              <a:solidFill>
                <a:srgbClr val="000000"/>
              </a:solidFill>
              <a:effectLst/>
              <a:latin typeface="Georgia" panose="02040502050405020303" pitchFamily="18" charset="0"/>
              <a:ea typeface="Calibri" panose="020F0502020204030204" pitchFamily="34" charset="0"/>
            </a:endParaRPr>
          </a:p>
          <a:p>
            <a:pPr algn="just"/>
            <a:r>
              <a:rPr lang="pt-BR" sz="1800" i="1" dirty="0">
                <a:solidFill>
                  <a:srgbClr val="000000"/>
                </a:solidFill>
                <a:effectLst/>
                <a:latin typeface="Georgia" panose="02040502050405020303" pitchFamily="18" charset="0"/>
                <a:ea typeface="Calibri" panose="020F0502020204030204" pitchFamily="34" charset="0"/>
              </a:rPr>
              <a:t>Art. 146. A destituição de cargo em comissão ou função de direção, chefia ou assessoramento</a:t>
            </a:r>
            <a:r>
              <a:rPr lang="pt-BR" sz="1800" b="1" i="1" dirty="0">
                <a:solidFill>
                  <a:srgbClr val="000000"/>
                </a:solidFill>
                <a:effectLst/>
                <a:latin typeface="Georgia" panose="02040502050405020303" pitchFamily="18" charset="0"/>
                <a:ea typeface="Calibri" panose="020F0502020204030204" pitchFamily="34" charset="0"/>
              </a:rPr>
              <a:t>,</a:t>
            </a:r>
            <a:r>
              <a:rPr lang="pt-BR" sz="1800" i="1" dirty="0">
                <a:solidFill>
                  <a:srgbClr val="000000"/>
                </a:solidFill>
                <a:effectLst/>
                <a:latin typeface="Georgia" panose="02040502050405020303" pitchFamily="18" charset="0"/>
                <a:ea typeface="Calibri" panose="020F0502020204030204" pitchFamily="34" charset="0"/>
              </a:rPr>
              <a:t> em se tratando de não ocupante de cargo efetivo, é aplicada nos casos de infração sujeita às penalidades de suspensão e de </a:t>
            </a:r>
            <a:r>
              <a:rPr lang="pt-BR" sz="1800" b="1" i="1" dirty="0">
                <a:solidFill>
                  <a:srgbClr val="000000"/>
                </a:solidFill>
                <a:effectLst/>
                <a:latin typeface="Georgia" panose="02040502050405020303" pitchFamily="18" charset="0"/>
                <a:ea typeface="Calibri" panose="020F0502020204030204" pitchFamily="34" charset="0"/>
              </a:rPr>
              <a:t>demissão</a:t>
            </a:r>
            <a:r>
              <a:rPr lang="pt-BR" sz="1800" i="1" dirty="0">
                <a:solidFill>
                  <a:srgbClr val="000000"/>
                </a:solidFill>
                <a:effectLst/>
                <a:latin typeface="Georgia" panose="02040502050405020303" pitchFamily="18" charset="0"/>
                <a:ea typeface="Calibri" panose="020F0502020204030204" pitchFamily="34" charset="0"/>
              </a:rPr>
              <a:t>.</a:t>
            </a:r>
          </a:p>
          <a:p>
            <a:pPr algn="just"/>
            <a:endParaRPr lang="pt-BR" sz="1800" i="1" dirty="0">
              <a:solidFill>
                <a:srgbClr val="000000"/>
              </a:solidFill>
              <a:effectLst/>
              <a:latin typeface="Times New Roman" panose="02020603050405020304" pitchFamily="18" charset="0"/>
              <a:ea typeface="Calibri" panose="020F0502020204030204" pitchFamily="34" charset="0"/>
            </a:endParaRP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42095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6479"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733173"/>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Análise da legislação:</a:t>
            </a:r>
          </a:p>
          <a:p>
            <a:pPr marL="285750" indent="-285750">
              <a:lnSpc>
                <a:spcPct val="150000"/>
              </a:lnSpc>
              <a:buFont typeface="Wingdings" panose="05000000000000000000" pitchFamily="2" charset="2"/>
              <a:buChar char="Ø"/>
            </a:pPr>
            <a:endParaRPr lang="pt-BR" b="1" dirty="0">
              <a:solidFill>
                <a:srgbClr val="000000"/>
              </a:solidFill>
              <a:latin typeface="Georgia" panose="02040502050405020303" pitchFamily="18" charset="0"/>
            </a:endParaRPr>
          </a:p>
          <a:p>
            <a:pPr marL="285750" indent="-285750">
              <a:lnSpc>
                <a:spcPct val="150000"/>
              </a:lnSpc>
              <a:buFont typeface="Wingdings" panose="05000000000000000000" pitchFamily="2" charset="2"/>
              <a:buChar char="Ø"/>
            </a:pPr>
            <a:r>
              <a:rPr lang="pt-BR" b="1" dirty="0">
                <a:solidFill>
                  <a:srgbClr val="000000"/>
                </a:solidFill>
                <a:latin typeface="Georgia" panose="02040502050405020303" pitchFamily="18" charset="0"/>
              </a:rPr>
              <a:t>	Lei Complementar Estadual n٥ 122/1994:</a:t>
            </a:r>
          </a:p>
          <a:p>
            <a:endParaRPr lang="pt-BR" sz="1800" dirty="0">
              <a:solidFill>
                <a:srgbClr val="000000"/>
              </a:solidFill>
              <a:effectLst/>
              <a:latin typeface="Times New Roman" panose="02020603050405020304" pitchFamily="18" charset="0"/>
              <a:ea typeface="Calibri" panose="020F0502020204030204" pitchFamily="34" charset="0"/>
            </a:endParaRPr>
          </a:p>
          <a:p>
            <a:r>
              <a:rPr lang="pt-BR" sz="1800" i="1" dirty="0">
                <a:solidFill>
                  <a:srgbClr val="000000"/>
                </a:solidFill>
                <a:effectLst/>
                <a:latin typeface="Georgia" panose="02040502050405020303" pitchFamily="18" charset="0"/>
                <a:ea typeface="Calibri" panose="020F0502020204030204" pitchFamily="34" charset="0"/>
              </a:rPr>
              <a:t>Art.143. A </a:t>
            </a:r>
            <a:r>
              <a:rPr lang="pt-BR" sz="1800" b="1" i="1" dirty="0">
                <a:solidFill>
                  <a:srgbClr val="000000"/>
                </a:solidFill>
                <a:effectLst/>
                <a:latin typeface="Georgia" panose="02040502050405020303" pitchFamily="18" charset="0"/>
                <a:ea typeface="Calibri" panose="020F0502020204030204" pitchFamily="34" charset="0"/>
              </a:rPr>
              <a:t>demissão</a:t>
            </a:r>
            <a:r>
              <a:rPr lang="pt-BR" sz="1800" i="1" dirty="0">
                <a:solidFill>
                  <a:srgbClr val="000000"/>
                </a:solidFill>
                <a:effectLst/>
                <a:latin typeface="Georgia" panose="02040502050405020303" pitchFamily="18" charset="0"/>
                <a:ea typeface="Calibri" panose="020F0502020204030204" pitchFamily="34" charset="0"/>
              </a:rPr>
              <a:t> é aplicada nos seguintes casos:</a:t>
            </a:r>
          </a:p>
          <a:p>
            <a:pPr>
              <a:lnSpc>
                <a:spcPct val="150000"/>
              </a:lnSpc>
            </a:pPr>
            <a:r>
              <a:rPr lang="pt-BR" sz="1800" b="1" i="1" dirty="0">
                <a:solidFill>
                  <a:srgbClr val="000000"/>
                </a:solidFill>
                <a:effectLst/>
                <a:latin typeface="Georgia" panose="02040502050405020303" pitchFamily="18" charset="0"/>
                <a:ea typeface="Calibri" panose="020F0502020204030204" pitchFamily="34" charset="0"/>
              </a:rPr>
              <a:t>XI </a:t>
            </a:r>
            <a:r>
              <a:rPr lang="pt-BR" sz="1800" i="1" dirty="0">
                <a:solidFill>
                  <a:srgbClr val="000000"/>
                </a:solidFill>
                <a:effectLst/>
                <a:latin typeface="Georgia" panose="02040502050405020303" pitchFamily="18" charset="0"/>
                <a:ea typeface="Calibri" panose="020F0502020204030204" pitchFamily="34" charset="0"/>
              </a:rPr>
              <a:t>– </a:t>
            </a:r>
            <a:r>
              <a:rPr lang="pt-BR" sz="1800" b="1" i="1" dirty="0">
                <a:solidFill>
                  <a:srgbClr val="000000"/>
                </a:solidFill>
                <a:effectLst/>
                <a:latin typeface="Georgia" panose="02040502050405020303" pitchFamily="18" charset="0"/>
                <a:ea typeface="Calibri" panose="020F0502020204030204" pitchFamily="34" charset="0"/>
              </a:rPr>
              <a:t>ocultação</a:t>
            </a:r>
            <a:r>
              <a:rPr lang="pt-BR" sz="1800" i="1" dirty="0">
                <a:solidFill>
                  <a:srgbClr val="000000"/>
                </a:solidFill>
                <a:effectLst/>
                <a:latin typeface="Georgia" panose="02040502050405020303" pitchFamily="18" charset="0"/>
                <a:ea typeface="Calibri" panose="020F0502020204030204" pitchFamily="34" charset="0"/>
              </a:rPr>
              <a:t>: </a:t>
            </a:r>
          </a:p>
          <a:p>
            <a:pPr>
              <a:lnSpc>
                <a:spcPct val="150000"/>
              </a:lnSpc>
            </a:pPr>
            <a:r>
              <a:rPr lang="pt-BR" sz="1800" i="1" dirty="0">
                <a:solidFill>
                  <a:srgbClr val="000000"/>
                </a:solidFill>
                <a:effectLst/>
                <a:latin typeface="Georgia" panose="02040502050405020303" pitchFamily="18" charset="0"/>
                <a:ea typeface="Calibri" panose="020F0502020204030204" pitchFamily="34" charset="0"/>
              </a:rPr>
              <a:t>a) na declaração de que trata o artigo 13, §5º, de bens ou valores que nela deviam constar, ou, posteriormente à posse, de novas aquisições sujeitas à mesma exigência; </a:t>
            </a:r>
          </a:p>
          <a:p>
            <a:pPr>
              <a:lnSpc>
                <a:spcPct val="150000"/>
              </a:lnSpc>
            </a:pPr>
            <a:r>
              <a:rPr lang="pt-BR" sz="1800" b="1" i="1" dirty="0">
                <a:solidFill>
                  <a:srgbClr val="000000"/>
                </a:solidFill>
                <a:effectLst/>
                <a:latin typeface="Georgia" panose="02040502050405020303" pitchFamily="18" charset="0"/>
                <a:ea typeface="Calibri" panose="020F0502020204030204" pitchFamily="34" charset="0"/>
              </a:rPr>
              <a:t>b) de nova investidura, de que resulte acumulação proibida (artigo 131);</a:t>
            </a:r>
            <a:endParaRPr lang="pt-BR" sz="1800" i="1" dirty="0">
              <a:solidFill>
                <a:srgbClr val="000000"/>
              </a:solidFill>
              <a:effectLst/>
              <a:latin typeface="Georgia" panose="02040502050405020303" pitchFamily="18" charset="0"/>
              <a:ea typeface="Calibri" panose="020F0502020204030204" pitchFamily="34" charset="0"/>
            </a:endParaRPr>
          </a:p>
          <a:p>
            <a:pPr>
              <a:lnSpc>
                <a:spcPct val="150000"/>
              </a:lnSpc>
            </a:pPr>
            <a:r>
              <a:rPr lang="pt-BR" sz="1800" b="1" i="1" dirty="0">
                <a:solidFill>
                  <a:srgbClr val="000000"/>
                </a:solidFill>
                <a:effectLst/>
                <a:latin typeface="Georgia" panose="02040502050405020303" pitchFamily="18" charset="0"/>
                <a:ea typeface="Calibri" panose="020F0502020204030204" pitchFamily="34" charset="0"/>
              </a:rPr>
              <a:t>[...]</a:t>
            </a:r>
          </a:p>
          <a:p>
            <a:pPr>
              <a:lnSpc>
                <a:spcPct val="150000"/>
              </a:lnSpc>
            </a:pPr>
            <a:endParaRPr lang="pt-BR" sz="1800" i="1" dirty="0">
              <a:solidFill>
                <a:srgbClr val="000000"/>
              </a:solidFill>
              <a:effectLst/>
              <a:latin typeface="Georgia" panose="02040502050405020303" pitchFamily="18" charset="0"/>
              <a:ea typeface="Calibri" panose="020F0502020204030204" pitchFamily="34" charset="0"/>
            </a:endParaRPr>
          </a:p>
          <a:p>
            <a:pPr>
              <a:lnSpc>
                <a:spcPct val="150000"/>
              </a:lnSpc>
            </a:pPr>
            <a:r>
              <a:rPr lang="pt-BR" sz="1800" b="1" i="1" dirty="0">
                <a:solidFill>
                  <a:srgbClr val="000000"/>
                </a:solidFill>
                <a:effectLst/>
                <a:latin typeface="Georgia" panose="02040502050405020303" pitchFamily="18" charset="0"/>
                <a:ea typeface="Calibri" panose="020F0502020204030204" pitchFamily="34" charset="0"/>
              </a:rPr>
              <a:t>XIII - acumulação ilegal de cargos, funções ou empregos públicos;</a:t>
            </a:r>
            <a:endParaRPr lang="pt-BR" sz="1800" i="1" dirty="0">
              <a:solidFill>
                <a:srgbClr val="000000"/>
              </a:solidFill>
              <a:effectLst/>
              <a:latin typeface="Georgia" panose="02040502050405020303" pitchFamily="18" charset="0"/>
              <a:ea typeface="Calibri" panose="020F0502020204030204" pitchFamily="34" charset="0"/>
            </a:endParaRPr>
          </a:p>
          <a:p>
            <a:endParaRPr lang="pt-BR" sz="1800" dirty="0">
              <a:solidFill>
                <a:srgbClr val="000000"/>
              </a:solidFill>
              <a:effectLst/>
              <a:latin typeface="Times New Roman" panose="02020603050405020304" pitchFamily="18" charset="0"/>
              <a:ea typeface="Calibri" panose="020F0502020204030204" pitchFamily="34" charset="0"/>
            </a:endParaRPr>
          </a:p>
          <a:p>
            <a:pPr marL="285750" indent="-285750">
              <a:lnSpc>
                <a:spcPct val="150000"/>
              </a:lnSpc>
              <a:buFont typeface="Wingdings" panose="05000000000000000000" pitchFamily="2" charset="2"/>
              <a:buChar char="Ø"/>
            </a:pPr>
            <a:endParaRPr lang="pt-BR" b="1" dirty="0">
              <a:solidFill>
                <a:srgbClr val="000000"/>
              </a:solidFill>
              <a:latin typeface="Georgia" panose="02040502050405020303" pitchFamily="18" charset="0"/>
            </a:endParaRP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58317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2787943"/>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Aft>
                <a:spcPts val="135"/>
              </a:spcAft>
              <a:buFont typeface="Arial" panose="020B0604020202020204" pitchFamily="34" charset="0"/>
              <a:buChar char="•"/>
              <a:tabLst>
                <a:tab pos="457200" algn="l"/>
              </a:tabLst>
            </a:pPr>
            <a:endParaRPr lang="en-US"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Processo Administrativo Disciplinar: </a:t>
            </a:r>
          </a:p>
          <a:p>
            <a:pPr>
              <a:spcAft>
                <a:spcPts val="135"/>
              </a:spcAft>
            </a:pPr>
            <a:endParaRPr lang="pt-BR" dirty="0">
              <a:latin typeface="Georgia" panose="02040502050405020303" pitchFamily="18" charset="0"/>
            </a:endParaRPr>
          </a:p>
          <a:p>
            <a:pPr>
              <a:spcAft>
                <a:spcPts val="135"/>
              </a:spcAft>
            </a:pPr>
            <a:endParaRPr lang="pt-BR" dirty="0">
              <a:latin typeface="Georgia" panose="02040502050405020303" pitchFamily="18" charset="0"/>
            </a:endParaRPr>
          </a:p>
          <a:p>
            <a:pPr algn="ctr">
              <a:spcAft>
                <a:spcPts val="135"/>
              </a:spcAft>
            </a:pPr>
            <a:r>
              <a:rPr lang="pt-BR" dirty="0">
                <a:latin typeface="Georgia" panose="02040502050405020303" pitchFamily="18" charset="0"/>
              </a:rPr>
              <a:t>É por meio de um processo administrativo disciplinar que a Administração pública procede à apuração dos fatos supostamente irregulares que tenham ocorrido, bem como eventuais condutas de servidores contrárias aos deveres e proibições que contam, principalmente em lei, como o Regime Jurídico Único. </a:t>
            </a:r>
            <a:endParaRPr lang="pt-BR" b="1" dirty="0">
              <a:latin typeface="Georgia" panose="02040502050405020303" pitchFamily="18" charset="0"/>
              <a:cs typeface="Times New Roman" panose="02020603050405020304" pitchFamily="18" charset="0"/>
            </a:endParaRPr>
          </a:p>
          <a:p>
            <a:pPr algn="ctr"/>
            <a:endParaRPr lang="x-none"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33215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20" y="25033"/>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0" y="0"/>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600" dirty="0">
              <a:solidFill>
                <a:schemeClr val="bg1"/>
              </a:solidFill>
            </a:endParaRPr>
          </a:p>
          <a:p>
            <a:pPr algn="ctr"/>
            <a:r>
              <a:rPr lang="pt-BR" sz="3600" dirty="0">
                <a:solidFill>
                  <a:schemeClr val="bg1"/>
                </a:solidFill>
              </a:rPr>
              <a:t>ROTEIRO GERAL – 2º DIA (15/06)</a:t>
            </a:r>
            <a:endParaRPr lang="x-none" sz="3600" dirty="0">
              <a:solidFill>
                <a:schemeClr val="bg1"/>
              </a:solidFill>
            </a:endParaRPr>
          </a:p>
          <a:p>
            <a:pPr algn="ctr"/>
            <a:endParaRPr lang="x-none" sz="3600" dirty="0">
              <a:solidFill>
                <a:schemeClr val="bg1"/>
              </a:solidFill>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16944" y="927559"/>
            <a:ext cx="10774497" cy="4895251"/>
          </a:xfrm>
          <a:prstGeom prst="rect">
            <a:avLst/>
          </a:prstGeom>
          <a:noFill/>
        </p:spPr>
        <p:txBody>
          <a:bodyPr wrap="square" rtlCol="0">
            <a:spAutoFit/>
          </a:bodyPr>
          <a:lstStyle/>
          <a:p>
            <a:endParaRPr lang="pt-BR" sz="1800" b="0" i="0" u="none" strike="noStrike" baseline="0" dirty="0">
              <a:solidFill>
                <a:srgbClr val="000000"/>
              </a:solidFill>
              <a:latin typeface="Times New Roman" panose="02020603050405020304" pitchFamily="18" charset="0"/>
            </a:endParaRPr>
          </a:p>
          <a:p>
            <a:endParaRPr lang="pt-BR" sz="1800" b="0" i="0" u="none" strike="noStrike" baseline="0" dirty="0">
              <a:solidFill>
                <a:srgbClr val="000000"/>
              </a:solidFill>
              <a:latin typeface="Times New Roman" panose="02020603050405020304" pitchFamily="18" charset="0"/>
            </a:endParaRPr>
          </a:p>
          <a:p>
            <a:endParaRPr lang="pt-BR" sz="1800" b="0" i="0" u="none" strike="noStrike" baseline="0" dirty="0">
              <a:solidFill>
                <a:srgbClr val="000000"/>
              </a:solidFill>
              <a:latin typeface="Times New Roman" panose="02020603050405020304" pitchFamily="18" charset="0"/>
            </a:endParaRPr>
          </a:p>
          <a:p>
            <a:r>
              <a:rPr lang="pt-BR" sz="1800" b="0" i="0" u="none" strike="noStrike" baseline="0" dirty="0">
                <a:solidFill>
                  <a:srgbClr val="000000"/>
                </a:solidFill>
                <a:latin typeface="Georgia" panose="02040502050405020303" pitchFamily="18" charset="0"/>
              </a:rPr>
              <a:t>	</a:t>
            </a:r>
            <a:r>
              <a:rPr lang="pt-BR" sz="1800" b="1" i="0" u="none" strike="noStrike" baseline="0" dirty="0">
                <a:solidFill>
                  <a:srgbClr val="000000"/>
                </a:solidFill>
                <a:latin typeface="Georgia" panose="02040502050405020303" pitchFamily="18" charset="0"/>
              </a:rPr>
              <a:t>III- PROCEDIMENTOS ADMINISTRATIVOS PARA APURAÇÃO DO ACÚMULO DE CARGOS</a:t>
            </a:r>
            <a:r>
              <a:rPr lang="pt-BR" sz="1800" b="0" i="0" u="none" strike="noStrike" baseline="0" dirty="0">
                <a:solidFill>
                  <a:srgbClr val="000000"/>
                </a:solidFill>
                <a:latin typeface="Georgia" panose="02040502050405020303" pitchFamily="18" charset="0"/>
              </a:rPr>
              <a:t> </a:t>
            </a:r>
          </a:p>
          <a:p>
            <a:r>
              <a:rPr lang="pt-BR" sz="1800" b="0" i="0" u="none" strike="noStrike" baseline="0" dirty="0">
                <a:solidFill>
                  <a:srgbClr val="000000"/>
                </a:solidFill>
                <a:latin typeface="Georgia" panose="02040502050405020303" pitchFamily="18" charset="0"/>
              </a:rPr>
              <a:t>	</a:t>
            </a:r>
          </a:p>
          <a:p>
            <a:endParaRPr lang="pt-BR" sz="1800" b="0" i="0" u="none" strike="noStrike" baseline="0" dirty="0">
              <a:solidFill>
                <a:srgbClr val="000000"/>
              </a:solidFill>
              <a:latin typeface="Georgia" panose="02040502050405020303" pitchFamily="18" charset="0"/>
            </a:endParaRPr>
          </a:p>
          <a:p>
            <a:pPr>
              <a:lnSpc>
                <a:spcPct val="150000"/>
              </a:lnSpc>
            </a:pPr>
            <a:r>
              <a:rPr lang="pt-BR" dirty="0">
                <a:solidFill>
                  <a:srgbClr val="000000"/>
                </a:solidFill>
                <a:latin typeface="Georgia" panose="02040502050405020303" pitchFamily="18" charset="0"/>
              </a:rPr>
              <a:t>	</a:t>
            </a:r>
            <a:r>
              <a:rPr lang="pt-BR" sz="1800" b="0" i="0" u="none" strike="noStrike" baseline="0" dirty="0">
                <a:solidFill>
                  <a:srgbClr val="000000"/>
                </a:solidFill>
                <a:latin typeface="Georgia" panose="02040502050405020303" pitchFamily="18" charset="0"/>
              </a:rPr>
              <a:t>• Papel do TCE/RN; </a:t>
            </a:r>
          </a:p>
          <a:p>
            <a:pPr>
              <a:lnSpc>
                <a:spcPct val="150000"/>
              </a:lnSpc>
            </a:pPr>
            <a:r>
              <a:rPr lang="pt-BR" sz="1800" b="0" i="0" u="none" strike="noStrike" baseline="0" dirty="0">
                <a:solidFill>
                  <a:srgbClr val="000000"/>
                </a:solidFill>
                <a:latin typeface="Georgia" panose="02040502050405020303" pitchFamily="18" charset="0"/>
              </a:rPr>
              <a:t>	• Papel do setor de Recursos Humanos; </a:t>
            </a:r>
          </a:p>
          <a:p>
            <a:pPr>
              <a:lnSpc>
                <a:spcPct val="150000"/>
              </a:lnSpc>
            </a:pPr>
            <a:r>
              <a:rPr lang="pt-BR" sz="1800" b="0" i="0" u="none" strike="noStrike" baseline="0" dirty="0">
                <a:solidFill>
                  <a:srgbClr val="000000"/>
                </a:solidFill>
                <a:latin typeface="Georgia" panose="02040502050405020303" pitchFamily="18" charset="0"/>
              </a:rPr>
              <a:t>	• Papel do Controle Interno; </a:t>
            </a:r>
          </a:p>
          <a:p>
            <a:pPr>
              <a:lnSpc>
                <a:spcPct val="150000"/>
              </a:lnSpc>
            </a:pPr>
            <a:r>
              <a:rPr lang="pt-BR" sz="1800" b="0" i="0" u="none" strike="noStrike" baseline="0" dirty="0">
                <a:solidFill>
                  <a:srgbClr val="000000"/>
                </a:solidFill>
                <a:latin typeface="Georgia" panose="02040502050405020303" pitchFamily="18" charset="0"/>
              </a:rPr>
              <a:t>	• Constituição de comissão específica;</a:t>
            </a:r>
          </a:p>
          <a:p>
            <a:pPr>
              <a:lnSpc>
                <a:spcPct val="150000"/>
              </a:lnSpc>
            </a:pPr>
            <a:r>
              <a:rPr lang="pt-BR" sz="1800" b="0" i="0" u="none" strike="noStrike" baseline="0" dirty="0">
                <a:solidFill>
                  <a:srgbClr val="000000"/>
                </a:solidFill>
                <a:latin typeface="Georgia" panose="02040502050405020303" pitchFamily="18" charset="0"/>
              </a:rPr>
              <a:t>	</a:t>
            </a:r>
            <a:r>
              <a:rPr lang="pt-BR" dirty="0">
                <a:solidFill>
                  <a:srgbClr val="000000"/>
                </a:solidFill>
                <a:latin typeface="Georgia" panose="02040502050405020303" pitchFamily="18" charset="0"/>
              </a:rPr>
              <a:t>• Análise da legislação;</a:t>
            </a:r>
          </a:p>
          <a:p>
            <a:pPr>
              <a:lnSpc>
                <a:spcPct val="150000"/>
              </a:lnSpc>
            </a:pPr>
            <a:r>
              <a:rPr lang="pt-BR" sz="1800" b="0" i="0" u="none" strike="noStrike" baseline="0" dirty="0">
                <a:solidFill>
                  <a:srgbClr val="000000"/>
                </a:solidFill>
                <a:latin typeface="Georgia" panose="02040502050405020303" pitchFamily="18" charset="0"/>
              </a:rPr>
              <a:t>	• Procedimento Administrativo Disciplinar; </a:t>
            </a:r>
          </a:p>
          <a:p>
            <a:pPr>
              <a:lnSpc>
                <a:spcPct val="150000"/>
              </a:lnSpc>
            </a:pPr>
            <a:r>
              <a:rPr lang="pt-BR" sz="1800" b="0" i="0" u="none" strike="noStrike" baseline="0" dirty="0">
                <a:solidFill>
                  <a:srgbClr val="000000"/>
                </a:solidFill>
                <a:latin typeface="Georgia" panose="02040502050405020303" pitchFamily="18" charset="0"/>
              </a:rPr>
              <a:t>	</a:t>
            </a:r>
            <a:endParaRPr lang="x-none" sz="3600" dirty="0"/>
          </a:p>
        </p:txBody>
      </p:sp>
    </p:spTree>
    <p:extLst>
      <p:ext uri="{BB962C8B-B14F-4D97-AF65-F5344CB8AC3E}">
        <p14:creationId xmlns:p14="http://schemas.microsoft.com/office/powerpoint/2010/main" val="66687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455066"/>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Aft>
                <a:spcPts val="135"/>
              </a:spcAft>
              <a:buFont typeface="Arial" panose="020B0604020202020204" pitchFamily="34" charset="0"/>
              <a:buChar char="•"/>
              <a:tabLst>
                <a:tab pos="457200" algn="l"/>
              </a:tabLst>
            </a:pPr>
            <a:endParaRPr lang="en-US"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Processo Administrativo Disciplinar: </a:t>
            </a:r>
          </a:p>
          <a:p>
            <a:pPr>
              <a:lnSpc>
                <a:spcPct val="150000"/>
              </a:lnSpc>
            </a:pPr>
            <a:endParaRPr lang="pt-BR" b="1" dirty="0">
              <a:solidFill>
                <a:srgbClr val="000000"/>
              </a:solidFill>
              <a:latin typeface="Georgia" panose="02040502050405020303" pitchFamily="18" charset="0"/>
            </a:endParaRPr>
          </a:p>
          <a:p>
            <a:pPr>
              <a:lnSpc>
                <a:spcPct val="150000"/>
              </a:lnSpc>
            </a:pPr>
            <a:r>
              <a:rPr lang="pt-BR" b="1" dirty="0">
                <a:solidFill>
                  <a:srgbClr val="000000"/>
                </a:solidFill>
                <a:latin typeface="Georgia" panose="02040502050405020303" pitchFamily="18" charset="0"/>
              </a:rPr>
              <a:t>Objetivos:</a:t>
            </a:r>
          </a:p>
          <a:p>
            <a:pPr>
              <a:spcAft>
                <a:spcPts val="135"/>
              </a:spcAft>
            </a:pPr>
            <a:endParaRPr lang="pt-BR" dirty="0">
              <a:latin typeface="Georgia" panose="02040502050405020303" pitchFamily="18" charset="0"/>
            </a:endParaRPr>
          </a:p>
          <a:p>
            <a:pPr marL="342900" lvl="0" indent="-342900">
              <a:lnSpc>
                <a:spcPct val="150000"/>
              </a:lnSpc>
              <a:spcAft>
                <a:spcPts val="800"/>
              </a:spcAft>
              <a:buSzPts val="1000"/>
              <a:buFont typeface="Wingdings" panose="05000000000000000000" pitchFamily="2" charset="2"/>
              <a:buChar char="Ø"/>
              <a:tabLst>
                <a:tab pos="457200" algn="l"/>
              </a:tabLst>
            </a:pPr>
            <a:r>
              <a:rPr lang="pt-BR" dirty="0">
                <a:solidFill>
                  <a:srgbClr val="181F1C"/>
                </a:solidFill>
                <a:latin typeface="Georgia" panose="02040502050405020303" pitchFamily="18" charset="0"/>
                <a:ea typeface="Times New Roman" panose="02020603050405020304" pitchFamily="18" charset="0"/>
                <a:cs typeface="Times New Roman" panose="02020603050405020304" pitchFamily="18" charset="0"/>
              </a:rPr>
              <a:t>E</a:t>
            </a:r>
            <a:r>
              <a:rPr lang="pt-BR"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sclarecer os fatos inicialmente caracterizados como infrações disciplinares;</a:t>
            </a:r>
            <a:endParaRPr lang="pt-BR" dirty="0">
              <a:solidFill>
                <a:srgbClr val="181F1C"/>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Wingdings" panose="05000000000000000000" pitchFamily="2" charset="2"/>
              <a:buChar char="Ø"/>
              <a:tabLst>
                <a:tab pos="457200" algn="l"/>
              </a:tabLst>
            </a:pPr>
            <a:r>
              <a:rPr lang="pt-BR"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Inibir o descumprimento dos deveres e das obrigações a que se submetem os servidores públicos; </a:t>
            </a:r>
          </a:p>
          <a:p>
            <a:pPr marL="342900" lvl="0" indent="-342900">
              <a:lnSpc>
                <a:spcPct val="150000"/>
              </a:lnSpc>
              <a:spcAft>
                <a:spcPts val="800"/>
              </a:spcAft>
              <a:buSzPts val="1000"/>
              <a:buFont typeface="Wingdings" panose="05000000000000000000" pitchFamily="2" charset="2"/>
              <a:buChar char="Ø"/>
              <a:tabLst>
                <a:tab pos="457200" algn="l"/>
              </a:tabLst>
            </a:pPr>
            <a:r>
              <a:rPr lang="pt-BR"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Garantir aos servidores oportunidade para apresentarem justificativas antes da aplicação de penalidade disciplinar.</a:t>
            </a:r>
            <a:endParaRPr lang="pt-BR" dirty="0">
              <a:solidFill>
                <a:srgbClr val="181F1C"/>
              </a:solidFill>
              <a:effectLst/>
              <a:latin typeface="Georgia" panose="02040502050405020303" pitchFamily="18" charset="0"/>
              <a:ea typeface="Calibri" panose="020F0502020204030204" pitchFamily="34" charset="0"/>
              <a:cs typeface="Times New Roman" panose="02020603050405020304" pitchFamily="18" charset="0"/>
            </a:endParaRPr>
          </a:p>
          <a:p>
            <a:pPr algn="ctr"/>
            <a:endParaRPr lang="x-none"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12660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102422"/>
          </a:xfrm>
          <a:prstGeom prst="rect">
            <a:avLst/>
          </a:prstGeom>
          <a:noFill/>
        </p:spPr>
        <p:txBody>
          <a:bodyPr wrap="square" rtlCol="0">
            <a:spAutoFit/>
          </a:bodyPr>
          <a:lstStyle/>
          <a:p>
            <a:pPr marL="342900" lvl="0" indent="-342900" algn="just">
              <a:spcAft>
                <a:spcPts val="135"/>
              </a:spcAft>
              <a:buFont typeface="Arial" panose="020B0604020202020204" pitchFamily="34" charset="0"/>
              <a:buChar char="•"/>
              <a:tabLst>
                <a:tab pos="457200" algn="l"/>
              </a:tabLst>
            </a:pPr>
            <a:endParaRPr lang="en-US" sz="18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gn="just">
              <a:lnSpc>
                <a:spcPct val="150000"/>
              </a:lnSpc>
            </a:pPr>
            <a:r>
              <a:rPr lang="pt-BR" b="1" dirty="0">
                <a:solidFill>
                  <a:srgbClr val="000000"/>
                </a:solidFill>
                <a:latin typeface="Georgia" panose="02040502050405020303" pitchFamily="18" charset="0"/>
              </a:rPr>
              <a:t>	• Processo Administrativo Disciplinar:</a:t>
            </a:r>
          </a:p>
          <a:p>
            <a:pPr algn="just">
              <a:lnSpc>
                <a:spcPct val="150000"/>
              </a:lnSpc>
            </a:pPr>
            <a:r>
              <a:rPr lang="pt-BR" b="1" dirty="0">
                <a:solidFill>
                  <a:srgbClr val="000000"/>
                </a:solidFill>
                <a:latin typeface="Georgia" panose="02040502050405020303" pitchFamily="18" charset="0"/>
              </a:rPr>
              <a:t> </a:t>
            </a:r>
          </a:p>
          <a:p>
            <a:pPr marL="285750" indent="-285750" algn="just">
              <a:lnSpc>
                <a:spcPct val="107000"/>
              </a:lnSpc>
              <a:spcAft>
                <a:spcPts val="800"/>
              </a:spcAft>
              <a:buFont typeface="Wingdings" panose="05000000000000000000" pitchFamily="2" charset="2"/>
              <a:buChar char="Ø"/>
            </a:pPr>
            <a:r>
              <a:rPr lang="pt-BR"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Princípios:</a:t>
            </a:r>
          </a:p>
          <a:p>
            <a:pPr marL="285750" indent="-285750" algn="just">
              <a:lnSpc>
                <a:spcPct val="107000"/>
              </a:lnSpc>
              <a:spcAft>
                <a:spcPts val="800"/>
              </a:spcAft>
              <a:buFont typeface="Wingdings" panose="05000000000000000000" pitchFamily="2" charset="2"/>
              <a:buChar char="Ø"/>
            </a:pPr>
            <a:endParaRPr lang="pt-BR"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pt-BR" sz="1800" b="1"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Princípio da Verdade Materia</a:t>
            </a:r>
            <a:r>
              <a:rPr lang="pt-BR" b="1" dirty="0">
                <a:solidFill>
                  <a:srgbClr val="181F1C"/>
                </a:solidFill>
                <a:latin typeface="Georgia" panose="02040502050405020303" pitchFamily="18" charset="0"/>
                <a:ea typeface="Times New Roman" panose="02020603050405020304" pitchFamily="18" charset="0"/>
                <a:cs typeface="Times New Roman" panose="02020603050405020304" pitchFamily="18" charset="0"/>
              </a:rPr>
              <a:t>l: </a:t>
            </a:r>
            <a:r>
              <a:rPr lang="pt-BR" sz="1800" dirty="0">
                <a:solidFill>
                  <a:srgbClr val="181F1C"/>
                </a:solidFill>
                <a:effectLst/>
                <a:latin typeface="Georgia" panose="02040502050405020303" pitchFamily="18" charset="0"/>
                <a:ea typeface="Times New Roman" panose="02020603050405020304" pitchFamily="18" charset="0"/>
              </a:rPr>
              <a:t>espécie de compromisso da comissão com a ampla e aprofundada apuração da irregularidade objeto do processo punitivo. Significa dizer que a comissão não pode apurar apenas uma parte da irregularidade, nem apurá-la superficialmente, devendo </a:t>
            </a:r>
            <a:r>
              <a:rPr lang="pt-BR" sz="1800" b="1" dirty="0">
                <a:solidFill>
                  <a:srgbClr val="181F1C"/>
                </a:solidFill>
                <a:effectLst/>
                <a:latin typeface="Georgia" panose="02040502050405020303" pitchFamily="18" charset="0"/>
                <a:ea typeface="Times New Roman" panose="02020603050405020304" pitchFamily="18" charset="0"/>
              </a:rPr>
              <a:t>trazer para os autos todas as provas relevantes para o esclarecimento dos fatos</a:t>
            </a:r>
            <a:r>
              <a:rPr lang="pt-BR" sz="1800" dirty="0">
                <a:solidFill>
                  <a:srgbClr val="181F1C"/>
                </a:solidFill>
                <a:effectLst/>
                <a:latin typeface="Georgia" panose="02040502050405020303" pitchFamily="18" charset="0"/>
                <a:ea typeface="Times New Roman" panose="02020603050405020304" pitchFamily="18" charset="0"/>
              </a:rPr>
              <a:t>, sejam favoráveis ou contrárias à aplicação de penalidade disciplinar.</a:t>
            </a:r>
            <a:endParaRPr lang="pt-BR" sz="1800" dirty="0">
              <a:effectLst/>
              <a:latin typeface="Georgia" panose="02040502050405020303"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pt-BR" dirty="0">
              <a:solidFill>
                <a:srgbClr val="181F1C"/>
              </a:solidFill>
              <a:latin typeface="Georgia" panose="02040502050405020303" pitchFamily="18" charset="0"/>
              <a:ea typeface="Calibri" panose="020F0502020204030204" pitchFamily="34" charset="0"/>
              <a:cs typeface="Times New Roman" panose="02020603050405020304" pitchFamily="18" charset="0"/>
            </a:endParaRPr>
          </a:p>
          <a:p>
            <a:pPr algn="just"/>
            <a:endParaRPr lang="pt-BR" sz="3600" dirty="0">
              <a:latin typeface="Georgia" panose="02040502050405020303" pitchFamily="18" charset="0"/>
              <a:cs typeface="Times New Roman" panose="02020603050405020304" pitchFamily="18" charset="0"/>
            </a:endParaRPr>
          </a:p>
          <a:p>
            <a:pPr algn="just"/>
            <a:endParaRPr lang="x-none" sz="36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3420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7048596"/>
          </a:xfrm>
          <a:prstGeom prst="rect">
            <a:avLst/>
          </a:prstGeom>
          <a:noFill/>
        </p:spPr>
        <p:txBody>
          <a:bodyPr wrap="square" rtlCol="0">
            <a:spAutoFit/>
          </a:bodyPr>
          <a:lstStyle/>
          <a:p>
            <a:pPr algn="just">
              <a:lnSpc>
                <a:spcPct val="150000"/>
              </a:lnSpc>
            </a:pPr>
            <a:r>
              <a:rPr lang="pt-BR" b="1" dirty="0">
                <a:solidFill>
                  <a:srgbClr val="000000"/>
                </a:solidFill>
                <a:latin typeface="Georgia" panose="02040502050405020303" pitchFamily="18" charset="0"/>
              </a:rPr>
              <a:t>	• Processo Administrativo Disciplinar:</a:t>
            </a:r>
          </a:p>
          <a:p>
            <a:pPr algn="just">
              <a:lnSpc>
                <a:spcPct val="150000"/>
              </a:lnSpc>
            </a:pPr>
            <a:endParaRPr lang="pt-BR" b="1" dirty="0">
              <a:solidFill>
                <a:srgbClr val="000000"/>
              </a:solidFill>
              <a:latin typeface="Georgia" panose="02040502050405020303" pitchFamily="18" charset="0"/>
            </a:endParaRPr>
          </a:p>
          <a:p>
            <a:pPr marL="285750" indent="-285750" algn="just">
              <a:lnSpc>
                <a:spcPct val="107000"/>
              </a:lnSpc>
              <a:spcAft>
                <a:spcPts val="800"/>
              </a:spcAft>
              <a:buFont typeface="Wingdings" panose="05000000000000000000" pitchFamily="2" charset="2"/>
              <a:buChar char="Ø"/>
            </a:pPr>
            <a:r>
              <a:rPr lang="pt-BR"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Princípios:</a:t>
            </a:r>
          </a:p>
          <a:p>
            <a:pPr algn="just">
              <a:lnSpc>
                <a:spcPct val="107000"/>
              </a:lnSpc>
              <a:spcAft>
                <a:spcPts val="800"/>
              </a:spcAft>
            </a:pPr>
            <a:r>
              <a:rPr lang="pt-BR" sz="1800" b="1"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Princípio da Ampla Defesa</a:t>
            </a:r>
            <a:r>
              <a:rPr lang="pt-BR" b="1" dirty="0">
                <a:solidFill>
                  <a:srgbClr val="181F1C"/>
                </a:solidFill>
                <a:latin typeface="Georgia" panose="02040502050405020303" pitchFamily="18" charset="0"/>
                <a:ea typeface="Times New Roman" panose="02020603050405020304" pitchFamily="18" charset="0"/>
                <a:cs typeface="Times New Roman" panose="02020603050405020304" pitchFamily="18" charset="0"/>
              </a:rPr>
              <a:t>: </a:t>
            </a:r>
            <a:r>
              <a:rPr lang="pt-BR" sz="1800"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Realiza-se, no processo punitivo, por meio de atos que oportunizem ao acusado saber da existência do processo e nele atuar, dentre os quais destacam-se:</a:t>
            </a:r>
            <a:endParaRPr lang="pt-BR"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pt-BR" sz="1800"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Direito de ser notificado da existência do processo;</a:t>
            </a:r>
            <a:endParaRPr lang="pt-BR"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pt-BR" sz="1800"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Direito de ter acesso aos autos;</a:t>
            </a:r>
            <a:endParaRPr lang="pt-BR"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pt-BR" sz="1800"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Direito de participar efetivamente da construção da prova e de que as mesmas sejam consideradas pela comissão e pelo julgador;</a:t>
            </a:r>
            <a:endParaRPr lang="pt-BR"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pt-BR" sz="1800"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Direito de se manifestar antes da produção do Relatório Final;</a:t>
            </a:r>
            <a:endParaRPr lang="pt-BR"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pt-BR" sz="1800"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Direito a julgamento fundamentado e motivado; e</a:t>
            </a:r>
            <a:endParaRPr lang="pt-BR"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pt-BR" sz="1800"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Direito de recorrer do julgamento.</a:t>
            </a:r>
            <a:endParaRPr lang="pt-BR" sz="1800" dirty="0">
              <a:effectLst/>
              <a:latin typeface="Georgia" panose="02040502050405020303"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pt-BR" dirty="0">
              <a:solidFill>
                <a:srgbClr val="181F1C"/>
              </a:solidFill>
              <a:latin typeface="Georgia" panose="02040502050405020303" pitchFamily="18" charset="0"/>
              <a:ea typeface="Calibri" panose="020F0502020204030204" pitchFamily="34" charset="0"/>
              <a:cs typeface="Times New Roman" panose="02020603050405020304" pitchFamily="18" charset="0"/>
            </a:endParaRPr>
          </a:p>
          <a:p>
            <a:pPr algn="just"/>
            <a:endParaRPr lang="pt-BR" sz="3600" dirty="0">
              <a:latin typeface="Georgia" panose="02040502050405020303" pitchFamily="18" charset="0"/>
              <a:cs typeface="Times New Roman" panose="02020603050405020304" pitchFamily="18" charset="0"/>
            </a:endParaRPr>
          </a:p>
          <a:p>
            <a:pPr algn="just"/>
            <a:endParaRPr lang="x-none" sz="36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25200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602046"/>
          </a:xfrm>
          <a:prstGeom prst="rect">
            <a:avLst/>
          </a:prstGeom>
          <a:noFill/>
        </p:spPr>
        <p:txBody>
          <a:bodyPr wrap="square" rtlCol="0">
            <a:spAutoFit/>
          </a:bodyPr>
          <a:lstStyle/>
          <a:p>
            <a:pPr algn="just">
              <a:lnSpc>
                <a:spcPct val="150000"/>
              </a:lnSpc>
            </a:pPr>
            <a:r>
              <a:rPr lang="pt-BR" b="1" dirty="0">
                <a:solidFill>
                  <a:srgbClr val="000000"/>
                </a:solidFill>
                <a:latin typeface="Georgia" panose="02040502050405020303" pitchFamily="18" charset="0"/>
              </a:rPr>
              <a:t>	• Processo Administrativo Disciplinar:</a:t>
            </a:r>
          </a:p>
          <a:p>
            <a:pPr marL="285750" indent="-285750" algn="just">
              <a:lnSpc>
                <a:spcPct val="107000"/>
              </a:lnSpc>
              <a:spcAft>
                <a:spcPts val="800"/>
              </a:spcAft>
              <a:buFont typeface="Wingdings" panose="05000000000000000000" pitchFamily="2" charset="2"/>
              <a:buChar char="Ø"/>
            </a:pPr>
            <a:r>
              <a:rPr lang="pt-BR"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Princípios:</a:t>
            </a:r>
          </a:p>
          <a:p>
            <a:pPr algn="just">
              <a:lnSpc>
                <a:spcPct val="107000"/>
              </a:lnSpc>
              <a:spcAft>
                <a:spcPts val="800"/>
              </a:spcAft>
            </a:pPr>
            <a:r>
              <a:rPr lang="pt-BR" b="1"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Princípio do Contraditório</a:t>
            </a:r>
            <a:r>
              <a:rPr lang="pt-BR" b="1" dirty="0">
                <a:solidFill>
                  <a:srgbClr val="181F1C"/>
                </a:solidFill>
                <a:latin typeface="Georgia" panose="02040502050405020303" pitchFamily="18" charset="0"/>
                <a:ea typeface="Times New Roman" panose="02020603050405020304" pitchFamily="18" charset="0"/>
                <a:cs typeface="Times New Roman" panose="02020603050405020304" pitchFamily="18" charset="0"/>
              </a:rPr>
              <a:t>: </a:t>
            </a:r>
          </a:p>
          <a:p>
            <a:pPr marL="285750" indent="-285750" algn="just">
              <a:lnSpc>
                <a:spcPct val="107000"/>
              </a:lnSpc>
              <a:spcAft>
                <a:spcPts val="800"/>
              </a:spcAft>
              <a:buFont typeface="Arial" panose="020B0604020202020204" pitchFamily="34" charset="0"/>
              <a:buChar char="•"/>
            </a:pPr>
            <a:r>
              <a:rPr lang="pt-BR" dirty="0">
                <a:solidFill>
                  <a:srgbClr val="181F1C"/>
                </a:solidFill>
                <a:latin typeface="Georgia" panose="02040502050405020303" pitchFamily="18" charset="0"/>
                <a:ea typeface="Times New Roman" panose="02020603050405020304" pitchFamily="18" charset="0"/>
                <a:cs typeface="Times New Roman" panose="02020603050405020304" pitchFamily="18" charset="0"/>
              </a:rPr>
              <a:t>O</a:t>
            </a:r>
            <a:r>
              <a:rPr lang="pt-BR" dirty="0">
                <a:solidFill>
                  <a:srgbClr val="181F1C"/>
                </a:solidFill>
                <a:effectLst/>
                <a:latin typeface="Georgia" panose="02040502050405020303" pitchFamily="18" charset="0"/>
                <a:ea typeface="Calibri" panose="020F0502020204030204" pitchFamily="34" charset="0"/>
              </a:rPr>
              <a:t>rienta a comissão a dar oportunidade ao acusado para </a:t>
            </a:r>
            <a:r>
              <a:rPr lang="pt-BR" b="1" dirty="0">
                <a:solidFill>
                  <a:srgbClr val="181F1C"/>
                </a:solidFill>
                <a:effectLst/>
                <a:latin typeface="Georgia" panose="02040502050405020303" pitchFamily="18" charset="0"/>
                <a:ea typeface="Calibri" panose="020F0502020204030204" pitchFamily="34" charset="0"/>
              </a:rPr>
              <a:t>produzir e se opor às provas </a:t>
            </a:r>
            <a:r>
              <a:rPr lang="pt-BR" dirty="0">
                <a:solidFill>
                  <a:srgbClr val="181F1C"/>
                </a:solidFill>
                <a:effectLst/>
                <a:latin typeface="Georgia" panose="02040502050405020303" pitchFamily="18" charset="0"/>
                <a:ea typeface="Calibri" panose="020F0502020204030204" pitchFamily="34" charset="0"/>
              </a:rPr>
              <a:t>produzidas pela comissão, isto é, apresentar contraprova. </a:t>
            </a:r>
            <a:endParaRPr lang="pt-BR" dirty="0">
              <a:solidFill>
                <a:srgbClr val="181F1C"/>
              </a:solidFill>
              <a:latin typeface="Georgia" panose="02040502050405020303"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pt-BR" dirty="0">
                <a:solidFill>
                  <a:srgbClr val="181F1C"/>
                </a:solidFill>
                <a:effectLst/>
                <a:latin typeface="Georgia" panose="02040502050405020303" pitchFamily="18" charset="0"/>
                <a:ea typeface="Times New Roman" panose="02020603050405020304" pitchFamily="18" charset="0"/>
              </a:rPr>
              <a:t>O </a:t>
            </a:r>
            <a:r>
              <a:rPr lang="pt-BR" b="1" dirty="0">
                <a:solidFill>
                  <a:srgbClr val="181F1C"/>
                </a:solidFill>
                <a:effectLst/>
                <a:latin typeface="Georgia" panose="02040502050405020303" pitchFamily="18" charset="0"/>
                <a:ea typeface="Times New Roman" panose="02020603050405020304" pitchFamily="18" charset="0"/>
              </a:rPr>
              <a:t>acesso aos autos </a:t>
            </a:r>
            <a:r>
              <a:rPr lang="pt-BR" dirty="0">
                <a:solidFill>
                  <a:srgbClr val="181F1C"/>
                </a:solidFill>
                <a:effectLst/>
                <a:latin typeface="Georgia" panose="02040502050405020303" pitchFamily="18" charset="0"/>
                <a:ea typeface="Times New Roman" panose="02020603050405020304" pitchFamily="18" charset="0"/>
              </a:rPr>
              <a:t>é franqueado ao acusado e ao seu advogado, a </a:t>
            </a:r>
            <a:r>
              <a:rPr lang="pt-BR" b="1" dirty="0">
                <a:solidFill>
                  <a:srgbClr val="181F1C"/>
                </a:solidFill>
                <a:effectLst/>
                <a:latin typeface="Georgia" panose="02040502050405020303" pitchFamily="18" charset="0"/>
                <a:ea typeface="Times New Roman" panose="02020603050405020304" pitchFamily="18" charset="0"/>
              </a:rPr>
              <a:t>qualquer momento</a:t>
            </a:r>
            <a:r>
              <a:rPr lang="pt-BR" dirty="0">
                <a:solidFill>
                  <a:srgbClr val="181F1C"/>
                </a:solidFill>
                <a:effectLst/>
                <a:latin typeface="Georgia" panose="02040502050405020303" pitchFamily="18" charset="0"/>
                <a:ea typeface="Times New Roman" panose="02020603050405020304" pitchFamily="18" charset="0"/>
              </a:rPr>
              <a:t>.</a:t>
            </a:r>
          </a:p>
          <a:p>
            <a:pPr marL="285750" indent="-285750" algn="just">
              <a:buFont typeface="Arial" panose="020B0604020202020204" pitchFamily="34" charset="0"/>
              <a:buChar char="•"/>
            </a:pPr>
            <a:endParaRPr lang="pt-BR" dirty="0">
              <a:solidFill>
                <a:srgbClr val="181F1C"/>
              </a:solidFill>
              <a:latin typeface="Georgia" panose="02040502050405020303" pitchFamily="18" charset="0"/>
              <a:ea typeface="Times New Roman" panose="02020603050405020304" pitchFamily="18" charset="0"/>
            </a:endParaRPr>
          </a:p>
          <a:p>
            <a:pPr marL="285750" indent="-285750" algn="just">
              <a:buFont typeface="Arial" panose="020B0604020202020204" pitchFamily="34" charset="0"/>
              <a:buChar char="•"/>
            </a:pPr>
            <a:r>
              <a:rPr lang="pt-BR" dirty="0">
                <a:solidFill>
                  <a:srgbClr val="181F1C"/>
                </a:solidFill>
                <a:effectLst/>
                <a:latin typeface="Georgia" panose="02040502050405020303" pitchFamily="18" charset="0"/>
                <a:ea typeface="Times New Roman" panose="02020603050405020304" pitchFamily="18" charset="0"/>
              </a:rPr>
              <a:t>À medida que provas importantes forem produzidas, a comissão deve encaminhar cópia dos documentos ao acusado, independentemente de o mesmo as solicitar.</a:t>
            </a:r>
          </a:p>
          <a:p>
            <a:pPr marL="285750" indent="-285750" algn="just">
              <a:buFont typeface="Arial" panose="020B0604020202020204" pitchFamily="34" charset="0"/>
              <a:buChar char="•"/>
            </a:pPr>
            <a:endParaRPr lang="pt-BR" dirty="0">
              <a:effectLst/>
              <a:latin typeface="Georgia" panose="02040502050405020303" pitchFamily="18" charset="0"/>
              <a:ea typeface="Times New Roman" panose="02020603050405020304" pitchFamily="18" charset="0"/>
            </a:endParaRPr>
          </a:p>
          <a:p>
            <a:pPr marL="285750" indent="-285750" algn="just">
              <a:buFont typeface="Arial" panose="020B0604020202020204" pitchFamily="34" charset="0"/>
              <a:buChar char="•"/>
            </a:pPr>
            <a:r>
              <a:rPr lang="pt-BR" dirty="0">
                <a:solidFill>
                  <a:srgbClr val="181F1C"/>
                </a:solidFill>
                <a:effectLst/>
                <a:latin typeface="Georgia" panose="02040502050405020303" pitchFamily="18" charset="0"/>
                <a:ea typeface="Times New Roman" panose="02020603050405020304" pitchFamily="18" charset="0"/>
              </a:rPr>
              <a:t>No caso de provas documentais, não é necessário dar conhecimento ao acusado assim que um documento for juntado aos autos; </a:t>
            </a:r>
            <a:r>
              <a:rPr lang="pt-BR" b="1" dirty="0">
                <a:solidFill>
                  <a:srgbClr val="181F1C"/>
                </a:solidFill>
                <a:effectLst/>
                <a:latin typeface="Georgia" panose="02040502050405020303" pitchFamily="18" charset="0"/>
                <a:ea typeface="Times New Roman" panose="02020603050405020304" pitchFamily="18" charset="0"/>
              </a:rPr>
              <a:t>pode ser encaminhada cópia dos documentos mais relevantes ou encaminhá-las em blocos</a:t>
            </a:r>
            <a:r>
              <a:rPr lang="pt-BR" dirty="0">
                <a:solidFill>
                  <a:srgbClr val="181F1C"/>
                </a:solidFill>
                <a:effectLst/>
                <a:latin typeface="Georgia" panose="02040502050405020303" pitchFamily="18" charset="0"/>
                <a:ea typeface="Times New Roman" panose="02020603050405020304" pitchFamily="18" charset="0"/>
              </a:rPr>
              <a:t>, à medida que a comissão julgue conveniente dar conhecimento ao acusado.</a:t>
            </a:r>
          </a:p>
          <a:p>
            <a:pPr marL="285750" indent="-285750" algn="just">
              <a:buFont typeface="Arial" panose="020B0604020202020204" pitchFamily="34" charset="0"/>
              <a:buChar char="•"/>
            </a:pPr>
            <a:endParaRPr lang="pt-BR" dirty="0">
              <a:effectLst/>
              <a:latin typeface="Georgia" panose="02040502050405020303" pitchFamily="18" charset="0"/>
              <a:ea typeface="Times New Roman" panose="02020603050405020304" pitchFamily="18" charset="0"/>
            </a:endParaRPr>
          </a:p>
          <a:p>
            <a:pPr marL="285750" indent="-285750" algn="just">
              <a:buFont typeface="Arial" panose="020B0604020202020204" pitchFamily="34" charset="0"/>
              <a:buChar char="•"/>
            </a:pPr>
            <a:r>
              <a:rPr lang="pt-BR" dirty="0">
                <a:solidFill>
                  <a:srgbClr val="37474F"/>
                </a:solidFill>
                <a:effectLst/>
                <a:latin typeface="Georgia" panose="02040502050405020303" pitchFamily="18" charset="0"/>
                <a:ea typeface="Times New Roman" panose="02020603050405020304" pitchFamily="18" charset="0"/>
              </a:rPr>
              <a:t>Observar o contraditório e a ampla defesa também implica produzir as provas que o acusado sugerir, indeferindo-as somente se não puderem contribuir para o esclarecimento dos fatos que estiverem sendo apurados</a:t>
            </a:r>
            <a:r>
              <a:rPr lang="pt-BR" dirty="0">
                <a:solidFill>
                  <a:srgbClr val="37474F"/>
                </a:solidFill>
                <a:latin typeface="Georgia" panose="02040502050405020303" pitchFamily="18" charset="0"/>
                <a:ea typeface="Times New Roman" panose="02020603050405020304" pitchFamily="18" charset="0"/>
              </a:rPr>
              <a:t>.</a:t>
            </a:r>
            <a:endParaRPr lang="x-none"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42410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746556"/>
          </a:xfrm>
          <a:prstGeom prst="rect">
            <a:avLst/>
          </a:prstGeom>
          <a:noFill/>
        </p:spPr>
        <p:txBody>
          <a:bodyPr wrap="square" rtlCol="0">
            <a:spAutoFit/>
          </a:bodyPr>
          <a:lstStyle/>
          <a:p>
            <a:pPr algn="just">
              <a:lnSpc>
                <a:spcPct val="150000"/>
              </a:lnSpc>
            </a:pPr>
            <a:r>
              <a:rPr lang="pt-BR" b="1" dirty="0">
                <a:solidFill>
                  <a:srgbClr val="000000"/>
                </a:solidFill>
                <a:latin typeface="Georgia" panose="02040502050405020303" pitchFamily="18" charset="0"/>
              </a:rPr>
              <a:t>	</a:t>
            </a:r>
          </a:p>
          <a:p>
            <a:pPr algn="just">
              <a:lnSpc>
                <a:spcPct val="150000"/>
              </a:lnSpc>
            </a:pPr>
            <a:r>
              <a:rPr lang="pt-BR" b="1" dirty="0">
                <a:solidFill>
                  <a:srgbClr val="000000"/>
                </a:solidFill>
                <a:latin typeface="Georgia" panose="02040502050405020303" pitchFamily="18" charset="0"/>
              </a:rPr>
              <a:t>• Processo Administrativo Disciplinar:</a:t>
            </a:r>
          </a:p>
          <a:p>
            <a:pPr algn="just">
              <a:lnSpc>
                <a:spcPct val="107000"/>
              </a:lnSpc>
              <a:spcAft>
                <a:spcPts val="800"/>
              </a:spcAft>
            </a:pPr>
            <a:endParaRPr lang="pt-BR"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pt-BR"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Tipos de Comunicações: </a:t>
            </a:r>
          </a:p>
          <a:p>
            <a:pPr algn="just">
              <a:lnSpc>
                <a:spcPct val="107000"/>
              </a:lnSpc>
              <a:spcAft>
                <a:spcPts val="800"/>
              </a:spcAft>
            </a:pPr>
            <a:endParaRPr lang="pt-BR"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pt-BR" sz="1800"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Notificação prévia: comunica que o servidor é acusado em processo punitivo;</a:t>
            </a:r>
            <a:endParaRPr lang="pt-BR" sz="1800" dirty="0">
              <a:solidFill>
                <a:srgbClr val="181F1C"/>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pt-BR" sz="1800"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Notificação: convoca acusado e advogado para participar de algum ato processual;</a:t>
            </a:r>
            <a:endParaRPr lang="pt-BR" sz="1800" dirty="0">
              <a:solidFill>
                <a:srgbClr val="181F1C"/>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pt-BR" sz="1800"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Intimação: convoca testemunha para depoimento ou acusado para interrogatório; ou</a:t>
            </a:r>
            <a:endParaRPr lang="pt-BR" sz="1800" dirty="0">
              <a:solidFill>
                <a:srgbClr val="181F1C"/>
              </a:solidFill>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pt-BR" sz="1800"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Citação: informa o acusado da abertura de prazo para apresentação de Defesa ou fazer opção.</a:t>
            </a:r>
            <a:endParaRPr lang="pt-BR" sz="1800" dirty="0">
              <a:solidFill>
                <a:srgbClr val="181F1C"/>
              </a:solidFill>
              <a:effectLst/>
              <a:latin typeface="Georgia" panose="02040502050405020303" pitchFamily="18" charset="0"/>
              <a:ea typeface="Calibri" panose="020F0502020204030204" pitchFamily="34" charset="0"/>
              <a:cs typeface="Times New Roman" panose="02020603050405020304" pitchFamily="18" charset="0"/>
            </a:endParaRPr>
          </a:p>
          <a:p>
            <a:pPr algn="just"/>
            <a:endParaRPr lang="pt-BR" dirty="0">
              <a:latin typeface="Georgia" panose="02040502050405020303" pitchFamily="18" charset="0"/>
              <a:cs typeface="Times New Roman" panose="02020603050405020304" pitchFamily="18" charset="0"/>
            </a:endParaRPr>
          </a:p>
          <a:p>
            <a:pPr algn="just"/>
            <a:endParaRPr lang="x-none"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97038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021614"/>
          </a:xfrm>
          <a:prstGeom prst="rect">
            <a:avLst/>
          </a:prstGeom>
          <a:noFill/>
        </p:spPr>
        <p:txBody>
          <a:bodyPr wrap="square" rtlCol="0">
            <a:spAutoFit/>
          </a:bodyPr>
          <a:lstStyle/>
          <a:p>
            <a:pPr marL="342900" lvl="0" indent="-342900" algn="just">
              <a:spcAft>
                <a:spcPts val="135"/>
              </a:spcAft>
              <a:buFont typeface="Arial" panose="020B0604020202020204" pitchFamily="34" charset="0"/>
              <a:buChar char="•"/>
              <a:tabLst>
                <a:tab pos="457200" algn="l"/>
              </a:tabLst>
            </a:pPr>
            <a:endParaRPr lang="en-US"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gn="just">
              <a:lnSpc>
                <a:spcPct val="150000"/>
              </a:lnSpc>
            </a:pPr>
            <a:r>
              <a:rPr lang="pt-BR" b="1" dirty="0">
                <a:solidFill>
                  <a:srgbClr val="000000"/>
                </a:solidFill>
                <a:latin typeface="Georgia" panose="02040502050405020303" pitchFamily="18" charset="0"/>
              </a:rPr>
              <a:t>	• Procedimento Administrativo Disciplinar: </a:t>
            </a:r>
          </a:p>
          <a:p>
            <a:pPr algn="just">
              <a:lnSpc>
                <a:spcPct val="150000"/>
              </a:lnSpc>
            </a:pPr>
            <a:endParaRPr lang="pt-BR" b="1" dirty="0">
              <a:solidFill>
                <a:srgbClr val="000000"/>
              </a:solidFill>
              <a:latin typeface="Georgia" panose="02040502050405020303" pitchFamily="18" charset="0"/>
            </a:endParaRPr>
          </a:p>
          <a:p>
            <a:pPr marL="285750" indent="-285750" algn="just">
              <a:lnSpc>
                <a:spcPct val="150000"/>
              </a:lnSpc>
              <a:buFont typeface="Wingdings" panose="05000000000000000000" pitchFamily="2" charset="2"/>
              <a:buChar char="Ø"/>
            </a:pPr>
            <a:r>
              <a:rPr lang="pt-BR" b="1" dirty="0">
                <a:solidFill>
                  <a:srgbClr val="000000"/>
                </a:solidFill>
                <a:latin typeface="Georgia" panose="02040502050405020303" pitchFamily="18" charset="0"/>
              </a:rPr>
              <a:t>	Lei Complementar Estadual n٥ 122/1994:</a:t>
            </a:r>
          </a:p>
          <a:p>
            <a:pPr algn="just">
              <a:lnSpc>
                <a:spcPct val="150000"/>
              </a:lnSpc>
            </a:pPr>
            <a:endParaRPr lang="pt-BR" b="1" dirty="0">
              <a:solidFill>
                <a:srgbClr val="000000"/>
              </a:solidFill>
              <a:latin typeface="Georgia" panose="02040502050405020303" pitchFamily="18" charset="0"/>
            </a:endParaRPr>
          </a:p>
          <a:p>
            <a:pPr algn="just">
              <a:spcAft>
                <a:spcPts val="135"/>
              </a:spcAft>
            </a:pPr>
            <a:r>
              <a:rPr lang="pt-BR" dirty="0">
                <a:latin typeface="Georgia" panose="02040502050405020303" pitchFamily="18" charset="0"/>
              </a:rPr>
              <a:t>Art. 21. O servidor habilitado em concurso público, empossado em cargo de provimento efetivo e confirmado no estágio probatório adquire estabilidade no serviço público após 02 (dois) anos de efetivo exercício.</a:t>
            </a:r>
          </a:p>
          <a:p>
            <a:pPr algn="just">
              <a:spcAft>
                <a:spcPts val="135"/>
              </a:spcAft>
            </a:pPr>
            <a:endParaRPr lang="pt-BR" dirty="0">
              <a:latin typeface="Georgia" panose="02040502050405020303" pitchFamily="18" charset="0"/>
            </a:endParaRPr>
          </a:p>
          <a:p>
            <a:pPr algn="just">
              <a:spcAft>
                <a:spcPts val="135"/>
              </a:spcAft>
            </a:pPr>
            <a:r>
              <a:rPr lang="pt-BR" dirty="0">
                <a:latin typeface="Georgia" panose="02040502050405020303" pitchFamily="18" charset="0"/>
              </a:rPr>
              <a:t>Parágrafo único. </a:t>
            </a:r>
            <a:r>
              <a:rPr lang="pt-BR" b="1" dirty="0">
                <a:latin typeface="Georgia" panose="02040502050405020303" pitchFamily="18" charset="0"/>
              </a:rPr>
              <a:t>O servidor estável </a:t>
            </a:r>
            <a:r>
              <a:rPr lang="pt-BR" dirty="0">
                <a:latin typeface="Georgia" panose="02040502050405020303" pitchFamily="18" charset="0"/>
              </a:rPr>
              <a:t>só perde o cargo em virtude da sentença judicial transitada em julgado ou de </a:t>
            </a:r>
            <a:r>
              <a:rPr lang="pt-BR" b="1" dirty="0">
                <a:latin typeface="Georgia" panose="02040502050405020303" pitchFamily="18" charset="0"/>
              </a:rPr>
              <a:t>processo administrativo disciplinar </a:t>
            </a:r>
            <a:r>
              <a:rPr lang="pt-BR" dirty="0">
                <a:latin typeface="Georgia" panose="02040502050405020303" pitchFamily="18" charset="0"/>
              </a:rPr>
              <a:t>no qual lhe seja assegurada ampla defesa.</a:t>
            </a:r>
            <a:endParaRPr lang="pt-BR" b="1" dirty="0">
              <a:latin typeface="Georgia" panose="02040502050405020303" pitchFamily="18" charset="0"/>
              <a:cs typeface="Times New Roman" panose="02020603050405020304" pitchFamily="18" charset="0"/>
            </a:endParaRPr>
          </a:p>
          <a:p>
            <a:pPr algn="just"/>
            <a:endParaRPr lang="x-none"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00868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3983142"/>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Procedimento Administrativo Disciplinar: </a:t>
            </a:r>
          </a:p>
          <a:p>
            <a:pPr>
              <a:lnSpc>
                <a:spcPct val="150000"/>
              </a:lnSpc>
            </a:pPr>
            <a:endParaRPr lang="pt-BR" b="1" dirty="0">
              <a:solidFill>
                <a:srgbClr val="000000"/>
              </a:solidFill>
              <a:latin typeface="Georgia" panose="02040502050405020303" pitchFamily="18" charset="0"/>
            </a:endParaRPr>
          </a:p>
          <a:p>
            <a:pPr>
              <a:lnSpc>
                <a:spcPct val="150000"/>
              </a:lnSpc>
            </a:pPr>
            <a:r>
              <a:rPr lang="pt-BR" b="1" dirty="0">
                <a:solidFill>
                  <a:srgbClr val="000000"/>
                </a:solidFill>
                <a:latin typeface="Georgia" panose="02040502050405020303" pitchFamily="18" charset="0"/>
              </a:rPr>
              <a:t>	Lei Complementar Estadual n٥ 122/1994:</a:t>
            </a:r>
          </a:p>
          <a:p>
            <a:pPr>
              <a:lnSpc>
                <a:spcPct val="150000"/>
              </a:lnSpc>
            </a:pPr>
            <a:endParaRPr lang="pt-BR" b="1" dirty="0">
              <a:solidFill>
                <a:srgbClr val="000000"/>
              </a:solidFill>
              <a:latin typeface="Georgia" panose="02040502050405020303" pitchFamily="18" charset="0"/>
            </a:endParaRPr>
          </a:p>
          <a:p>
            <a:pPr algn="just">
              <a:lnSpc>
                <a:spcPct val="150000"/>
              </a:lnSpc>
            </a:pPr>
            <a:r>
              <a:rPr lang="pt-BR" i="1" dirty="0">
                <a:latin typeface="Georgia" panose="02040502050405020303" pitchFamily="18" charset="0"/>
              </a:rPr>
              <a:t>Art. 156. Sempre que o ilícito praticado pelo servidor ensejar a imposição de penalidade de suspensão por mais de 30 (trinta) dias, </a:t>
            </a:r>
            <a:r>
              <a:rPr lang="pt-BR" b="1" i="1" dirty="0">
                <a:latin typeface="Georgia" panose="02040502050405020303" pitchFamily="18" charset="0"/>
              </a:rPr>
              <a:t>de demissão, cassação de aposentadoria ou disponibilidade, ou destituição de cargo em comissão, ou função de direção, chefia ou assessoramento</a:t>
            </a:r>
            <a:r>
              <a:rPr lang="pt-BR" i="1" dirty="0">
                <a:latin typeface="Georgia" panose="02040502050405020303" pitchFamily="18" charset="0"/>
              </a:rPr>
              <a:t>, </a:t>
            </a:r>
            <a:r>
              <a:rPr lang="pt-BR" b="1" i="1" dirty="0">
                <a:latin typeface="Georgia" panose="02040502050405020303" pitchFamily="18" charset="0"/>
              </a:rPr>
              <a:t>é obrigatória a instauração de processo disciplinar.</a:t>
            </a:r>
            <a:endParaRPr lang="pt-BR" b="1" i="1" dirty="0">
              <a:solidFill>
                <a:srgbClr val="000000"/>
              </a:solidFill>
              <a:latin typeface="Georgia" panose="02040502050405020303" pitchFamily="18" charset="0"/>
            </a:endParaRPr>
          </a:p>
          <a:p>
            <a:pPr algn="ctr"/>
            <a:endParaRPr lang="x-none"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56160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6479"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625177"/>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Ø"/>
            </a:pPr>
            <a:r>
              <a:rPr lang="pt-BR" b="1" dirty="0">
                <a:solidFill>
                  <a:srgbClr val="000000"/>
                </a:solidFill>
                <a:latin typeface="Georgia" panose="02040502050405020303" pitchFamily="18" charset="0"/>
              </a:rPr>
              <a:t>• Procedimento Administrativo Disciplinar: </a:t>
            </a:r>
          </a:p>
          <a:p>
            <a:pPr marL="285750" indent="-285750">
              <a:lnSpc>
                <a:spcPct val="150000"/>
              </a:lnSpc>
              <a:buFont typeface="Wingdings" panose="05000000000000000000" pitchFamily="2" charset="2"/>
              <a:buChar char="Ø"/>
            </a:pPr>
            <a:endParaRPr lang="pt-BR" b="1" dirty="0">
              <a:solidFill>
                <a:srgbClr val="000000"/>
              </a:solidFill>
              <a:latin typeface="Georgia" panose="02040502050405020303" pitchFamily="18" charset="0"/>
            </a:endParaRPr>
          </a:p>
          <a:p>
            <a:pPr marL="285750" indent="-285750">
              <a:lnSpc>
                <a:spcPct val="150000"/>
              </a:lnSpc>
              <a:buFont typeface="Wingdings" panose="05000000000000000000" pitchFamily="2" charset="2"/>
              <a:buChar char="Ø"/>
            </a:pPr>
            <a:r>
              <a:rPr lang="pt-BR" b="1" dirty="0">
                <a:solidFill>
                  <a:srgbClr val="000000"/>
                </a:solidFill>
                <a:latin typeface="Georgia" panose="02040502050405020303" pitchFamily="18" charset="0"/>
              </a:rPr>
              <a:t>	Lei Complementar Estadual n٥ 122/1994:</a:t>
            </a:r>
          </a:p>
          <a:p>
            <a:pPr marL="285750" indent="-285750">
              <a:lnSpc>
                <a:spcPct val="150000"/>
              </a:lnSpc>
              <a:buFont typeface="Wingdings" panose="05000000000000000000" pitchFamily="2" charset="2"/>
              <a:buChar char="Ø"/>
            </a:pPr>
            <a:endParaRPr lang="pt-BR" b="1" dirty="0">
              <a:solidFill>
                <a:srgbClr val="000000"/>
              </a:solidFill>
              <a:latin typeface="Georgia" panose="02040502050405020303" pitchFamily="18" charset="0"/>
            </a:endParaRPr>
          </a:p>
          <a:p>
            <a:r>
              <a:rPr lang="pt-BR" sz="1800" i="1" dirty="0">
                <a:solidFill>
                  <a:srgbClr val="000000"/>
                </a:solidFill>
                <a:effectLst/>
                <a:latin typeface="Georgia" panose="02040502050405020303" pitchFamily="18" charset="0"/>
                <a:ea typeface="Calibri" panose="020F0502020204030204" pitchFamily="34" charset="0"/>
              </a:rPr>
              <a:t>Art. 144.Verificada em </a:t>
            </a:r>
            <a:r>
              <a:rPr lang="pt-BR" sz="1800" b="1" i="1" dirty="0">
                <a:solidFill>
                  <a:srgbClr val="000000"/>
                </a:solidFill>
                <a:effectLst/>
                <a:latin typeface="Georgia" panose="02040502050405020303" pitchFamily="18" charset="0"/>
                <a:ea typeface="Calibri" panose="020F0502020204030204" pitchFamily="34" charset="0"/>
              </a:rPr>
              <a:t>processo disciplinar</a:t>
            </a:r>
            <a:r>
              <a:rPr lang="pt-BR" sz="1800" i="1" dirty="0">
                <a:solidFill>
                  <a:srgbClr val="000000"/>
                </a:solidFill>
                <a:effectLst/>
                <a:latin typeface="Georgia" panose="02040502050405020303" pitchFamily="18" charset="0"/>
                <a:ea typeface="Calibri" panose="020F0502020204030204" pitchFamily="34" charset="0"/>
              </a:rPr>
              <a:t> acumulação proibida (artigo 131), e provada a </a:t>
            </a:r>
            <a:r>
              <a:rPr lang="pt-BR" sz="1800" b="1" i="1" dirty="0">
                <a:solidFill>
                  <a:srgbClr val="000000"/>
                </a:solidFill>
                <a:effectLst/>
                <a:latin typeface="Georgia" panose="02040502050405020303" pitchFamily="18" charset="0"/>
                <a:ea typeface="Calibri" panose="020F0502020204030204" pitchFamily="34" charset="0"/>
              </a:rPr>
              <a:t>boa-fé</a:t>
            </a:r>
            <a:r>
              <a:rPr lang="pt-BR" sz="1800" i="1" dirty="0">
                <a:solidFill>
                  <a:srgbClr val="000000"/>
                </a:solidFill>
                <a:effectLst/>
                <a:latin typeface="Georgia" panose="02040502050405020303" pitchFamily="18" charset="0"/>
                <a:ea typeface="Calibri" panose="020F0502020204030204" pitchFamily="34" charset="0"/>
              </a:rPr>
              <a:t>, cabe ao servidor optar por um dos cargos. </a:t>
            </a:r>
          </a:p>
          <a:p>
            <a:endParaRPr lang="pt-BR" sz="1800" i="1" dirty="0">
              <a:solidFill>
                <a:srgbClr val="000000"/>
              </a:solidFill>
              <a:effectLst/>
              <a:latin typeface="Georgia" panose="02040502050405020303" pitchFamily="18" charset="0"/>
              <a:ea typeface="Calibri" panose="020F0502020204030204" pitchFamily="34" charset="0"/>
            </a:endParaRPr>
          </a:p>
          <a:p>
            <a:r>
              <a:rPr lang="pt-BR" sz="1800" i="1" dirty="0">
                <a:solidFill>
                  <a:srgbClr val="000000"/>
                </a:solidFill>
                <a:effectLst/>
                <a:latin typeface="Georgia" panose="02040502050405020303" pitchFamily="18" charset="0"/>
                <a:ea typeface="Calibri" panose="020F0502020204030204" pitchFamily="34" charset="0"/>
              </a:rPr>
              <a:t>§ 1º. Provada a </a:t>
            </a:r>
            <a:r>
              <a:rPr lang="pt-BR" sz="1800" b="1" i="1" dirty="0">
                <a:solidFill>
                  <a:srgbClr val="000000"/>
                </a:solidFill>
                <a:effectLst/>
                <a:latin typeface="Georgia" panose="02040502050405020303" pitchFamily="18" charset="0"/>
                <a:ea typeface="Calibri" panose="020F0502020204030204" pitchFamily="34" charset="0"/>
              </a:rPr>
              <a:t>má-fé</a:t>
            </a:r>
            <a:r>
              <a:rPr lang="pt-BR" sz="1800" i="1" dirty="0">
                <a:solidFill>
                  <a:srgbClr val="000000"/>
                </a:solidFill>
                <a:effectLst/>
                <a:latin typeface="Georgia" panose="02040502050405020303" pitchFamily="18" charset="0"/>
                <a:ea typeface="Calibri" panose="020F0502020204030204" pitchFamily="34" charset="0"/>
              </a:rPr>
              <a:t>, o servidor perde todos os cargos que acumulava, na administração direta ou indireta do Estado, e é obrigado a restituir o que tiver percebido indevidamente.</a:t>
            </a:r>
          </a:p>
          <a:p>
            <a:endParaRPr lang="pt-BR" sz="1800" i="1" dirty="0">
              <a:solidFill>
                <a:srgbClr val="000000"/>
              </a:solidFill>
              <a:effectLst/>
              <a:latin typeface="Georgia" panose="02040502050405020303" pitchFamily="18" charset="0"/>
              <a:ea typeface="Calibri" panose="020F0502020204030204" pitchFamily="34" charset="0"/>
            </a:endParaRPr>
          </a:p>
          <a:p>
            <a:r>
              <a:rPr lang="pt-BR" sz="1800" i="1" dirty="0">
                <a:solidFill>
                  <a:srgbClr val="000000"/>
                </a:solidFill>
                <a:effectLst/>
                <a:latin typeface="Georgia" panose="02040502050405020303" pitchFamily="18" charset="0"/>
                <a:ea typeface="Calibri" panose="020F0502020204030204" pitchFamily="34" charset="0"/>
              </a:rPr>
              <a:t>§ 2º. Na hipótese do parágrafo anterior, sendo um dos cargos exercido em outro órgão ou entidade, a demissão lhe é comunicada.</a:t>
            </a:r>
          </a:p>
          <a:p>
            <a:pPr marL="285750" indent="-285750">
              <a:lnSpc>
                <a:spcPct val="150000"/>
              </a:lnSpc>
              <a:buFont typeface="Wingdings" panose="05000000000000000000" pitchFamily="2" charset="2"/>
              <a:buChar char="Ø"/>
            </a:pPr>
            <a:endParaRPr lang="pt-BR" b="1" dirty="0">
              <a:solidFill>
                <a:srgbClr val="000000"/>
              </a:solidFill>
              <a:latin typeface="Georgia" panose="02040502050405020303" pitchFamily="18" charset="0"/>
            </a:endParaRP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55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6479"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915000"/>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Procedimento Administrativo Disciplinar: </a:t>
            </a:r>
          </a:p>
          <a:p>
            <a:pPr>
              <a:lnSpc>
                <a:spcPct val="150000"/>
              </a:lnSpc>
            </a:pPr>
            <a:endParaRPr lang="pt-BR" b="1" dirty="0">
              <a:solidFill>
                <a:srgbClr val="000000"/>
              </a:solidFill>
              <a:latin typeface="Georgia" panose="02040502050405020303" pitchFamily="18" charset="0"/>
            </a:endParaRPr>
          </a:p>
          <a:p>
            <a:pPr marL="285750" indent="-285750">
              <a:lnSpc>
                <a:spcPct val="150000"/>
              </a:lnSpc>
              <a:buFont typeface="Wingdings" panose="05000000000000000000" pitchFamily="2" charset="2"/>
              <a:buChar char="Ø"/>
            </a:pPr>
            <a:r>
              <a:rPr lang="pt-BR" b="1" dirty="0">
                <a:solidFill>
                  <a:srgbClr val="000000"/>
                </a:solidFill>
                <a:latin typeface="Georgia" panose="02040502050405020303" pitchFamily="18" charset="0"/>
              </a:rPr>
              <a:t>Conceito de Má Fé e Boa fé:</a:t>
            </a:r>
          </a:p>
          <a:p>
            <a:pPr marL="285750" indent="-285750">
              <a:lnSpc>
                <a:spcPct val="150000"/>
              </a:lnSpc>
              <a:buFont typeface="Wingdings" panose="05000000000000000000" pitchFamily="2" charset="2"/>
              <a:buChar char="Ø"/>
            </a:pPr>
            <a:endParaRPr lang="pt-BR" b="1" dirty="0">
              <a:solidFill>
                <a:srgbClr val="000000"/>
              </a:solidFill>
              <a:latin typeface="Georgia" panose="02040502050405020303" pitchFamily="18" charset="0"/>
            </a:endParaRPr>
          </a:p>
          <a:p>
            <a:pPr>
              <a:lnSpc>
                <a:spcPct val="150000"/>
              </a:lnSpc>
            </a:pPr>
            <a:r>
              <a:rPr lang="pt-BR" b="1" dirty="0">
                <a:solidFill>
                  <a:srgbClr val="000000"/>
                </a:solidFill>
                <a:latin typeface="Georgia" panose="02040502050405020303" pitchFamily="18" charset="0"/>
              </a:rPr>
              <a:t>Para o Estado do RN, conforme </a:t>
            </a:r>
            <a:r>
              <a:rPr lang="pt-BR" b="1" dirty="0">
                <a:latin typeface="Georgia" panose="02040502050405020303" pitchFamily="18" charset="0"/>
                <a:cs typeface="Times New Roman" panose="02020603050405020304" pitchFamily="18" charset="0"/>
              </a:rPr>
              <a:t>Decreto Estadual nº 11,351, de 28 de mais de 1992. </a:t>
            </a:r>
          </a:p>
          <a:p>
            <a:pPr>
              <a:spcAft>
                <a:spcPts val="135"/>
              </a:spcAft>
            </a:pPr>
            <a:endParaRPr lang="pt-BR" b="1" dirty="0">
              <a:latin typeface="Georgia" panose="02040502050405020303" pitchFamily="18" charset="0"/>
              <a:cs typeface="Times New Roman" panose="02020603050405020304" pitchFamily="18" charset="0"/>
            </a:endParaRPr>
          </a:p>
          <a:p>
            <a:r>
              <a:rPr lang="pt-BR" sz="1800" i="1" dirty="0">
                <a:latin typeface="Times New Roman" panose="02020603050405020304" pitchFamily="18" charset="0"/>
                <a:ea typeface="Times New Roman" panose="02020603050405020304" pitchFamily="18" charset="0"/>
              </a:rPr>
              <a:t>Art. 18 – [...]</a:t>
            </a:r>
          </a:p>
          <a:p>
            <a:endParaRPr lang="pt-BR" sz="1800" i="1" dirty="0">
              <a:latin typeface="Times New Roman" panose="02020603050405020304" pitchFamily="18" charset="0"/>
              <a:ea typeface="Times New Roman" panose="02020603050405020304" pitchFamily="18" charset="0"/>
            </a:endParaRPr>
          </a:p>
          <a:p>
            <a:r>
              <a:rPr lang="pt-BR" sz="1800" i="1" dirty="0">
                <a:latin typeface="Times New Roman" panose="02020603050405020304" pitchFamily="18" charset="0"/>
                <a:ea typeface="Times New Roman" panose="02020603050405020304" pitchFamily="18" charset="0"/>
              </a:rPr>
              <a:t>Parágrafo único – Reputa-se de </a:t>
            </a:r>
            <a:r>
              <a:rPr lang="pt-BR" sz="1800" b="1" i="1" dirty="0">
                <a:latin typeface="Times New Roman" panose="02020603050405020304" pitchFamily="18" charset="0"/>
                <a:ea typeface="Times New Roman" panose="02020603050405020304" pitchFamily="18" charset="0"/>
              </a:rPr>
              <a:t>má fé</a:t>
            </a:r>
            <a:r>
              <a:rPr lang="pt-BR" sz="1800" i="1" dirty="0">
                <a:latin typeface="Times New Roman" panose="02020603050405020304" pitchFamily="18" charset="0"/>
                <a:ea typeface="Times New Roman" panose="02020603050405020304" pitchFamily="18" charset="0"/>
              </a:rPr>
              <a:t> o servidor que </a:t>
            </a:r>
            <a:r>
              <a:rPr lang="pt-BR" sz="1800" b="1" i="1" dirty="0">
                <a:latin typeface="Times New Roman" panose="02020603050405020304" pitchFamily="18" charset="0"/>
                <a:ea typeface="Times New Roman" panose="02020603050405020304" pitchFamily="18" charset="0"/>
              </a:rPr>
              <a:t>oculta </a:t>
            </a:r>
            <a:r>
              <a:rPr lang="pt-BR" sz="1800" i="1" dirty="0">
                <a:latin typeface="Times New Roman" panose="02020603050405020304" pitchFamily="18" charset="0"/>
                <a:ea typeface="Times New Roman" panose="02020603050405020304" pitchFamily="18" charset="0"/>
              </a:rPr>
              <a:t>a acumulação ou, ao declará-la, </a:t>
            </a:r>
            <a:r>
              <a:rPr lang="pt-BR" sz="1800" b="1" i="1" dirty="0">
                <a:latin typeface="Times New Roman" panose="02020603050405020304" pitchFamily="18" charset="0"/>
                <a:ea typeface="Times New Roman" panose="02020603050405020304" pitchFamily="18" charset="0"/>
              </a:rPr>
              <a:t>omite circunstância relevante para caracterizar a proibição legal</a:t>
            </a:r>
            <a:r>
              <a:rPr lang="pt-BR" sz="1800" i="1" dirty="0">
                <a:latin typeface="Times New Roman" panose="02020603050405020304" pitchFamily="18" charset="0"/>
                <a:ea typeface="Times New Roman" panose="02020603050405020304" pitchFamily="18" charset="0"/>
              </a:rPr>
              <a:t>, presta </a:t>
            </a:r>
            <a:r>
              <a:rPr lang="pt-BR" sz="1800" b="1" i="1" dirty="0">
                <a:latin typeface="Times New Roman" panose="02020603050405020304" pitchFamily="18" charset="0"/>
                <a:ea typeface="Times New Roman" panose="02020603050405020304" pitchFamily="18" charset="0"/>
              </a:rPr>
              <a:t>declaração falsa </a:t>
            </a:r>
            <a:r>
              <a:rPr lang="pt-BR" sz="1800" i="1" dirty="0">
                <a:latin typeface="Times New Roman" panose="02020603050405020304" pitchFamily="18" charset="0"/>
                <a:ea typeface="Times New Roman" panose="02020603050405020304" pitchFamily="18" charset="0"/>
              </a:rPr>
              <a:t>ou, por qualquer forma, dificulta, maliciosamente, a apuração dos fatos.</a:t>
            </a:r>
          </a:p>
          <a:p>
            <a:pPr>
              <a:lnSpc>
                <a:spcPct val="150000"/>
              </a:lnSpc>
            </a:pPr>
            <a:endParaRPr lang="pt-BR" b="1" dirty="0">
              <a:solidFill>
                <a:srgbClr val="000000"/>
              </a:solidFill>
              <a:latin typeface="Georgia" panose="02040502050405020303" pitchFamily="18" charset="0"/>
            </a:endParaRPr>
          </a:p>
          <a:p>
            <a:pPr marL="285750" indent="-285750">
              <a:lnSpc>
                <a:spcPct val="150000"/>
              </a:lnSpc>
              <a:buFont typeface="Wingdings" panose="05000000000000000000" pitchFamily="2" charset="2"/>
              <a:buChar char="Ø"/>
            </a:pPr>
            <a:endParaRPr lang="pt-BR" b="1" dirty="0">
              <a:solidFill>
                <a:srgbClr val="000000"/>
              </a:solidFill>
              <a:latin typeface="Georgia" panose="02040502050405020303" pitchFamily="18" charset="0"/>
            </a:endParaRP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34148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6479"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902176"/>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Procedimento Administrativo Disciplinar: </a:t>
            </a:r>
          </a:p>
          <a:p>
            <a:pPr>
              <a:lnSpc>
                <a:spcPct val="150000"/>
              </a:lnSpc>
            </a:pPr>
            <a:endParaRPr lang="pt-BR" b="1" dirty="0">
              <a:solidFill>
                <a:srgbClr val="000000"/>
              </a:solidFill>
              <a:latin typeface="Georgia" panose="02040502050405020303" pitchFamily="18" charset="0"/>
            </a:endParaRPr>
          </a:p>
          <a:p>
            <a:pPr marL="285750" indent="-285750">
              <a:lnSpc>
                <a:spcPct val="150000"/>
              </a:lnSpc>
              <a:buFont typeface="Wingdings" panose="05000000000000000000" pitchFamily="2" charset="2"/>
              <a:buChar char="Ø"/>
            </a:pPr>
            <a:r>
              <a:rPr lang="pt-BR" b="1" dirty="0">
                <a:solidFill>
                  <a:srgbClr val="000000"/>
                </a:solidFill>
                <a:latin typeface="Georgia" panose="02040502050405020303" pitchFamily="18" charset="0"/>
              </a:rPr>
              <a:t>Conceito de Má Fé e Boa fé:</a:t>
            </a:r>
          </a:p>
          <a:p>
            <a:pPr>
              <a:lnSpc>
                <a:spcPct val="150000"/>
              </a:lnSpc>
            </a:pPr>
            <a:endParaRPr lang="pt-BR" b="1" dirty="0">
              <a:solidFill>
                <a:srgbClr val="000000"/>
              </a:solidFill>
              <a:latin typeface="Georgia" panose="02040502050405020303" pitchFamily="18" charset="0"/>
            </a:endParaRPr>
          </a:p>
          <a:p>
            <a:pPr>
              <a:lnSpc>
                <a:spcPct val="150000"/>
              </a:lnSpc>
            </a:pPr>
            <a:r>
              <a:rPr lang="pt-BR" b="1" dirty="0">
                <a:solidFill>
                  <a:srgbClr val="000000"/>
                </a:solidFill>
                <a:latin typeface="Georgia" panose="02040502050405020303" pitchFamily="18" charset="0"/>
              </a:rPr>
              <a:t>Segundo o STF: </a:t>
            </a:r>
          </a:p>
          <a:p>
            <a:pPr>
              <a:lnSpc>
                <a:spcPct val="150000"/>
              </a:lnSpc>
            </a:pPr>
            <a:endParaRPr lang="pt-BR" sz="1800" i="1" dirty="0">
              <a:latin typeface="Times New Roman" panose="02020603050405020304" pitchFamily="18" charset="0"/>
              <a:ea typeface="Times New Roman" panose="02020603050405020304" pitchFamily="18" charset="0"/>
            </a:endParaRPr>
          </a:p>
          <a:p>
            <a:pPr>
              <a:lnSpc>
                <a:spcPct val="150000"/>
              </a:lnSpc>
            </a:pPr>
            <a:r>
              <a:rPr lang="pt-BR" sz="1800" i="1" dirty="0">
                <a:effectLst/>
                <a:latin typeface="Times New Roman" panose="02020603050405020304" pitchFamily="18" charset="0"/>
                <a:ea typeface="Times New Roman" panose="02020603050405020304" pitchFamily="18" charset="0"/>
              </a:rPr>
              <a:t>“Configura-se a má-fé do servidor que acumula cargos públicos de forma ilegal quando, embora devidamente notificado para optar por um dos cargos, não o faz, consubstanciando sua omissão, disposição de persistir na prática do ilícito.” (RMS 24.249, Rel. Min. Eros Grau, julgamento e, 14-9-04. DJ de 3-6-05).</a:t>
            </a:r>
          </a:p>
          <a:p>
            <a:pPr>
              <a:lnSpc>
                <a:spcPct val="150000"/>
              </a:lnSpc>
            </a:pPr>
            <a:endParaRPr lang="pt-BR" b="1" dirty="0">
              <a:solidFill>
                <a:srgbClr val="000000"/>
              </a:solidFill>
              <a:latin typeface="Georgia" panose="02040502050405020303" pitchFamily="18" charset="0"/>
            </a:endParaRPr>
          </a:p>
          <a:p>
            <a:pPr marL="285750" indent="-285750">
              <a:lnSpc>
                <a:spcPct val="150000"/>
              </a:lnSpc>
              <a:buFont typeface="Wingdings" panose="05000000000000000000" pitchFamily="2" charset="2"/>
              <a:buChar char="Ø"/>
            </a:pPr>
            <a:endParaRPr lang="pt-BR" b="1" dirty="0">
              <a:solidFill>
                <a:srgbClr val="000000"/>
              </a:solidFill>
              <a:latin typeface="Georgia" panose="02040502050405020303" pitchFamily="18" charset="0"/>
            </a:endParaRP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52995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Prefeitura Municipal de Timbaúba dos Batistas - Notícias -  Relatorio_do_TCERN">
            <a:extLst>
              <a:ext uri="{FF2B5EF4-FFF2-40B4-BE49-F238E27FC236}">
                <a16:creationId xmlns:a16="http://schemas.microsoft.com/office/drawing/2014/main" id="{8EA25E0D-38F3-BC42-8E20-9045DDC942E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672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137A5AE2-868F-DB4D-922C-02E1B1CAE9BB}"/>
              </a:ext>
            </a:extLst>
          </p:cNvPr>
          <p:cNvSpPr/>
          <p:nvPr/>
        </p:nvSpPr>
        <p:spPr>
          <a:xfrm>
            <a:off x="-1524" y="2571346"/>
            <a:ext cx="5931269" cy="164874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bg1"/>
                </a:solidFill>
                <a:latin typeface="Georgia" panose="02040502050405020303" pitchFamily="18" charset="0"/>
                <a:cs typeface="Times New Roman" panose="02020603050405020304" pitchFamily="18" charset="0"/>
              </a:rPr>
              <a:t>PARTE III – </a:t>
            </a:r>
            <a:r>
              <a:rPr lang="pt-BR" sz="2400" b="0" i="0" u="none" strike="noStrike" baseline="0" dirty="0">
                <a:solidFill>
                  <a:schemeClr val="bg1"/>
                </a:solidFill>
                <a:latin typeface="Georgia" panose="02040502050405020303" pitchFamily="18" charset="0"/>
              </a:rPr>
              <a:t>PROCEDIMENTOS ADMINISTRATIVOS PARA APURAÇÃO DO ACÚMULO DE CARGOS </a:t>
            </a:r>
            <a:endParaRPr lang="x-none" sz="2400" dirty="0">
              <a:solidFill>
                <a:schemeClr val="bg1"/>
              </a:solidFill>
              <a:latin typeface="Georgia" panose="02040502050405020303" pitchFamily="18" charset="0"/>
              <a:cs typeface="Times New Roman" panose="02020603050405020304" pitchFamily="18" charset="0"/>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 y="-1"/>
            <a:ext cx="12180951" cy="1582189"/>
          </a:xfrm>
          <a:prstGeom prst="rect">
            <a:avLst/>
          </a:prstGeom>
        </p:spPr>
      </p:pic>
      <p:cxnSp>
        <p:nvCxnSpPr>
          <p:cNvPr id="4" name="Conector reto 3"/>
          <p:cNvCxnSpPr/>
          <p:nvPr/>
        </p:nvCxnSpPr>
        <p:spPr>
          <a:xfrm>
            <a:off x="-1524" y="1582188"/>
            <a:ext cx="12193524" cy="0"/>
          </a:xfrm>
          <a:prstGeom prst="line">
            <a:avLst/>
          </a:prstGeom>
          <a:ln w="57150">
            <a:solidFill>
              <a:schemeClr val="accent6">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765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398640"/>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Procedimento Administrativo Disciplinar: </a:t>
            </a:r>
          </a:p>
          <a:p>
            <a:pPr>
              <a:lnSpc>
                <a:spcPct val="150000"/>
              </a:lnSpc>
            </a:pPr>
            <a:r>
              <a:rPr lang="pt-BR" b="1" dirty="0">
                <a:solidFill>
                  <a:srgbClr val="000000"/>
                </a:solidFill>
                <a:latin typeface="Georgia" panose="02040502050405020303" pitchFamily="18" charset="0"/>
              </a:rPr>
              <a:t>	Lei Complementar Estadual n٥ 122/1994:</a:t>
            </a:r>
          </a:p>
          <a:p>
            <a:pPr>
              <a:lnSpc>
                <a:spcPct val="150000"/>
              </a:lnSpc>
            </a:pPr>
            <a:endParaRPr lang="pt-BR" dirty="0">
              <a:latin typeface="Georgia" panose="02040502050405020303" pitchFamily="18" charset="0"/>
            </a:endParaRPr>
          </a:p>
          <a:p>
            <a:pPr algn="just"/>
            <a:r>
              <a:rPr lang="pt-BR" dirty="0">
                <a:latin typeface="Georgia" panose="02040502050405020303" pitchFamily="18" charset="0"/>
              </a:rPr>
              <a:t>Art. 158. O processo disciplinar destina-se à </a:t>
            </a:r>
            <a:r>
              <a:rPr lang="pt-BR" b="1" dirty="0">
                <a:latin typeface="Georgia" panose="02040502050405020303" pitchFamily="18" charset="0"/>
              </a:rPr>
              <a:t>apuração da responsabilidade de servidor público </a:t>
            </a:r>
            <a:r>
              <a:rPr lang="pt-BR" dirty="0">
                <a:latin typeface="Georgia" panose="02040502050405020303" pitchFamily="18" charset="0"/>
              </a:rPr>
              <a:t>por infração praticada no exercício de suas atribuições ou com estas relacionadas</a:t>
            </a:r>
          </a:p>
          <a:p>
            <a:pPr algn="just"/>
            <a:endParaRPr lang="pt-BR" dirty="0">
              <a:latin typeface="Georgia" panose="02040502050405020303" pitchFamily="18" charset="0"/>
            </a:endParaRPr>
          </a:p>
          <a:p>
            <a:pPr algn="just"/>
            <a:r>
              <a:rPr lang="pt-BR" dirty="0">
                <a:latin typeface="Georgia" panose="02040502050405020303" pitchFamily="18" charset="0"/>
              </a:rPr>
              <a:t>Art. 161. O processo disciplinar tem as seguintes </a:t>
            </a:r>
            <a:r>
              <a:rPr lang="pt-BR" b="1" dirty="0">
                <a:latin typeface="Georgia" panose="02040502050405020303" pitchFamily="18" charset="0"/>
              </a:rPr>
              <a:t>fases</a:t>
            </a:r>
            <a:r>
              <a:rPr lang="pt-BR" dirty="0">
                <a:latin typeface="Georgia" panose="02040502050405020303" pitchFamily="18" charset="0"/>
              </a:rPr>
              <a:t>: I - instauração, formalizada em termo lavrado pela comissão processante, após a publicação do ato que a constituiu; II - inquérito, que compreenda instrução, defesa e relatório; III - julgamento;</a:t>
            </a:r>
          </a:p>
          <a:p>
            <a:pPr algn="just"/>
            <a:endParaRPr lang="pt-BR" dirty="0">
              <a:latin typeface="Georgia" panose="02040502050405020303" pitchFamily="18" charset="0"/>
            </a:endParaRPr>
          </a:p>
          <a:p>
            <a:pPr algn="just"/>
            <a:r>
              <a:rPr lang="pt-BR" dirty="0">
                <a:latin typeface="Georgia" panose="02040502050405020303" pitchFamily="18" charset="0"/>
              </a:rPr>
              <a:t>Art. 162. O prazo para a conclusão do processo disciplinar </a:t>
            </a:r>
            <a:r>
              <a:rPr lang="pt-BR" b="1" dirty="0">
                <a:latin typeface="Georgia" panose="02040502050405020303" pitchFamily="18" charset="0"/>
              </a:rPr>
              <a:t>não deve exceder a 60 (sessenta) dias</a:t>
            </a:r>
            <a:r>
              <a:rPr lang="pt-BR" dirty="0">
                <a:latin typeface="Georgia" panose="02040502050405020303" pitchFamily="18" charset="0"/>
              </a:rPr>
              <a:t>, contados da data de publicação do ato que constituir a comissão, </a:t>
            </a:r>
            <a:r>
              <a:rPr lang="pt-BR" b="1" dirty="0">
                <a:latin typeface="Georgia" panose="02040502050405020303" pitchFamily="18" charset="0"/>
              </a:rPr>
              <a:t>admitida a sua prorrogação por igual prazo</a:t>
            </a:r>
            <a:r>
              <a:rPr lang="pt-BR" dirty="0">
                <a:latin typeface="Georgia" panose="02040502050405020303" pitchFamily="18" charset="0"/>
              </a:rPr>
              <a:t>, quando as circunstâncias o exigirem.</a:t>
            </a:r>
            <a:endParaRPr lang="x-none"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9492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509696"/>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Processo Administrativo Disciplinar específico para acúmulo de cargos: </a:t>
            </a:r>
          </a:p>
          <a:p>
            <a:pPr>
              <a:lnSpc>
                <a:spcPct val="150000"/>
              </a:lnSpc>
            </a:pPr>
            <a:endParaRPr lang="pt-BR" b="1" dirty="0">
              <a:latin typeface="Georgia" panose="02040502050405020303" pitchFamily="18" charset="0"/>
              <a:cs typeface="Times New Roman" panose="02020603050405020304" pitchFamily="18" charset="0"/>
            </a:endParaRPr>
          </a:p>
          <a:p>
            <a:pPr>
              <a:lnSpc>
                <a:spcPct val="107000"/>
              </a:lnSpc>
              <a:spcAft>
                <a:spcPts val="800"/>
              </a:spcAft>
            </a:pPr>
            <a:r>
              <a:rPr lang="pt-BR" b="1"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Rito Sumário:</a:t>
            </a:r>
          </a:p>
          <a:p>
            <a:pPr>
              <a:lnSpc>
                <a:spcPct val="107000"/>
              </a:lnSpc>
              <a:spcAft>
                <a:spcPts val="800"/>
              </a:spcAft>
            </a:pPr>
            <a:endParaRPr lang="pt-BR"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pt-BR" dirty="0">
                <a:solidFill>
                  <a:srgbClr val="181F1C"/>
                </a:solidFill>
                <a:effectLst/>
                <a:latin typeface="Georgia" panose="02040502050405020303" pitchFamily="18" charset="0"/>
                <a:ea typeface="Times New Roman" panose="02020603050405020304" pitchFamily="18" charset="0"/>
                <a:cs typeface="Times New Roman" panose="02020603050405020304" pitchFamily="18" charset="0"/>
              </a:rPr>
              <a:t>Processo Administrativo Disciplinar Sumário é</a:t>
            </a:r>
            <a:r>
              <a:rPr lang="pt-BR" dirty="0">
                <a:solidFill>
                  <a:srgbClr val="181F1C"/>
                </a:solidFill>
                <a:effectLst/>
                <a:latin typeface="Georgia" panose="02040502050405020303" pitchFamily="18" charset="0"/>
                <a:ea typeface="Calibri" panose="020F0502020204030204" pitchFamily="34" charset="0"/>
                <a:cs typeface="Times New Roman" panose="02020603050405020304" pitchFamily="18" charset="0"/>
              </a:rPr>
              <a:t> procedimento utilizado para apurar responsabilidade de servidor no caso de infrações de </a:t>
            </a:r>
            <a:r>
              <a:rPr lang="pt-BR" b="1" dirty="0">
                <a:solidFill>
                  <a:srgbClr val="181F1C"/>
                </a:solidFill>
                <a:effectLst/>
                <a:latin typeface="Georgia" panose="02040502050405020303" pitchFamily="18" charset="0"/>
                <a:ea typeface="Calibri" panose="020F0502020204030204" pitchFamily="34" charset="0"/>
                <a:cs typeface="Times New Roman" panose="02020603050405020304" pitchFamily="18" charset="0"/>
              </a:rPr>
              <a:t>acúmulo ilegal de cargos públicos</a:t>
            </a:r>
            <a:r>
              <a:rPr lang="pt-BR" dirty="0">
                <a:solidFill>
                  <a:srgbClr val="181F1C"/>
                </a:solidFill>
                <a:effectLst/>
                <a:latin typeface="Georgia" panose="02040502050405020303" pitchFamily="18" charset="0"/>
                <a:ea typeface="Calibri" panose="020F0502020204030204" pitchFamily="34" charset="0"/>
                <a:cs typeface="Times New Roman" panose="02020603050405020304" pitchFamily="18" charset="0"/>
              </a:rPr>
              <a:t>, de inassiduidade habitual ou de abandono de cargo.</a:t>
            </a:r>
            <a:endParaRPr lang="pt-BR"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pt-BR" dirty="0">
                <a:solidFill>
                  <a:srgbClr val="181F1C"/>
                </a:solidFill>
                <a:effectLst/>
                <a:latin typeface="Georgia" panose="02040502050405020303" pitchFamily="18" charset="0"/>
                <a:ea typeface="Calibri" panose="020F0502020204030204" pitchFamily="34" charset="0"/>
                <a:cs typeface="Times New Roman" panose="02020603050405020304" pitchFamily="18" charset="0"/>
              </a:rPr>
              <a:t> </a:t>
            </a:r>
            <a:endParaRPr lang="pt-BR" dirty="0">
              <a:effectLst/>
              <a:latin typeface="Georgia" panose="02040502050405020303" pitchFamily="18" charset="0"/>
              <a:ea typeface="Calibri" panose="020F0502020204030204" pitchFamily="34" charset="0"/>
              <a:cs typeface="Times New Roman" panose="02020603050405020304" pitchFamily="18" charset="0"/>
            </a:endParaRPr>
          </a:p>
          <a:p>
            <a:endParaRPr lang="pt-BR" sz="3600" dirty="0">
              <a:latin typeface="Times New Roman" panose="02020603050405020304" pitchFamily="18" charset="0"/>
              <a:cs typeface="Times New Roman" panose="02020603050405020304" pitchFamily="18" charset="0"/>
            </a:endParaRPr>
          </a:p>
          <a:p>
            <a:pPr algn="ctr"/>
            <a:endParaRPr lang="x-none" sz="3600" dirty="0"/>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5535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6479"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456174"/>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Procedimento Administrativo:</a:t>
            </a:r>
          </a:p>
          <a:p>
            <a:pPr>
              <a:lnSpc>
                <a:spcPct val="150000"/>
              </a:lnSpc>
            </a:pPr>
            <a:r>
              <a:rPr lang="pt-BR" b="1" dirty="0">
                <a:solidFill>
                  <a:srgbClr val="000000"/>
                </a:solidFill>
                <a:latin typeface="Georgia" panose="02040502050405020303" pitchFamily="18" charset="0"/>
              </a:rPr>
              <a:t>Lei 8112/90:</a:t>
            </a:r>
          </a:p>
          <a:p>
            <a:pPr>
              <a:lnSpc>
                <a:spcPct val="150000"/>
              </a:lnSpc>
            </a:pPr>
            <a:endParaRPr lang="pt-BR" b="1" dirty="0">
              <a:solidFill>
                <a:srgbClr val="000000"/>
              </a:solidFill>
              <a:latin typeface="Georgia" panose="02040502050405020303" pitchFamily="18" charset="0"/>
            </a:endParaRPr>
          </a:p>
          <a:p>
            <a:r>
              <a:rPr lang="pt-BR" sz="1800" i="1" dirty="0">
                <a:solidFill>
                  <a:srgbClr val="000000"/>
                </a:solidFill>
                <a:effectLst/>
                <a:latin typeface="Georgia" panose="02040502050405020303" pitchFamily="18" charset="0"/>
                <a:ea typeface="Times New Roman" panose="02020603050405020304" pitchFamily="18" charset="0"/>
              </a:rPr>
              <a:t>Art. 133.  Detectada a qualquer tempo a acumulação ilegal de cargos, empregos ou funções públicas, a autoridade a que se refere o art. 143 notificará o servidor, por intermédio de sua chefia imediata, para apresentar opção no prazo improrrogável de dez dias, contados da data da ciência e, na hipótese de omissão, adotará </a:t>
            </a:r>
            <a:r>
              <a:rPr lang="pt-BR" sz="1800" b="1" i="1" dirty="0">
                <a:solidFill>
                  <a:srgbClr val="000000"/>
                </a:solidFill>
                <a:effectLst/>
                <a:latin typeface="Georgia" panose="02040502050405020303" pitchFamily="18" charset="0"/>
                <a:ea typeface="Times New Roman" panose="02020603050405020304" pitchFamily="18" charset="0"/>
              </a:rPr>
              <a:t>procedimento sumário </a:t>
            </a:r>
            <a:r>
              <a:rPr lang="pt-BR" sz="1800" i="1" dirty="0">
                <a:solidFill>
                  <a:srgbClr val="000000"/>
                </a:solidFill>
                <a:effectLst/>
                <a:latin typeface="Georgia" panose="02040502050405020303" pitchFamily="18" charset="0"/>
                <a:ea typeface="Times New Roman" panose="02020603050405020304" pitchFamily="18" charset="0"/>
              </a:rPr>
              <a:t>para a sua apuração e regularização imediata, cujo processo administrativo disciplinar se desenvolverá nas seguintes fases:         </a:t>
            </a:r>
            <a:endParaRPr lang="pt-BR" sz="1800" i="1" dirty="0">
              <a:effectLst/>
              <a:latin typeface="Georgia" panose="02040502050405020303" pitchFamily="18" charset="0"/>
              <a:ea typeface="Times New Roman" panose="02020603050405020304" pitchFamily="18" charset="0"/>
            </a:endParaRPr>
          </a:p>
          <a:p>
            <a:pPr>
              <a:lnSpc>
                <a:spcPct val="150000"/>
              </a:lnSpc>
            </a:pPr>
            <a:r>
              <a:rPr lang="pt-BR" sz="1800" i="1" dirty="0">
                <a:solidFill>
                  <a:srgbClr val="000000"/>
                </a:solidFill>
                <a:effectLst/>
                <a:latin typeface="Georgia" panose="02040502050405020303" pitchFamily="18" charset="0"/>
                <a:ea typeface="Times New Roman" panose="02020603050405020304" pitchFamily="18" charset="0"/>
              </a:rPr>
              <a:t>I - instauração, com a publicação do ato que constituir a comissão, a ser composta por dois servidores estáveis, e simultaneamente indicar a autoria e a materialidade da transgressão objeto da apuração           </a:t>
            </a:r>
            <a:endParaRPr lang="pt-BR" sz="1800" i="1" dirty="0">
              <a:effectLst/>
              <a:latin typeface="Georgia" panose="02040502050405020303" pitchFamily="18" charset="0"/>
              <a:ea typeface="Times New Roman" panose="02020603050405020304" pitchFamily="18" charset="0"/>
            </a:endParaRPr>
          </a:p>
          <a:p>
            <a:pPr>
              <a:lnSpc>
                <a:spcPct val="150000"/>
              </a:lnSpc>
            </a:pPr>
            <a:r>
              <a:rPr lang="pt-BR" sz="1800" i="1" dirty="0">
                <a:solidFill>
                  <a:srgbClr val="000000"/>
                </a:solidFill>
                <a:effectLst/>
                <a:latin typeface="Georgia" panose="02040502050405020303" pitchFamily="18" charset="0"/>
                <a:ea typeface="Times New Roman" panose="02020603050405020304" pitchFamily="18" charset="0"/>
              </a:rPr>
              <a:t>II - instrução sumária, que compreende indiciação, defesa e relatório;</a:t>
            </a:r>
            <a:r>
              <a:rPr lang="pt-BR" sz="1800" b="1" i="1" dirty="0">
                <a:solidFill>
                  <a:srgbClr val="000000"/>
                </a:solidFill>
                <a:effectLst/>
                <a:latin typeface="Georgia" panose="02040502050405020303" pitchFamily="18" charset="0"/>
                <a:ea typeface="Times New Roman" panose="02020603050405020304" pitchFamily="18" charset="0"/>
              </a:rPr>
              <a:t>         </a:t>
            </a:r>
            <a:r>
              <a:rPr lang="pt-BR" sz="1800" i="1" dirty="0">
                <a:solidFill>
                  <a:srgbClr val="000000"/>
                </a:solidFill>
                <a:effectLst/>
                <a:latin typeface="Georgia" panose="02040502050405020303" pitchFamily="18" charset="0"/>
                <a:ea typeface="Times New Roman" panose="02020603050405020304" pitchFamily="18" charset="0"/>
              </a:rPr>
              <a:t> </a:t>
            </a:r>
            <a:endParaRPr lang="pt-BR" sz="1800" i="1" dirty="0">
              <a:effectLst/>
              <a:latin typeface="Georgia" panose="02040502050405020303" pitchFamily="18" charset="0"/>
              <a:ea typeface="Times New Roman" panose="02020603050405020304" pitchFamily="18" charset="0"/>
            </a:endParaRPr>
          </a:p>
          <a:p>
            <a:pPr>
              <a:lnSpc>
                <a:spcPct val="150000"/>
              </a:lnSpc>
            </a:pPr>
            <a:r>
              <a:rPr lang="pt-BR" sz="1800" i="1" dirty="0">
                <a:solidFill>
                  <a:srgbClr val="000000"/>
                </a:solidFill>
                <a:effectLst/>
                <a:latin typeface="Georgia" panose="02040502050405020303" pitchFamily="18" charset="0"/>
                <a:ea typeface="Times New Roman" panose="02020603050405020304" pitchFamily="18" charset="0"/>
              </a:rPr>
              <a:t>III - julgamento.</a:t>
            </a:r>
            <a:r>
              <a:rPr lang="pt-BR" sz="1800" b="1" i="1" dirty="0">
                <a:solidFill>
                  <a:srgbClr val="000000"/>
                </a:solidFill>
                <a:effectLst/>
                <a:latin typeface="Georgia" panose="02040502050405020303" pitchFamily="18" charset="0"/>
                <a:ea typeface="Times New Roman" panose="02020603050405020304" pitchFamily="18" charset="0"/>
              </a:rPr>
              <a:t>      </a:t>
            </a:r>
            <a:r>
              <a:rPr lang="pt-BR" sz="1800" i="1" dirty="0">
                <a:solidFill>
                  <a:srgbClr val="000000"/>
                </a:solidFill>
                <a:effectLst/>
                <a:latin typeface="Georgia" panose="02040502050405020303" pitchFamily="18" charset="0"/>
                <a:ea typeface="Times New Roman" panose="02020603050405020304" pitchFamily="18" charset="0"/>
              </a:rPr>
              <a:t> </a:t>
            </a:r>
            <a:endParaRPr lang="pt-BR" sz="1800" i="1" dirty="0">
              <a:effectLst/>
              <a:latin typeface="Georgia" panose="02040502050405020303" pitchFamily="18" charset="0"/>
              <a:ea typeface="Times New Roman" panose="02020603050405020304" pitchFamily="18" charset="0"/>
            </a:endParaRPr>
          </a:p>
          <a:p>
            <a:pPr>
              <a:lnSpc>
                <a:spcPct val="150000"/>
              </a:lnSpc>
            </a:pPr>
            <a:endParaRPr lang="pt-BR" b="1" dirty="0">
              <a:solidFill>
                <a:srgbClr val="000000"/>
              </a:solidFill>
              <a:latin typeface="Georgia" panose="02040502050405020303" pitchFamily="18" charset="0"/>
            </a:endParaRP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9877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6479"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493812"/>
          </a:xfrm>
          <a:prstGeom prst="rect">
            <a:avLst/>
          </a:prstGeom>
          <a:noFill/>
        </p:spPr>
        <p:txBody>
          <a:bodyPr wrap="square" rtlCol="0">
            <a:spAutoFit/>
          </a:bodyPr>
          <a:lstStyle/>
          <a:p>
            <a:pPr algn="just">
              <a:lnSpc>
                <a:spcPct val="150000"/>
              </a:lnSpc>
            </a:pPr>
            <a:r>
              <a:rPr lang="pt-BR" b="1" dirty="0">
                <a:solidFill>
                  <a:srgbClr val="000000"/>
                </a:solidFill>
                <a:latin typeface="Georgia" panose="02040502050405020303" pitchFamily="18" charset="0"/>
              </a:rPr>
              <a:t>	• Procedimento Administrativo:</a:t>
            </a:r>
          </a:p>
          <a:p>
            <a:pPr algn="just">
              <a:lnSpc>
                <a:spcPct val="150000"/>
              </a:lnSpc>
            </a:pPr>
            <a:r>
              <a:rPr lang="pt-BR" b="1" dirty="0">
                <a:solidFill>
                  <a:srgbClr val="000000"/>
                </a:solidFill>
                <a:latin typeface="Georgia" panose="02040502050405020303" pitchFamily="18" charset="0"/>
              </a:rPr>
              <a:t>Lei 8112/90, art. 133 [...]</a:t>
            </a:r>
          </a:p>
          <a:p>
            <a:pPr algn="just">
              <a:lnSpc>
                <a:spcPct val="150000"/>
              </a:lnSpc>
            </a:pPr>
            <a:endParaRPr lang="pt-BR" b="1" dirty="0">
              <a:solidFill>
                <a:srgbClr val="000000"/>
              </a:solidFill>
              <a:latin typeface="Georgia" panose="02040502050405020303" pitchFamily="18" charset="0"/>
            </a:endParaRPr>
          </a:p>
          <a:p>
            <a:pPr algn="just"/>
            <a:r>
              <a:rPr lang="pt-BR" i="1" dirty="0">
                <a:solidFill>
                  <a:srgbClr val="000000"/>
                </a:solidFill>
                <a:effectLst/>
                <a:latin typeface="Georgia" panose="02040502050405020303" pitchFamily="18" charset="0"/>
                <a:ea typeface="Times New Roman" panose="02020603050405020304" pitchFamily="18" charset="0"/>
              </a:rPr>
              <a:t>§ 1</a:t>
            </a:r>
            <a:r>
              <a:rPr lang="pt-BR" i="1" u="sng" baseline="30000" dirty="0">
                <a:solidFill>
                  <a:srgbClr val="000000"/>
                </a:solidFill>
                <a:effectLst/>
                <a:latin typeface="Georgia" panose="02040502050405020303" pitchFamily="18" charset="0"/>
                <a:ea typeface="Times New Roman" panose="02020603050405020304" pitchFamily="18" charset="0"/>
              </a:rPr>
              <a:t>o</a:t>
            </a:r>
            <a:r>
              <a:rPr lang="pt-BR" i="1" dirty="0">
                <a:solidFill>
                  <a:srgbClr val="000000"/>
                </a:solidFill>
                <a:effectLst/>
                <a:latin typeface="Georgia" panose="02040502050405020303" pitchFamily="18" charset="0"/>
                <a:ea typeface="Times New Roman" panose="02020603050405020304" pitchFamily="18" charset="0"/>
              </a:rPr>
              <a:t>  A </a:t>
            </a:r>
            <a:r>
              <a:rPr lang="pt-BR" b="1" i="1" dirty="0">
                <a:solidFill>
                  <a:srgbClr val="000000"/>
                </a:solidFill>
                <a:effectLst/>
                <a:latin typeface="Georgia" panose="02040502050405020303" pitchFamily="18" charset="0"/>
                <a:ea typeface="Times New Roman" panose="02020603050405020304" pitchFamily="18" charset="0"/>
              </a:rPr>
              <a:t>indicação da autoria</a:t>
            </a:r>
            <a:r>
              <a:rPr lang="pt-BR" i="1" dirty="0">
                <a:solidFill>
                  <a:srgbClr val="000000"/>
                </a:solidFill>
                <a:effectLst/>
                <a:latin typeface="Georgia" panose="02040502050405020303" pitchFamily="18" charset="0"/>
                <a:ea typeface="Times New Roman" panose="02020603050405020304" pitchFamily="18" charset="0"/>
              </a:rPr>
              <a:t> de que trata o inciso I dar-se-á pelo nome e matrícula do servidor, e a materialidade pela descrição dos cargos, empregos ou funções públicas em situação de acumulação ilegal, dos órgãos ou entidades de vinculação, das datas de ingresso, do horário de trabalho e do correspondente regime jurídico.                 </a:t>
            </a:r>
            <a:endParaRPr lang="pt-BR" i="1" dirty="0">
              <a:effectLst/>
              <a:latin typeface="Georgia" panose="02040502050405020303" pitchFamily="18" charset="0"/>
              <a:ea typeface="Times New Roman" panose="02020603050405020304" pitchFamily="18" charset="0"/>
            </a:endParaRPr>
          </a:p>
          <a:p>
            <a:pPr algn="just"/>
            <a:r>
              <a:rPr lang="pt-BR" i="1" dirty="0">
                <a:solidFill>
                  <a:srgbClr val="000000"/>
                </a:solidFill>
                <a:effectLst/>
                <a:latin typeface="Georgia" panose="02040502050405020303" pitchFamily="18" charset="0"/>
                <a:ea typeface="Times New Roman" panose="02020603050405020304" pitchFamily="18" charset="0"/>
              </a:rPr>
              <a:t>§ 2</a:t>
            </a:r>
            <a:r>
              <a:rPr lang="pt-BR" i="1" u="sng" baseline="30000" dirty="0">
                <a:solidFill>
                  <a:srgbClr val="000000"/>
                </a:solidFill>
                <a:effectLst/>
                <a:latin typeface="Georgia" panose="02040502050405020303" pitchFamily="18" charset="0"/>
                <a:ea typeface="Times New Roman" panose="02020603050405020304" pitchFamily="18" charset="0"/>
              </a:rPr>
              <a:t>o</a:t>
            </a:r>
            <a:r>
              <a:rPr lang="pt-BR" i="1" dirty="0">
                <a:solidFill>
                  <a:srgbClr val="000000"/>
                </a:solidFill>
                <a:effectLst/>
                <a:latin typeface="Georgia" panose="02040502050405020303" pitchFamily="18" charset="0"/>
                <a:ea typeface="Times New Roman" panose="02020603050405020304" pitchFamily="18" charset="0"/>
              </a:rPr>
              <a:t>  A comissão lavrará, </a:t>
            </a:r>
            <a:r>
              <a:rPr lang="pt-BR" b="1" i="1" dirty="0">
                <a:solidFill>
                  <a:srgbClr val="000000"/>
                </a:solidFill>
                <a:effectLst/>
                <a:latin typeface="Georgia" panose="02040502050405020303" pitchFamily="18" charset="0"/>
                <a:ea typeface="Times New Roman" panose="02020603050405020304" pitchFamily="18" charset="0"/>
              </a:rPr>
              <a:t>até três dias após a publicação </a:t>
            </a:r>
            <a:r>
              <a:rPr lang="pt-BR" i="1" dirty="0">
                <a:solidFill>
                  <a:srgbClr val="000000"/>
                </a:solidFill>
                <a:effectLst/>
                <a:latin typeface="Georgia" panose="02040502050405020303" pitchFamily="18" charset="0"/>
                <a:ea typeface="Times New Roman" panose="02020603050405020304" pitchFamily="18" charset="0"/>
              </a:rPr>
              <a:t>do ato que a constituiu, termo de indiciação em que serão </a:t>
            </a:r>
            <a:r>
              <a:rPr lang="pt-BR" b="1" i="1" dirty="0">
                <a:solidFill>
                  <a:srgbClr val="000000"/>
                </a:solidFill>
                <a:effectLst/>
                <a:latin typeface="Georgia" panose="02040502050405020303" pitchFamily="18" charset="0"/>
                <a:ea typeface="Times New Roman" panose="02020603050405020304" pitchFamily="18" charset="0"/>
              </a:rPr>
              <a:t>transcritas as informações</a:t>
            </a:r>
            <a:r>
              <a:rPr lang="pt-BR" i="1" dirty="0">
                <a:solidFill>
                  <a:srgbClr val="000000"/>
                </a:solidFill>
                <a:effectLst/>
                <a:latin typeface="Georgia" panose="02040502050405020303" pitchFamily="18" charset="0"/>
                <a:ea typeface="Times New Roman" panose="02020603050405020304" pitchFamily="18" charset="0"/>
              </a:rPr>
              <a:t> de que trata o parágrafo anterior, bem como </a:t>
            </a:r>
            <a:r>
              <a:rPr lang="pt-BR" b="1" i="1" dirty="0">
                <a:solidFill>
                  <a:srgbClr val="000000"/>
                </a:solidFill>
                <a:effectLst/>
                <a:latin typeface="Georgia" panose="02040502050405020303" pitchFamily="18" charset="0"/>
                <a:ea typeface="Times New Roman" panose="02020603050405020304" pitchFamily="18" charset="0"/>
              </a:rPr>
              <a:t>promoverá a citação pessoal do servidor indiciado</a:t>
            </a:r>
            <a:r>
              <a:rPr lang="pt-BR" i="1" dirty="0">
                <a:solidFill>
                  <a:srgbClr val="000000"/>
                </a:solidFill>
                <a:effectLst/>
                <a:latin typeface="Georgia" panose="02040502050405020303" pitchFamily="18" charset="0"/>
                <a:ea typeface="Times New Roman" panose="02020603050405020304" pitchFamily="18" charset="0"/>
              </a:rPr>
              <a:t>, ou por intermédio de sua chefia imediata, para, </a:t>
            </a:r>
            <a:r>
              <a:rPr lang="pt-BR" b="1" i="1" dirty="0">
                <a:solidFill>
                  <a:srgbClr val="000000"/>
                </a:solidFill>
                <a:effectLst/>
                <a:latin typeface="Georgia" panose="02040502050405020303" pitchFamily="18" charset="0"/>
                <a:ea typeface="Times New Roman" panose="02020603050405020304" pitchFamily="18" charset="0"/>
              </a:rPr>
              <a:t>no prazo de cinco dias, apresentar defesa escrita</a:t>
            </a:r>
            <a:r>
              <a:rPr lang="pt-BR" i="1" dirty="0">
                <a:solidFill>
                  <a:srgbClr val="000000"/>
                </a:solidFill>
                <a:effectLst/>
                <a:latin typeface="Georgia" panose="02040502050405020303" pitchFamily="18" charset="0"/>
                <a:ea typeface="Times New Roman" panose="02020603050405020304" pitchFamily="18" charset="0"/>
              </a:rPr>
              <a:t>, </a:t>
            </a:r>
            <a:r>
              <a:rPr lang="pt-BR" i="1" dirty="0" err="1">
                <a:solidFill>
                  <a:srgbClr val="000000"/>
                </a:solidFill>
                <a:effectLst/>
                <a:latin typeface="Georgia" panose="02040502050405020303" pitchFamily="18" charset="0"/>
                <a:ea typeface="Times New Roman" panose="02020603050405020304" pitchFamily="18" charset="0"/>
              </a:rPr>
              <a:t>assegurando-se-lhe</a:t>
            </a:r>
            <a:r>
              <a:rPr lang="pt-BR" i="1" dirty="0">
                <a:solidFill>
                  <a:srgbClr val="000000"/>
                </a:solidFill>
                <a:effectLst/>
                <a:latin typeface="Georgia" panose="02040502050405020303" pitchFamily="18" charset="0"/>
                <a:ea typeface="Times New Roman" panose="02020603050405020304" pitchFamily="18" charset="0"/>
              </a:rPr>
              <a:t> vista do processo na repartição, observado o disposto nos </a:t>
            </a:r>
            <a:r>
              <a:rPr lang="pt-BR" i="1" dirty="0" err="1">
                <a:solidFill>
                  <a:srgbClr val="000000"/>
                </a:solidFill>
                <a:effectLst/>
                <a:latin typeface="Georgia" panose="02040502050405020303" pitchFamily="18" charset="0"/>
                <a:ea typeface="Times New Roman" panose="02020603050405020304" pitchFamily="18" charset="0"/>
              </a:rPr>
              <a:t>arts</a:t>
            </a:r>
            <a:r>
              <a:rPr lang="pt-BR" i="1" dirty="0">
                <a:solidFill>
                  <a:srgbClr val="000000"/>
                </a:solidFill>
                <a:effectLst/>
                <a:latin typeface="Georgia" panose="02040502050405020303" pitchFamily="18" charset="0"/>
                <a:ea typeface="Times New Roman" panose="02020603050405020304" pitchFamily="18" charset="0"/>
              </a:rPr>
              <a:t>. 163 e 164.  </a:t>
            </a:r>
            <a:endParaRPr lang="pt-BR" i="1" dirty="0">
              <a:effectLst/>
              <a:latin typeface="Georgia" panose="02040502050405020303" pitchFamily="18" charset="0"/>
              <a:ea typeface="Times New Roman" panose="02020603050405020304" pitchFamily="18" charset="0"/>
            </a:endParaRPr>
          </a:p>
          <a:p>
            <a:pPr algn="just"/>
            <a:r>
              <a:rPr lang="pt-BR" i="1" dirty="0">
                <a:solidFill>
                  <a:srgbClr val="000000"/>
                </a:solidFill>
                <a:effectLst/>
                <a:latin typeface="Georgia" panose="02040502050405020303" pitchFamily="18" charset="0"/>
                <a:ea typeface="Times New Roman" panose="02020603050405020304" pitchFamily="18" charset="0"/>
              </a:rPr>
              <a:t>§ 3</a:t>
            </a:r>
            <a:r>
              <a:rPr lang="pt-BR" i="1" u="sng" baseline="30000" dirty="0">
                <a:solidFill>
                  <a:srgbClr val="000000"/>
                </a:solidFill>
                <a:effectLst/>
                <a:latin typeface="Georgia" panose="02040502050405020303" pitchFamily="18" charset="0"/>
                <a:ea typeface="Times New Roman" panose="02020603050405020304" pitchFamily="18" charset="0"/>
              </a:rPr>
              <a:t>o</a:t>
            </a:r>
            <a:r>
              <a:rPr lang="pt-BR" i="1" dirty="0">
                <a:solidFill>
                  <a:srgbClr val="000000"/>
                </a:solidFill>
                <a:effectLst/>
                <a:latin typeface="Georgia" panose="02040502050405020303" pitchFamily="18" charset="0"/>
                <a:ea typeface="Times New Roman" panose="02020603050405020304" pitchFamily="18" charset="0"/>
              </a:rPr>
              <a:t>  Apresentada a defesa, a comissão </a:t>
            </a:r>
            <a:r>
              <a:rPr lang="pt-BR" b="1" i="1" dirty="0">
                <a:solidFill>
                  <a:srgbClr val="000000"/>
                </a:solidFill>
                <a:effectLst/>
                <a:latin typeface="Georgia" panose="02040502050405020303" pitchFamily="18" charset="0"/>
                <a:ea typeface="Times New Roman" panose="02020603050405020304" pitchFamily="18" charset="0"/>
              </a:rPr>
              <a:t>elaborará relatório conclusivo</a:t>
            </a:r>
            <a:r>
              <a:rPr lang="pt-BR" i="1" dirty="0">
                <a:solidFill>
                  <a:srgbClr val="000000"/>
                </a:solidFill>
                <a:effectLst/>
                <a:latin typeface="Georgia" panose="02040502050405020303" pitchFamily="18" charset="0"/>
                <a:ea typeface="Times New Roman" panose="02020603050405020304" pitchFamily="18" charset="0"/>
              </a:rPr>
              <a:t> quanto à inocência ou à responsabilidade do servidor, em que resumirá as peças principais dos autos, </a:t>
            </a:r>
            <a:r>
              <a:rPr lang="pt-BR" b="1" i="1" dirty="0">
                <a:solidFill>
                  <a:srgbClr val="000000"/>
                </a:solidFill>
                <a:effectLst/>
                <a:latin typeface="Georgia" panose="02040502050405020303" pitchFamily="18" charset="0"/>
                <a:ea typeface="Times New Roman" panose="02020603050405020304" pitchFamily="18" charset="0"/>
              </a:rPr>
              <a:t>opinará sobre a licitude da acumulação em exame</a:t>
            </a:r>
            <a:r>
              <a:rPr lang="pt-BR" i="1" dirty="0">
                <a:solidFill>
                  <a:srgbClr val="000000"/>
                </a:solidFill>
                <a:effectLst/>
                <a:latin typeface="Georgia" panose="02040502050405020303" pitchFamily="18" charset="0"/>
                <a:ea typeface="Times New Roman" panose="02020603050405020304" pitchFamily="18" charset="0"/>
              </a:rPr>
              <a:t>, indicará o respectivo dispositivo legal e remeterá o processo à autoridade instauradora, para julgamento.</a:t>
            </a:r>
            <a:r>
              <a:rPr lang="pt-BR" b="1" i="1" dirty="0">
                <a:solidFill>
                  <a:srgbClr val="000000"/>
                </a:solidFill>
                <a:effectLst/>
                <a:latin typeface="Georgia" panose="02040502050405020303" pitchFamily="18" charset="0"/>
                <a:ea typeface="Times New Roman" panose="02020603050405020304" pitchFamily="18" charset="0"/>
              </a:rPr>
              <a:t>           </a:t>
            </a:r>
            <a:r>
              <a:rPr lang="pt-BR" i="1" dirty="0">
                <a:solidFill>
                  <a:srgbClr val="000000"/>
                </a:solidFill>
                <a:effectLst/>
                <a:latin typeface="Georgia" panose="02040502050405020303" pitchFamily="18" charset="0"/>
                <a:ea typeface="Times New Roman" panose="02020603050405020304" pitchFamily="18" charset="0"/>
              </a:rPr>
              <a:t> </a:t>
            </a:r>
            <a:endParaRPr lang="pt-BR" i="1" dirty="0">
              <a:effectLst/>
              <a:latin typeface="Georgia" panose="02040502050405020303" pitchFamily="18" charset="0"/>
              <a:ea typeface="Times New Roman" panose="02020603050405020304" pitchFamily="18" charset="0"/>
            </a:endParaRPr>
          </a:p>
          <a:p>
            <a:pPr algn="just"/>
            <a:r>
              <a:rPr lang="pt-BR" i="1" dirty="0">
                <a:solidFill>
                  <a:srgbClr val="000000"/>
                </a:solidFill>
                <a:effectLst/>
                <a:latin typeface="Georgia" panose="02040502050405020303" pitchFamily="18" charset="0"/>
                <a:ea typeface="Times New Roman" panose="02020603050405020304" pitchFamily="18" charset="0"/>
              </a:rPr>
              <a:t>§ 4</a:t>
            </a:r>
            <a:r>
              <a:rPr lang="pt-BR" i="1" u="sng" baseline="30000" dirty="0">
                <a:solidFill>
                  <a:srgbClr val="000000"/>
                </a:solidFill>
                <a:effectLst/>
                <a:latin typeface="Georgia" panose="02040502050405020303" pitchFamily="18" charset="0"/>
                <a:ea typeface="Times New Roman" panose="02020603050405020304" pitchFamily="18" charset="0"/>
              </a:rPr>
              <a:t>o</a:t>
            </a:r>
            <a:r>
              <a:rPr lang="pt-BR" i="1" dirty="0">
                <a:solidFill>
                  <a:srgbClr val="000000"/>
                </a:solidFill>
                <a:effectLst/>
                <a:latin typeface="Georgia" panose="02040502050405020303" pitchFamily="18" charset="0"/>
                <a:ea typeface="Times New Roman" panose="02020603050405020304" pitchFamily="18" charset="0"/>
              </a:rPr>
              <a:t>  No prazo de cinco dias, contados do recebimento do processo, a </a:t>
            </a:r>
            <a:r>
              <a:rPr lang="pt-BR" b="1" i="1" dirty="0">
                <a:solidFill>
                  <a:srgbClr val="000000"/>
                </a:solidFill>
                <a:effectLst/>
                <a:latin typeface="Georgia" panose="02040502050405020303" pitchFamily="18" charset="0"/>
                <a:ea typeface="Times New Roman" panose="02020603050405020304" pitchFamily="18" charset="0"/>
              </a:rPr>
              <a:t>autoridade julgadora proferirá a sua decisão</a:t>
            </a:r>
            <a:r>
              <a:rPr lang="pt-BR" i="1" dirty="0">
                <a:solidFill>
                  <a:srgbClr val="000000"/>
                </a:solidFill>
                <a:effectLst/>
                <a:latin typeface="Georgia" panose="02040502050405020303" pitchFamily="18" charset="0"/>
                <a:ea typeface="Times New Roman" panose="02020603050405020304" pitchFamily="18" charset="0"/>
              </a:rPr>
              <a:t>, aplicando-se, quando for o caso, o disposto no § 3</a:t>
            </a:r>
            <a:r>
              <a:rPr lang="pt-BR" i="1" u="sng" baseline="30000" dirty="0">
                <a:solidFill>
                  <a:srgbClr val="000000"/>
                </a:solidFill>
                <a:effectLst/>
                <a:latin typeface="Georgia" panose="02040502050405020303" pitchFamily="18" charset="0"/>
                <a:ea typeface="Times New Roman" panose="02020603050405020304" pitchFamily="18" charset="0"/>
              </a:rPr>
              <a:t>o</a:t>
            </a:r>
            <a:r>
              <a:rPr lang="pt-BR" i="1" dirty="0">
                <a:solidFill>
                  <a:srgbClr val="000000"/>
                </a:solidFill>
                <a:effectLst/>
                <a:latin typeface="Georgia" panose="02040502050405020303" pitchFamily="18" charset="0"/>
                <a:ea typeface="Times New Roman" panose="02020603050405020304" pitchFamily="18" charset="0"/>
              </a:rPr>
              <a:t> do art. 167.</a:t>
            </a:r>
            <a:r>
              <a:rPr lang="pt-BR" b="1" i="1" dirty="0">
                <a:solidFill>
                  <a:srgbClr val="000000"/>
                </a:solidFill>
                <a:effectLst/>
                <a:latin typeface="Georgia" panose="02040502050405020303" pitchFamily="18" charset="0"/>
                <a:ea typeface="Times New Roman" panose="02020603050405020304" pitchFamily="18" charset="0"/>
              </a:rPr>
              <a:t>              </a:t>
            </a:r>
            <a:r>
              <a:rPr lang="pt-BR" i="1" dirty="0">
                <a:solidFill>
                  <a:srgbClr val="000000"/>
                </a:solidFill>
                <a:effectLst/>
                <a:latin typeface="Georgia" panose="02040502050405020303" pitchFamily="18" charset="0"/>
                <a:ea typeface="Times New Roman" panose="02020603050405020304" pitchFamily="18" charset="0"/>
              </a:rPr>
              <a:t> </a:t>
            </a:r>
            <a:endParaRPr lang="pt-BR" i="1" dirty="0">
              <a:effectLst/>
              <a:latin typeface="Georgia" panose="02040502050405020303" pitchFamily="18" charset="0"/>
              <a:ea typeface="Times New Roman" panose="02020603050405020304" pitchFamily="18" charset="0"/>
            </a:endParaRP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43801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6479"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155257"/>
          </a:xfrm>
          <a:prstGeom prst="rect">
            <a:avLst/>
          </a:prstGeom>
          <a:noFill/>
        </p:spPr>
        <p:txBody>
          <a:bodyPr wrap="square" rtlCol="0">
            <a:spAutoFit/>
          </a:bodyPr>
          <a:lstStyle/>
          <a:p>
            <a:pPr algn="just">
              <a:lnSpc>
                <a:spcPct val="150000"/>
              </a:lnSpc>
            </a:pPr>
            <a:r>
              <a:rPr lang="pt-BR" b="1" dirty="0">
                <a:solidFill>
                  <a:srgbClr val="000000"/>
                </a:solidFill>
                <a:latin typeface="Georgia" panose="02040502050405020303" pitchFamily="18" charset="0"/>
              </a:rPr>
              <a:t>	• Procedimento Administrativo:</a:t>
            </a:r>
          </a:p>
          <a:p>
            <a:pPr algn="just">
              <a:lnSpc>
                <a:spcPct val="150000"/>
              </a:lnSpc>
            </a:pPr>
            <a:endParaRPr lang="pt-BR" b="1" dirty="0">
              <a:solidFill>
                <a:srgbClr val="000000"/>
              </a:solidFill>
              <a:latin typeface="Georgia" panose="02040502050405020303" pitchFamily="18" charset="0"/>
            </a:endParaRPr>
          </a:p>
          <a:p>
            <a:pPr algn="just">
              <a:lnSpc>
                <a:spcPct val="150000"/>
              </a:lnSpc>
            </a:pPr>
            <a:r>
              <a:rPr lang="pt-BR" b="1" dirty="0">
                <a:solidFill>
                  <a:srgbClr val="000000"/>
                </a:solidFill>
                <a:latin typeface="Georgia" panose="02040502050405020303" pitchFamily="18" charset="0"/>
              </a:rPr>
              <a:t>Lei 8112/90, art. 133 [...]</a:t>
            </a:r>
          </a:p>
          <a:p>
            <a:pPr algn="just"/>
            <a:r>
              <a:rPr lang="pt-BR" sz="1400" b="1" i="1" dirty="0">
                <a:solidFill>
                  <a:srgbClr val="000000"/>
                </a:solidFill>
                <a:effectLst/>
                <a:latin typeface="Georgia" panose="02040502050405020303" pitchFamily="18" charset="0"/>
                <a:ea typeface="Times New Roman" panose="02020603050405020304" pitchFamily="18" charset="0"/>
              </a:rPr>
              <a:t>  </a:t>
            </a:r>
            <a:r>
              <a:rPr lang="pt-BR" sz="1400" i="1" dirty="0">
                <a:solidFill>
                  <a:srgbClr val="000000"/>
                </a:solidFill>
                <a:effectLst/>
                <a:latin typeface="Georgia" panose="02040502050405020303" pitchFamily="18" charset="0"/>
                <a:ea typeface="Times New Roman" panose="02020603050405020304" pitchFamily="18" charset="0"/>
              </a:rPr>
              <a:t> </a:t>
            </a:r>
            <a:endParaRPr lang="pt-BR" i="1" dirty="0">
              <a:effectLst/>
              <a:latin typeface="Georgia" panose="02040502050405020303" pitchFamily="18" charset="0"/>
              <a:ea typeface="Times New Roman" panose="02020603050405020304" pitchFamily="18" charset="0"/>
            </a:endParaRPr>
          </a:p>
          <a:p>
            <a:pPr algn="just"/>
            <a:r>
              <a:rPr lang="pt-BR" i="1" dirty="0">
                <a:solidFill>
                  <a:srgbClr val="000000"/>
                </a:solidFill>
                <a:effectLst/>
                <a:latin typeface="Georgia" panose="02040502050405020303" pitchFamily="18" charset="0"/>
                <a:ea typeface="Times New Roman" panose="02020603050405020304" pitchFamily="18" charset="0"/>
              </a:rPr>
              <a:t>§ 5</a:t>
            </a:r>
            <a:r>
              <a:rPr lang="pt-BR" i="1" u="sng" baseline="30000" dirty="0">
                <a:solidFill>
                  <a:srgbClr val="000000"/>
                </a:solidFill>
                <a:effectLst/>
                <a:latin typeface="Georgia" panose="02040502050405020303" pitchFamily="18" charset="0"/>
                <a:ea typeface="Times New Roman" panose="02020603050405020304" pitchFamily="18" charset="0"/>
              </a:rPr>
              <a:t>o</a:t>
            </a:r>
            <a:r>
              <a:rPr lang="pt-BR" i="1" dirty="0">
                <a:solidFill>
                  <a:srgbClr val="000000"/>
                </a:solidFill>
                <a:effectLst/>
                <a:latin typeface="Georgia" panose="02040502050405020303" pitchFamily="18" charset="0"/>
                <a:ea typeface="Times New Roman" panose="02020603050405020304" pitchFamily="18" charset="0"/>
              </a:rPr>
              <a:t>  </a:t>
            </a:r>
            <a:r>
              <a:rPr lang="pt-BR" b="1" i="1" dirty="0">
                <a:solidFill>
                  <a:srgbClr val="000000"/>
                </a:solidFill>
                <a:effectLst/>
                <a:latin typeface="Georgia" panose="02040502050405020303" pitchFamily="18" charset="0"/>
                <a:ea typeface="Times New Roman" panose="02020603050405020304" pitchFamily="18" charset="0"/>
              </a:rPr>
              <a:t>A opção pelo servidor até o último dia de prazo para defesa configurará sua boa-fé, hipótese em que se converterá automaticamente em pedido de exoneração do outro cargo</a:t>
            </a:r>
            <a:r>
              <a:rPr lang="pt-BR" i="1" dirty="0">
                <a:solidFill>
                  <a:srgbClr val="000000"/>
                </a:solidFill>
                <a:effectLst/>
                <a:latin typeface="Georgia" panose="02040502050405020303" pitchFamily="18" charset="0"/>
                <a:ea typeface="Times New Roman" panose="02020603050405020304" pitchFamily="18" charset="0"/>
              </a:rPr>
              <a:t>.                 </a:t>
            </a:r>
            <a:endParaRPr lang="pt-BR" i="1" dirty="0">
              <a:effectLst/>
              <a:latin typeface="Georgia" panose="02040502050405020303" pitchFamily="18" charset="0"/>
              <a:ea typeface="Times New Roman" panose="02020603050405020304" pitchFamily="18" charset="0"/>
            </a:endParaRPr>
          </a:p>
          <a:p>
            <a:pPr algn="just"/>
            <a:r>
              <a:rPr lang="pt-BR" i="1" dirty="0">
                <a:solidFill>
                  <a:srgbClr val="000000"/>
                </a:solidFill>
                <a:effectLst/>
                <a:latin typeface="Georgia" panose="02040502050405020303" pitchFamily="18" charset="0"/>
                <a:ea typeface="Times New Roman" panose="02020603050405020304" pitchFamily="18" charset="0"/>
              </a:rPr>
              <a:t>§ 6</a:t>
            </a:r>
            <a:r>
              <a:rPr lang="pt-BR" i="1" u="sng" baseline="30000" dirty="0">
                <a:solidFill>
                  <a:srgbClr val="000000"/>
                </a:solidFill>
                <a:effectLst/>
                <a:latin typeface="Georgia" panose="02040502050405020303" pitchFamily="18" charset="0"/>
                <a:ea typeface="Times New Roman" panose="02020603050405020304" pitchFamily="18" charset="0"/>
              </a:rPr>
              <a:t>o</a:t>
            </a:r>
            <a:r>
              <a:rPr lang="pt-BR" i="1" dirty="0">
                <a:solidFill>
                  <a:srgbClr val="000000"/>
                </a:solidFill>
                <a:effectLst/>
                <a:latin typeface="Georgia" panose="02040502050405020303" pitchFamily="18" charset="0"/>
                <a:ea typeface="Times New Roman" panose="02020603050405020304" pitchFamily="18" charset="0"/>
              </a:rPr>
              <a:t>  Caracterizada a acumulação ilegal e provada a má-fé, aplicar-se-á a pena de demissão, destituição ou cassação de aposentadoria ou disponibilidade em relação aos cargos, empregos ou funções públicas em regime de acumulação ilegal, hipótese em que os órgãos ou entidades de vinculação serão comunicados.               </a:t>
            </a:r>
            <a:endParaRPr lang="pt-BR" i="1" dirty="0">
              <a:effectLst/>
              <a:latin typeface="Georgia" panose="02040502050405020303" pitchFamily="18" charset="0"/>
              <a:ea typeface="Times New Roman" panose="02020603050405020304" pitchFamily="18" charset="0"/>
            </a:endParaRPr>
          </a:p>
          <a:p>
            <a:pPr algn="just"/>
            <a:r>
              <a:rPr lang="pt-BR" i="1" dirty="0">
                <a:solidFill>
                  <a:srgbClr val="000000"/>
                </a:solidFill>
                <a:effectLst/>
                <a:latin typeface="Georgia" panose="02040502050405020303" pitchFamily="18" charset="0"/>
                <a:ea typeface="Times New Roman" panose="02020603050405020304" pitchFamily="18" charset="0"/>
              </a:rPr>
              <a:t>§ 7</a:t>
            </a:r>
            <a:r>
              <a:rPr lang="pt-BR" i="1" u="sng" baseline="30000" dirty="0">
                <a:solidFill>
                  <a:srgbClr val="000000"/>
                </a:solidFill>
                <a:effectLst/>
                <a:latin typeface="Georgia" panose="02040502050405020303" pitchFamily="18" charset="0"/>
                <a:ea typeface="Times New Roman" panose="02020603050405020304" pitchFamily="18" charset="0"/>
              </a:rPr>
              <a:t>o</a:t>
            </a:r>
            <a:r>
              <a:rPr lang="pt-BR" i="1" dirty="0">
                <a:solidFill>
                  <a:srgbClr val="000000"/>
                </a:solidFill>
                <a:effectLst/>
                <a:latin typeface="Georgia" panose="02040502050405020303" pitchFamily="18" charset="0"/>
                <a:ea typeface="Times New Roman" panose="02020603050405020304" pitchFamily="18" charset="0"/>
              </a:rPr>
              <a:t>  O prazo para a conclusão do processo administrativo disciplinar submetido ao </a:t>
            </a:r>
            <a:r>
              <a:rPr lang="pt-BR" b="1" i="1" dirty="0">
                <a:solidFill>
                  <a:srgbClr val="000000"/>
                </a:solidFill>
                <a:effectLst/>
                <a:latin typeface="Georgia" panose="02040502050405020303" pitchFamily="18" charset="0"/>
                <a:ea typeface="Times New Roman" panose="02020603050405020304" pitchFamily="18" charset="0"/>
              </a:rPr>
              <a:t>rito sumário não excederá trinta dias</a:t>
            </a:r>
            <a:r>
              <a:rPr lang="pt-BR" i="1" dirty="0">
                <a:solidFill>
                  <a:srgbClr val="000000"/>
                </a:solidFill>
                <a:effectLst/>
                <a:latin typeface="Georgia" panose="02040502050405020303" pitchFamily="18" charset="0"/>
                <a:ea typeface="Times New Roman" panose="02020603050405020304" pitchFamily="18" charset="0"/>
              </a:rPr>
              <a:t>, contados da data de publicação do ato que constituir a comissão, </a:t>
            </a:r>
            <a:r>
              <a:rPr lang="pt-BR" b="1" i="1" dirty="0">
                <a:solidFill>
                  <a:srgbClr val="000000"/>
                </a:solidFill>
                <a:effectLst/>
                <a:latin typeface="Georgia" panose="02040502050405020303" pitchFamily="18" charset="0"/>
                <a:ea typeface="Times New Roman" panose="02020603050405020304" pitchFamily="18" charset="0"/>
              </a:rPr>
              <a:t>admitida a sua prorrogação por até quinze dias</a:t>
            </a:r>
            <a:r>
              <a:rPr lang="pt-BR" i="1" dirty="0">
                <a:solidFill>
                  <a:srgbClr val="000000"/>
                </a:solidFill>
                <a:effectLst/>
                <a:latin typeface="Georgia" panose="02040502050405020303" pitchFamily="18" charset="0"/>
                <a:ea typeface="Times New Roman" panose="02020603050405020304" pitchFamily="18" charset="0"/>
              </a:rPr>
              <a:t>, quando as circunstâncias o exigirem.</a:t>
            </a:r>
            <a:r>
              <a:rPr lang="pt-BR" b="1" i="1" dirty="0">
                <a:solidFill>
                  <a:srgbClr val="000000"/>
                </a:solidFill>
                <a:effectLst/>
                <a:latin typeface="Georgia" panose="02040502050405020303" pitchFamily="18" charset="0"/>
                <a:ea typeface="Times New Roman" panose="02020603050405020304" pitchFamily="18" charset="0"/>
              </a:rPr>
              <a:t>                  </a:t>
            </a:r>
            <a:r>
              <a:rPr lang="pt-BR" i="1" dirty="0">
                <a:solidFill>
                  <a:srgbClr val="000000"/>
                </a:solidFill>
                <a:effectLst/>
                <a:latin typeface="Georgia" panose="02040502050405020303" pitchFamily="18" charset="0"/>
                <a:ea typeface="Times New Roman" panose="02020603050405020304" pitchFamily="18" charset="0"/>
              </a:rPr>
              <a:t> </a:t>
            </a:r>
            <a:endParaRPr lang="pt-BR" i="1" dirty="0">
              <a:effectLst/>
              <a:latin typeface="Georgia" panose="02040502050405020303" pitchFamily="18" charset="0"/>
              <a:ea typeface="Times New Roman" panose="02020603050405020304" pitchFamily="18" charset="0"/>
            </a:endParaRPr>
          </a:p>
          <a:p>
            <a:pPr algn="just"/>
            <a:r>
              <a:rPr lang="pt-BR" i="1" dirty="0">
                <a:solidFill>
                  <a:srgbClr val="000000"/>
                </a:solidFill>
                <a:effectLst/>
                <a:latin typeface="Georgia" panose="02040502050405020303" pitchFamily="18" charset="0"/>
                <a:ea typeface="Times New Roman" panose="02020603050405020304" pitchFamily="18" charset="0"/>
              </a:rPr>
              <a:t>§ 8</a:t>
            </a:r>
            <a:r>
              <a:rPr lang="pt-BR" i="1" u="sng" baseline="30000" dirty="0">
                <a:solidFill>
                  <a:srgbClr val="000000"/>
                </a:solidFill>
                <a:effectLst/>
                <a:latin typeface="Georgia" panose="02040502050405020303" pitchFamily="18" charset="0"/>
                <a:ea typeface="Times New Roman" panose="02020603050405020304" pitchFamily="18" charset="0"/>
              </a:rPr>
              <a:t>o</a:t>
            </a:r>
            <a:r>
              <a:rPr lang="pt-BR" i="1" dirty="0">
                <a:solidFill>
                  <a:srgbClr val="000000"/>
                </a:solidFill>
                <a:effectLst/>
                <a:latin typeface="Georgia" panose="02040502050405020303" pitchFamily="18" charset="0"/>
                <a:ea typeface="Times New Roman" panose="02020603050405020304" pitchFamily="18" charset="0"/>
              </a:rPr>
              <a:t>  O procedimento sumário rege-se pelas disposições deste artigo, observando-se, no que lhe for aplicável, subsidiariamente, as disposições dos Títulos IV e V desta Lei.    </a:t>
            </a:r>
            <a:endParaRPr lang="pt-BR" b="1" i="1" dirty="0">
              <a:solidFill>
                <a:srgbClr val="000000"/>
              </a:solidFill>
              <a:latin typeface="Georgia" panose="02040502050405020303" pitchFamily="18" charset="0"/>
            </a:endParaRP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29658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527154"/>
          </a:xfrm>
          <a:prstGeom prst="rect">
            <a:avLst/>
          </a:prstGeom>
          <a:noFill/>
        </p:spPr>
        <p:txBody>
          <a:bodyPr wrap="square" rtlCol="0">
            <a:spAutoFit/>
          </a:bodyPr>
          <a:lstStyle/>
          <a:p>
            <a:pPr algn="just">
              <a:lnSpc>
                <a:spcPct val="150000"/>
              </a:lnSpc>
            </a:pPr>
            <a:r>
              <a:rPr lang="pt-BR" b="1" dirty="0">
                <a:solidFill>
                  <a:srgbClr val="000000"/>
                </a:solidFill>
                <a:latin typeface="Georgia" panose="02040502050405020303" pitchFamily="18" charset="0"/>
              </a:rPr>
              <a:t>	• Procedimento Administrativo: </a:t>
            </a:r>
          </a:p>
          <a:p>
            <a:pPr algn="just">
              <a:spcAft>
                <a:spcPts val="135"/>
              </a:spcAft>
            </a:pPr>
            <a:endParaRPr lang="pt-BR" b="1" dirty="0">
              <a:latin typeface="Georgia" panose="02040502050405020303" pitchFamily="18" charset="0"/>
              <a:cs typeface="Times New Roman" panose="02020603050405020304" pitchFamily="18" charset="0"/>
            </a:endParaRPr>
          </a:p>
          <a:p>
            <a:pPr algn="just">
              <a:spcAft>
                <a:spcPts val="135"/>
              </a:spcAft>
            </a:pPr>
            <a:r>
              <a:rPr lang="pt-BR" b="1" dirty="0">
                <a:latin typeface="Georgia" panose="02040502050405020303" pitchFamily="18" charset="0"/>
                <a:cs typeface="Times New Roman" panose="02020603050405020304" pitchFamily="18" charset="0"/>
              </a:rPr>
              <a:t>Estado do RN: Decreto nº 11,351, de 28 de mais de 1992</a:t>
            </a:r>
          </a:p>
          <a:p>
            <a:pPr algn="just">
              <a:spcAft>
                <a:spcPts val="135"/>
              </a:spcAft>
            </a:pPr>
            <a:endParaRPr lang="pt-BR" b="1" dirty="0">
              <a:latin typeface="Georgia" panose="02040502050405020303" pitchFamily="18" charset="0"/>
              <a:cs typeface="Times New Roman" panose="02020603050405020304" pitchFamily="18" charset="0"/>
            </a:endParaRPr>
          </a:p>
          <a:p>
            <a:pPr algn="just">
              <a:spcAft>
                <a:spcPts val="135"/>
              </a:spcAft>
            </a:pPr>
            <a:r>
              <a:rPr lang="pt-BR" b="1" dirty="0">
                <a:latin typeface="Georgia" panose="02040502050405020303" pitchFamily="18" charset="0"/>
                <a:cs typeface="Times New Roman" panose="02020603050405020304" pitchFamily="18" charset="0"/>
              </a:rPr>
              <a:t>Procedimento:</a:t>
            </a:r>
          </a:p>
          <a:p>
            <a:pPr algn="just">
              <a:spcAft>
                <a:spcPts val="135"/>
              </a:spcAft>
            </a:pPr>
            <a:endParaRPr lang="pt-BR" b="1" dirty="0">
              <a:latin typeface="Georgia" panose="02040502050405020303" pitchFamily="18" charset="0"/>
              <a:cs typeface="Times New Roman" panose="02020603050405020304" pitchFamily="18" charset="0"/>
            </a:endParaRPr>
          </a:p>
          <a:p>
            <a:pPr marL="285750" indent="-285750" algn="just">
              <a:buFont typeface="Arial" panose="020B0604020202020204" pitchFamily="34" charset="0"/>
              <a:buChar char="•"/>
            </a:pPr>
            <a:r>
              <a:rPr lang="pt-BR" dirty="0">
                <a:latin typeface="Georgia" panose="02040502050405020303" pitchFamily="18" charset="0"/>
                <a:ea typeface="Times New Roman" panose="02020603050405020304" pitchFamily="18" charset="0"/>
              </a:rPr>
              <a:t>Constatada a existência de acumulação proibida, o </a:t>
            </a:r>
            <a:r>
              <a:rPr lang="pt-BR" b="1" dirty="0">
                <a:latin typeface="Georgia" panose="02040502050405020303" pitchFamily="18" charset="0"/>
                <a:ea typeface="Times New Roman" panose="02020603050405020304" pitchFamily="18" charset="0"/>
              </a:rPr>
              <a:t>servidor é notificado </a:t>
            </a:r>
            <a:r>
              <a:rPr lang="pt-BR" dirty="0">
                <a:latin typeface="Georgia" panose="02040502050405020303" pitchFamily="18" charset="0"/>
                <a:ea typeface="Times New Roman" panose="02020603050405020304" pitchFamily="18" charset="0"/>
              </a:rPr>
              <a:t>para </a:t>
            </a:r>
            <a:r>
              <a:rPr lang="pt-BR" b="1" dirty="0">
                <a:latin typeface="Georgia" panose="02040502050405020303" pitchFamily="18" charset="0"/>
                <a:ea typeface="Times New Roman" panose="02020603050405020304" pitchFamily="18" charset="0"/>
              </a:rPr>
              <a:t>fazer opção ou apresentar defesa</a:t>
            </a:r>
            <a:r>
              <a:rPr lang="pt-BR" dirty="0">
                <a:latin typeface="Georgia" panose="02040502050405020303" pitchFamily="18" charset="0"/>
                <a:ea typeface="Times New Roman" panose="02020603050405020304" pitchFamily="18" charset="0"/>
              </a:rPr>
              <a:t>, no prazo </a:t>
            </a:r>
            <a:r>
              <a:rPr lang="pt-BR" b="1" dirty="0">
                <a:latin typeface="Georgia" panose="02040502050405020303" pitchFamily="18" charset="0"/>
                <a:ea typeface="Times New Roman" panose="02020603050405020304" pitchFamily="18" charset="0"/>
              </a:rPr>
              <a:t>de quinze dias</a:t>
            </a:r>
            <a:r>
              <a:rPr lang="pt-BR" dirty="0">
                <a:latin typeface="Georgia" panose="02040502050405020303" pitchFamily="18" charset="0"/>
                <a:ea typeface="Times New Roman" panose="02020603050405020304" pitchFamily="18" charset="0"/>
              </a:rPr>
              <a:t>,  sob pena  de perda do cargo, emprego ou função mais recente (art. 17)[...]</a:t>
            </a:r>
            <a:endParaRPr lang="pt-BR" dirty="0">
              <a:latin typeface="Georgia" panose="02040502050405020303" pitchFamily="18" charset="0"/>
              <a:cs typeface="Times New Roman" panose="02020603050405020304" pitchFamily="18" charset="0"/>
            </a:endParaRPr>
          </a:p>
          <a:p>
            <a:pPr marL="285750" indent="-285750" algn="just">
              <a:buFont typeface="Arial" panose="020B0604020202020204" pitchFamily="34" charset="0"/>
              <a:buChar char="•"/>
            </a:pPr>
            <a:r>
              <a:rPr lang="pt-BR" dirty="0">
                <a:latin typeface="Georgia" panose="02040502050405020303" pitchFamily="18" charset="0"/>
                <a:ea typeface="Times New Roman" panose="02020603050405020304" pitchFamily="18" charset="0"/>
              </a:rPr>
              <a:t>Decorrido o prazo do artigo anterior sem a opção nele prevista, tem lugar:</a:t>
            </a:r>
          </a:p>
          <a:p>
            <a:pPr marL="742950" lvl="1" indent="-285750" algn="just">
              <a:buFont typeface="Arial" panose="020B0604020202020204" pitchFamily="34" charset="0"/>
              <a:buChar char="•"/>
            </a:pPr>
            <a:r>
              <a:rPr lang="pt-BR" dirty="0">
                <a:latin typeface="Georgia" panose="02040502050405020303" pitchFamily="18" charset="0"/>
                <a:ea typeface="Times New Roman" panose="02020603050405020304" pitchFamily="18" charset="0"/>
              </a:rPr>
              <a:t>Exoneração ou dispensa </a:t>
            </a:r>
            <a:r>
              <a:rPr lang="pt-BR" dirty="0" err="1">
                <a:latin typeface="Georgia" panose="02040502050405020303" pitchFamily="18" charset="0"/>
                <a:ea typeface="Times New Roman" panose="02020603050405020304" pitchFamily="18" charset="0"/>
              </a:rPr>
              <a:t>ex-offício</a:t>
            </a:r>
            <a:r>
              <a:rPr lang="pt-BR" dirty="0">
                <a:latin typeface="Georgia" panose="02040502050405020303" pitchFamily="18" charset="0"/>
                <a:ea typeface="Times New Roman" panose="02020603050405020304" pitchFamily="18" charset="0"/>
              </a:rPr>
              <a:t> do servidor, </a:t>
            </a:r>
            <a:r>
              <a:rPr lang="pt-BR" b="1" dirty="0">
                <a:latin typeface="Georgia" panose="02040502050405020303" pitchFamily="18" charset="0"/>
                <a:ea typeface="Times New Roman" panose="02020603050405020304" pitchFamily="18" charset="0"/>
              </a:rPr>
              <a:t>se não gozar de estabilidade</a:t>
            </a:r>
            <a:r>
              <a:rPr lang="pt-BR" dirty="0">
                <a:latin typeface="Georgia" panose="02040502050405020303" pitchFamily="18" charset="0"/>
                <a:ea typeface="Times New Roman" panose="02020603050405020304" pitchFamily="18" charset="0"/>
              </a:rPr>
              <a:t>; (art. 18, I)</a:t>
            </a:r>
          </a:p>
          <a:p>
            <a:pPr marL="742950" lvl="1" indent="-285750" algn="just">
              <a:buFont typeface="Arial" panose="020B0604020202020204" pitchFamily="34" charset="0"/>
              <a:buChar char="•"/>
            </a:pPr>
            <a:r>
              <a:rPr lang="pt-BR" b="1" dirty="0">
                <a:latin typeface="Georgia" panose="02040502050405020303" pitchFamily="18" charset="0"/>
                <a:ea typeface="Times New Roman" panose="02020603050405020304" pitchFamily="18" charset="0"/>
              </a:rPr>
              <a:t>Instauração de processo administrativo</a:t>
            </a:r>
            <a:r>
              <a:rPr lang="pt-BR" dirty="0">
                <a:latin typeface="Georgia" panose="02040502050405020303" pitchFamily="18" charset="0"/>
                <a:ea typeface="Times New Roman" panose="02020603050405020304" pitchFamily="18" charset="0"/>
              </a:rPr>
              <a:t>, quando se tratar de </a:t>
            </a:r>
            <a:r>
              <a:rPr lang="pt-BR" b="1" dirty="0">
                <a:latin typeface="Georgia" panose="02040502050405020303" pitchFamily="18" charset="0"/>
                <a:ea typeface="Times New Roman" panose="02020603050405020304" pitchFamily="18" charset="0"/>
              </a:rPr>
              <a:t>servidor estável</a:t>
            </a:r>
            <a:r>
              <a:rPr lang="pt-BR" dirty="0">
                <a:latin typeface="Georgia" panose="02040502050405020303" pitchFamily="18" charset="0"/>
                <a:ea typeface="Times New Roman" panose="02020603050405020304" pitchFamily="18" charset="0"/>
              </a:rPr>
              <a:t>, para efeito de apuração de má fé e aplicação da  pena de demissão ou dispensa por justa causa, se rejeitada sua defesa. (art. 18, I)</a:t>
            </a:r>
          </a:p>
          <a:p>
            <a:pPr marL="285750" indent="-285750" algn="just">
              <a:buFont typeface="Arial" panose="020B0604020202020204" pitchFamily="34" charset="0"/>
              <a:buChar char="•"/>
            </a:pPr>
            <a:endParaRPr lang="pt-BR" b="1" dirty="0">
              <a:latin typeface="Georgia" panose="02040502050405020303" pitchFamily="18" charset="0"/>
              <a:ea typeface="Times New Roman" panose="02020603050405020304" pitchFamily="18" charset="0"/>
            </a:endParaRPr>
          </a:p>
          <a:p>
            <a:pPr algn="just"/>
            <a:r>
              <a:rPr lang="pt-BR" dirty="0">
                <a:latin typeface="Georgia" panose="02040502050405020303" pitchFamily="18" charset="0"/>
                <a:ea typeface="Times New Roman" panose="02020603050405020304" pitchFamily="18" charset="0"/>
              </a:rPr>
              <a:t>Obs. Reputa-se de </a:t>
            </a:r>
            <a:r>
              <a:rPr lang="pt-BR" b="1" dirty="0">
                <a:latin typeface="Georgia" panose="02040502050405020303" pitchFamily="18" charset="0"/>
                <a:ea typeface="Times New Roman" panose="02020603050405020304" pitchFamily="18" charset="0"/>
              </a:rPr>
              <a:t>má fé </a:t>
            </a:r>
            <a:r>
              <a:rPr lang="pt-BR" dirty="0">
                <a:latin typeface="Georgia" panose="02040502050405020303" pitchFamily="18" charset="0"/>
                <a:ea typeface="Times New Roman" panose="02020603050405020304" pitchFamily="18" charset="0"/>
              </a:rPr>
              <a:t>o servidor que </a:t>
            </a:r>
            <a:r>
              <a:rPr lang="pt-BR" b="1" dirty="0">
                <a:latin typeface="Georgia" panose="02040502050405020303" pitchFamily="18" charset="0"/>
                <a:ea typeface="Times New Roman" panose="02020603050405020304" pitchFamily="18" charset="0"/>
              </a:rPr>
              <a:t>oculta a acumulação </a:t>
            </a:r>
            <a:r>
              <a:rPr lang="pt-BR" dirty="0">
                <a:latin typeface="Georgia" panose="02040502050405020303" pitchFamily="18" charset="0"/>
                <a:ea typeface="Times New Roman" panose="02020603050405020304" pitchFamily="18" charset="0"/>
              </a:rPr>
              <a:t>ou, ao declará-la, </a:t>
            </a:r>
            <a:r>
              <a:rPr lang="pt-BR" b="1" dirty="0">
                <a:latin typeface="Georgia" panose="02040502050405020303" pitchFamily="18" charset="0"/>
                <a:ea typeface="Times New Roman" panose="02020603050405020304" pitchFamily="18" charset="0"/>
              </a:rPr>
              <a:t>omite circunstância</a:t>
            </a:r>
            <a:r>
              <a:rPr lang="pt-BR" dirty="0">
                <a:latin typeface="Georgia" panose="02040502050405020303" pitchFamily="18" charset="0"/>
                <a:ea typeface="Times New Roman" panose="02020603050405020304" pitchFamily="18" charset="0"/>
              </a:rPr>
              <a:t> relevante para caracterizar a proibição legal, presta </a:t>
            </a:r>
            <a:r>
              <a:rPr lang="pt-BR" b="1" dirty="0">
                <a:latin typeface="Georgia" panose="02040502050405020303" pitchFamily="18" charset="0"/>
                <a:ea typeface="Times New Roman" panose="02020603050405020304" pitchFamily="18" charset="0"/>
              </a:rPr>
              <a:t>declaração falsa </a:t>
            </a:r>
            <a:r>
              <a:rPr lang="pt-BR" dirty="0">
                <a:latin typeface="Georgia" panose="02040502050405020303" pitchFamily="18" charset="0"/>
                <a:ea typeface="Times New Roman" panose="02020603050405020304" pitchFamily="18" charset="0"/>
              </a:rPr>
              <a:t>ou, por qualquer forma, dificulta, maliciosamente, a apuração dos fatos. (Art. 18, Parágrafo único)</a:t>
            </a:r>
          </a:p>
          <a:p>
            <a:pPr algn="just"/>
            <a:endParaRPr lang="pt-BR" sz="1600" dirty="0">
              <a:latin typeface="Georgia" panose="02040502050405020303" pitchFamily="18" charset="0"/>
              <a:ea typeface="Times New Roman" panose="02020603050405020304"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27428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406334"/>
          </a:xfrm>
          <a:prstGeom prst="rect">
            <a:avLst/>
          </a:prstGeom>
          <a:noFill/>
        </p:spPr>
        <p:txBody>
          <a:bodyPr wrap="square" rtlCol="0">
            <a:spAutoFit/>
          </a:bodyPr>
          <a:lstStyle/>
          <a:p>
            <a:pPr algn="just">
              <a:lnSpc>
                <a:spcPct val="150000"/>
              </a:lnSpc>
            </a:pPr>
            <a:r>
              <a:rPr lang="pt-BR" b="1" dirty="0">
                <a:solidFill>
                  <a:srgbClr val="000000"/>
                </a:solidFill>
                <a:latin typeface="Georgia" panose="02040502050405020303" pitchFamily="18" charset="0"/>
              </a:rPr>
              <a:t>	• Procedimento Administrativo: </a:t>
            </a:r>
          </a:p>
          <a:p>
            <a:pPr algn="just">
              <a:spcAft>
                <a:spcPts val="135"/>
              </a:spcAft>
            </a:pPr>
            <a:endParaRPr lang="pt-BR" b="1" dirty="0">
              <a:latin typeface="Georgia" panose="02040502050405020303" pitchFamily="18" charset="0"/>
              <a:cs typeface="Times New Roman" panose="02020603050405020304" pitchFamily="18" charset="0"/>
            </a:endParaRPr>
          </a:p>
          <a:p>
            <a:pPr algn="just">
              <a:spcAft>
                <a:spcPts val="135"/>
              </a:spcAft>
            </a:pPr>
            <a:r>
              <a:rPr lang="pt-BR" b="1" dirty="0">
                <a:latin typeface="Georgia" panose="02040502050405020303" pitchFamily="18" charset="0"/>
                <a:cs typeface="Times New Roman" panose="02020603050405020304" pitchFamily="18" charset="0"/>
              </a:rPr>
              <a:t>Estado do RN: Decreto nº 11,351, de 28 de mais de 1992</a:t>
            </a:r>
          </a:p>
          <a:p>
            <a:pPr algn="just">
              <a:spcAft>
                <a:spcPts val="135"/>
              </a:spcAft>
            </a:pPr>
            <a:endParaRPr lang="pt-BR" b="1" dirty="0">
              <a:latin typeface="Georgia" panose="02040502050405020303" pitchFamily="18" charset="0"/>
              <a:cs typeface="Times New Roman" panose="02020603050405020304" pitchFamily="18" charset="0"/>
            </a:endParaRPr>
          </a:p>
          <a:p>
            <a:pPr algn="just">
              <a:spcAft>
                <a:spcPts val="135"/>
              </a:spcAft>
            </a:pPr>
            <a:r>
              <a:rPr lang="pt-BR" b="1" dirty="0">
                <a:latin typeface="Georgia" panose="02040502050405020303" pitchFamily="18" charset="0"/>
                <a:cs typeface="Times New Roman" panose="02020603050405020304" pitchFamily="18" charset="0"/>
              </a:rPr>
              <a:t>Procedimento:</a:t>
            </a:r>
          </a:p>
          <a:p>
            <a:pPr algn="just"/>
            <a:r>
              <a:rPr lang="pt-BR" sz="1600" b="1" dirty="0">
                <a:latin typeface="Georgia" panose="02040502050405020303" pitchFamily="18" charset="0"/>
                <a:ea typeface="Times New Roman" panose="02020603050405020304" pitchFamily="18" charset="0"/>
              </a:rPr>
              <a:t> </a:t>
            </a:r>
          </a:p>
          <a:p>
            <a:pPr marL="285750" indent="-285750" algn="just">
              <a:buFont typeface="Arial" panose="020B0604020202020204" pitchFamily="34" charset="0"/>
              <a:buChar char="•"/>
            </a:pPr>
            <a:r>
              <a:rPr lang="pt-BR" dirty="0">
                <a:latin typeface="Georgia" panose="02040502050405020303" pitchFamily="18" charset="0"/>
                <a:ea typeface="Times New Roman" panose="02020603050405020304" pitchFamily="18" charset="0"/>
              </a:rPr>
              <a:t>Encerrado o procedimento com o </a:t>
            </a:r>
            <a:r>
              <a:rPr lang="pt-BR" b="1" dirty="0">
                <a:latin typeface="Georgia" panose="02040502050405020303" pitchFamily="18" charset="0"/>
                <a:ea typeface="Times New Roman" panose="02020603050405020304" pitchFamily="18" charset="0"/>
              </a:rPr>
              <a:t>reconhecimento de acumulação proibida</a:t>
            </a:r>
            <a:r>
              <a:rPr lang="pt-BR" dirty="0">
                <a:latin typeface="Georgia" panose="02040502050405020303" pitchFamily="18" charset="0"/>
                <a:ea typeface="Times New Roman" panose="02020603050405020304" pitchFamily="18" charset="0"/>
              </a:rPr>
              <a:t>, compete ao Secretário de Administração </a:t>
            </a:r>
            <a:r>
              <a:rPr lang="pt-BR" b="1" dirty="0">
                <a:latin typeface="Georgia" panose="02040502050405020303" pitchFamily="18" charset="0"/>
                <a:ea typeface="Times New Roman" panose="02020603050405020304" pitchFamily="18" charset="0"/>
              </a:rPr>
              <a:t>cientificar do fato</a:t>
            </a:r>
            <a:r>
              <a:rPr lang="pt-BR" dirty="0">
                <a:latin typeface="Georgia" panose="02040502050405020303" pitchFamily="18" charset="0"/>
                <a:ea typeface="Times New Roman" panose="02020603050405020304" pitchFamily="18" charset="0"/>
              </a:rPr>
              <a:t> os titulares da administração direta e indireta e demais entidades (art. 19): </a:t>
            </a:r>
          </a:p>
          <a:p>
            <a:pPr marL="285750" indent="-285750" algn="just">
              <a:buFont typeface="Arial" panose="020B0604020202020204" pitchFamily="34" charset="0"/>
              <a:buChar char="•"/>
            </a:pPr>
            <a:endParaRPr lang="pt-BR" dirty="0">
              <a:latin typeface="Georgia" panose="02040502050405020303" pitchFamily="18" charset="0"/>
              <a:ea typeface="Times New Roman" panose="02020603050405020304" pitchFamily="18" charset="0"/>
            </a:endParaRPr>
          </a:p>
          <a:p>
            <a:pPr marL="285750" indent="-285750" algn="just">
              <a:buFont typeface="Arial" panose="020B0604020202020204" pitchFamily="34" charset="0"/>
              <a:buChar char="•"/>
            </a:pPr>
            <a:r>
              <a:rPr lang="pt-BR" dirty="0">
                <a:latin typeface="Georgia" panose="02040502050405020303" pitchFamily="18" charset="0"/>
                <a:ea typeface="Times New Roman" panose="02020603050405020304" pitchFamily="18" charset="0"/>
              </a:rPr>
              <a:t>Providenciar os </a:t>
            </a:r>
            <a:r>
              <a:rPr lang="pt-BR" b="1" dirty="0">
                <a:latin typeface="Georgia" panose="02040502050405020303" pitchFamily="18" charset="0"/>
                <a:ea typeface="Times New Roman" panose="02020603050405020304" pitchFamily="18" charset="0"/>
              </a:rPr>
              <a:t>atos de exoneração ou dispensa</a:t>
            </a:r>
            <a:r>
              <a:rPr lang="pt-BR" dirty="0">
                <a:latin typeface="Georgia" panose="02040502050405020303" pitchFamily="18" charset="0"/>
                <a:ea typeface="Times New Roman" panose="02020603050405020304" pitchFamily="18" charset="0"/>
              </a:rPr>
              <a:t> </a:t>
            </a:r>
            <a:r>
              <a:rPr lang="pt-BR" dirty="0" err="1">
                <a:latin typeface="Georgia" panose="02040502050405020303" pitchFamily="18" charset="0"/>
                <a:ea typeface="Times New Roman" panose="02020603050405020304" pitchFamily="18" charset="0"/>
              </a:rPr>
              <a:t>ex-offício</a:t>
            </a:r>
            <a:r>
              <a:rPr lang="pt-BR" dirty="0">
                <a:latin typeface="Georgia" panose="02040502050405020303" pitchFamily="18" charset="0"/>
                <a:ea typeface="Times New Roman" panose="02020603050405020304" pitchFamily="18" charset="0"/>
              </a:rPr>
              <a:t> ou da demissão ou dispensa por justa causa; (art. 19, I)  </a:t>
            </a:r>
          </a:p>
          <a:p>
            <a:pPr algn="just"/>
            <a:r>
              <a:rPr lang="pt-BR" dirty="0">
                <a:latin typeface="Georgia" panose="02040502050405020303" pitchFamily="18" charset="0"/>
                <a:ea typeface="Times New Roman" panose="02020603050405020304" pitchFamily="18" charset="0"/>
              </a:rPr>
              <a:t> </a:t>
            </a:r>
          </a:p>
          <a:p>
            <a:pPr marL="285750" indent="-285750" algn="just">
              <a:buFont typeface="Arial" panose="020B0604020202020204" pitchFamily="34" charset="0"/>
              <a:buChar char="•"/>
            </a:pPr>
            <a:r>
              <a:rPr lang="pt-BR" dirty="0">
                <a:latin typeface="Georgia" panose="02040502050405020303" pitchFamily="18" charset="0"/>
                <a:ea typeface="Times New Roman" panose="02020603050405020304" pitchFamily="18" charset="0"/>
              </a:rPr>
              <a:t>Façam publicar no DOE os correspondentes atos de vacância dos cargos, funções ou empregos. (art. 19, II) </a:t>
            </a: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3477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565352"/>
          </a:xfrm>
          <a:prstGeom prst="rect">
            <a:avLst/>
          </a:prstGeom>
          <a:noFill/>
        </p:spPr>
        <p:txBody>
          <a:bodyPr wrap="square" rtlCol="0">
            <a:spAutoFit/>
          </a:bodyPr>
          <a:lstStyle/>
          <a:p>
            <a:pPr>
              <a:lnSpc>
                <a:spcPct val="150000"/>
              </a:lnSpc>
            </a:pPr>
            <a:r>
              <a:rPr lang="pt-BR" b="1" dirty="0">
                <a:solidFill>
                  <a:srgbClr val="000000"/>
                </a:solidFill>
                <a:latin typeface="Georgia" panose="02040502050405020303" pitchFamily="18" charset="0"/>
              </a:rPr>
              <a:t>	</a:t>
            </a:r>
          </a:p>
          <a:p>
            <a:pPr>
              <a:lnSpc>
                <a:spcPct val="150000"/>
              </a:lnSpc>
            </a:pPr>
            <a:r>
              <a:rPr lang="pt-BR" b="1" dirty="0">
                <a:solidFill>
                  <a:srgbClr val="000000"/>
                </a:solidFill>
                <a:latin typeface="Georgia" panose="02040502050405020303" pitchFamily="18" charset="0"/>
              </a:rPr>
              <a:t>• Procedimento Administrativo: </a:t>
            </a:r>
          </a:p>
          <a:p>
            <a:pPr>
              <a:spcAft>
                <a:spcPts val="135"/>
              </a:spcAft>
            </a:pPr>
            <a:r>
              <a:rPr lang="pt-BR" sz="1600" b="1" dirty="0">
                <a:latin typeface="Georgia" panose="02040502050405020303" pitchFamily="18" charset="0"/>
                <a:cs typeface="Times New Roman" panose="02020603050405020304" pitchFamily="18" charset="0"/>
              </a:rPr>
              <a:t>Prefeitura de Parnamirim – Decreto nº 6191/2020 – COPAC</a:t>
            </a:r>
          </a:p>
          <a:p>
            <a:pPr>
              <a:spcAft>
                <a:spcPts val="135"/>
              </a:spcAft>
            </a:pPr>
            <a:endParaRPr lang="pt-BR" sz="1600" b="1" dirty="0">
              <a:latin typeface="Georgia" panose="02040502050405020303" pitchFamily="18" charset="0"/>
              <a:cs typeface="Times New Roman" panose="02020603050405020304" pitchFamily="18" charset="0"/>
            </a:endParaRPr>
          </a:p>
          <a:p>
            <a:pPr marL="285750" indent="-285750">
              <a:spcAft>
                <a:spcPts val="135"/>
              </a:spcAft>
              <a:buFont typeface="Arial" panose="020B0604020202020204" pitchFamily="34" charset="0"/>
              <a:buChar char="•"/>
            </a:pPr>
            <a:endParaRPr lang="pt-BR" dirty="0">
              <a:latin typeface="Georgia" panose="02040502050405020303" pitchFamily="18" charset="0"/>
            </a:endParaRPr>
          </a:p>
          <a:p>
            <a:pPr>
              <a:spcAft>
                <a:spcPts val="135"/>
              </a:spcAft>
            </a:pPr>
            <a:r>
              <a:rPr lang="pt-BR" u="sng" dirty="0">
                <a:latin typeface="Georgia" panose="02040502050405020303" pitchFamily="18" charset="0"/>
              </a:rPr>
              <a:t>Procedimento (art.14):</a:t>
            </a:r>
          </a:p>
          <a:p>
            <a:pPr>
              <a:spcAft>
                <a:spcPts val="135"/>
              </a:spcAft>
            </a:pPr>
            <a:endParaRPr lang="pt-BR" u="sng" dirty="0">
              <a:latin typeface="Georgia" panose="02040502050405020303" pitchFamily="18" charset="0"/>
            </a:endParaRPr>
          </a:p>
          <a:p>
            <a:pPr>
              <a:spcAft>
                <a:spcPts val="135"/>
              </a:spcAft>
            </a:pPr>
            <a:r>
              <a:rPr lang="pt-BR" dirty="0">
                <a:latin typeface="Georgia" panose="02040502050405020303" pitchFamily="18" charset="0"/>
              </a:rPr>
              <a:t>Os processos cujos exames incumbem à Comissão Permanente de Acúmulo de Cargo Público – COPAC serão iniciados:</a:t>
            </a:r>
          </a:p>
          <a:p>
            <a:pPr marL="285750" indent="-285750">
              <a:spcAft>
                <a:spcPts val="135"/>
              </a:spcAft>
              <a:buFont typeface="Arial" panose="020B0604020202020204" pitchFamily="34" charset="0"/>
              <a:buChar char="•"/>
            </a:pPr>
            <a:r>
              <a:rPr lang="pt-BR" dirty="0">
                <a:latin typeface="Georgia" panose="02040502050405020303" pitchFamily="18" charset="0"/>
              </a:rPr>
              <a:t>por </a:t>
            </a:r>
            <a:r>
              <a:rPr lang="pt-BR" b="1" dirty="0">
                <a:latin typeface="Georgia" panose="02040502050405020303" pitchFamily="18" charset="0"/>
              </a:rPr>
              <a:t>declaração positiva de acumulação de cargos</a:t>
            </a:r>
            <a:r>
              <a:rPr lang="pt-BR" dirty="0">
                <a:latin typeface="Georgia" panose="02040502050405020303" pitchFamily="18" charset="0"/>
              </a:rPr>
              <a:t>, empregos ou funções, apresentada pelo interessado; (</a:t>
            </a:r>
            <a:r>
              <a:rPr lang="pt-BR" u="sng" dirty="0">
                <a:latin typeface="Georgia" panose="02040502050405020303" pitchFamily="18" charset="0"/>
              </a:rPr>
              <a:t>art.14, I)</a:t>
            </a:r>
            <a:endParaRPr lang="pt-BR" dirty="0">
              <a:latin typeface="Georgia" panose="02040502050405020303" pitchFamily="18" charset="0"/>
            </a:endParaRPr>
          </a:p>
          <a:p>
            <a:pPr marL="285750" indent="-285750">
              <a:spcAft>
                <a:spcPts val="135"/>
              </a:spcAft>
              <a:buFont typeface="Arial" panose="020B0604020202020204" pitchFamily="34" charset="0"/>
              <a:buChar char="•"/>
            </a:pPr>
            <a:r>
              <a:rPr lang="pt-BR" dirty="0">
                <a:latin typeface="Georgia" panose="02040502050405020303" pitchFamily="18" charset="0"/>
              </a:rPr>
              <a:t>por </a:t>
            </a:r>
            <a:r>
              <a:rPr lang="pt-BR" b="1" dirty="0">
                <a:latin typeface="Georgia" panose="02040502050405020303" pitchFamily="18" charset="0"/>
              </a:rPr>
              <a:t>representação formulada por autoridade administrativa ou qualquer servidor</a:t>
            </a:r>
            <a:r>
              <a:rPr lang="pt-BR" dirty="0">
                <a:latin typeface="Georgia" panose="02040502050405020303" pitchFamily="18" charset="0"/>
              </a:rPr>
              <a:t>, face a situação concreta de acumulação de cargos; (</a:t>
            </a:r>
            <a:r>
              <a:rPr lang="pt-BR" u="sng" dirty="0">
                <a:latin typeface="Georgia" panose="02040502050405020303" pitchFamily="18" charset="0"/>
              </a:rPr>
              <a:t>art.14, II)</a:t>
            </a:r>
            <a:endParaRPr lang="pt-BR" dirty="0">
              <a:latin typeface="Georgia" panose="02040502050405020303" pitchFamily="18" charset="0"/>
            </a:endParaRPr>
          </a:p>
          <a:p>
            <a:pPr marL="285750" indent="-285750">
              <a:spcAft>
                <a:spcPts val="135"/>
              </a:spcAft>
              <a:buFont typeface="Arial" panose="020B0604020202020204" pitchFamily="34" charset="0"/>
              <a:buChar char="•"/>
            </a:pPr>
            <a:r>
              <a:rPr lang="pt-BR" b="1" dirty="0">
                <a:latin typeface="Georgia" panose="02040502050405020303" pitchFamily="18" charset="0"/>
              </a:rPr>
              <a:t>por iniciativa da própria </a:t>
            </a:r>
            <a:r>
              <a:rPr lang="pt-BR" dirty="0">
                <a:latin typeface="Georgia" panose="02040502050405020303" pitchFamily="18" charset="0"/>
              </a:rPr>
              <a:t>COPAC, por seu Presidente ou um de seus membros, à vista do </a:t>
            </a:r>
            <a:r>
              <a:rPr lang="pt-BR" b="1" dirty="0">
                <a:latin typeface="Georgia" panose="02040502050405020303" pitchFamily="18" charset="0"/>
              </a:rPr>
              <a:t>exame de dados gerais</a:t>
            </a:r>
            <a:r>
              <a:rPr lang="pt-BR" dirty="0">
                <a:latin typeface="Georgia" panose="02040502050405020303" pitchFamily="18" charset="0"/>
              </a:rPr>
              <a:t> fornecidos pela Administração Municipal. (</a:t>
            </a:r>
            <a:r>
              <a:rPr lang="pt-BR" u="sng" dirty="0">
                <a:latin typeface="Georgia" panose="02040502050405020303" pitchFamily="18" charset="0"/>
              </a:rPr>
              <a:t>art.14, III)</a:t>
            </a:r>
            <a:endParaRPr lang="x-none" sz="36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82504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6024726"/>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Procedimento Administrativo: </a:t>
            </a:r>
          </a:p>
          <a:p>
            <a:pPr>
              <a:spcAft>
                <a:spcPts val="135"/>
              </a:spcAft>
            </a:pPr>
            <a:endParaRPr lang="pt-BR" b="1" dirty="0">
              <a:latin typeface="Georgia" panose="02040502050405020303" pitchFamily="18" charset="0"/>
              <a:cs typeface="Times New Roman" panose="02020603050405020304" pitchFamily="18" charset="0"/>
            </a:endParaRPr>
          </a:p>
          <a:p>
            <a:pPr>
              <a:spcAft>
                <a:spcPts val="135"/>
              </a:spcAft>
            </a:pPr>
            <a:r>
              <a:rPr lang="pt-BR" b="1" dirty="0">
                <a:latin typeface="Georgia" panose="02040502050405020303" pitchFamily="18" charset="0"/>
                <a:cs typeface="Times New Roman" panose="02020603050405020304" pitchFamily="18" charset="0"/>
              </a:rPr>
              <a:t>Prefeitura de Parnamirim – Decreto nº 6191/2020 - COPA</a:t>
            </a:r>
          </a:p>
          <a:p>
            <a:r>
              <a:rPr lang="pt-BR" sz="1400" dirty="0">
                <a:latin typeface="Georgia" panose="02040502050405020303" pitchFamily="18" charset="0"/>
              </a:rPr>
              <a:t>Art. 18 – O Processo de Acúmulo de Cargos Públicos deverá ser formalizado e instruído contendo os seguintes documentos: </a:t>
            </a:r>
          </a:p>
          <a:p>
            <a:pPr marL="342900" indent="-342900">
              <a:buAutoNum type="arabicPeriod"/>
            </a:pPr>
            <a:r>
              <a:rPr lang="pt-BR" sz="1400" dirty="0">
                <a:latin typeface="Georgia" panose="02040502050405020303" pitchFamily="18" charset="0"/>
              </a:rPr>
              <a:t>Capa com número de processo do sistema de protocolo, nome do servidor, Órgão de lotação; </a:t>
            </a:r>
          </a:p>
          <a:p>
            <a:pPr marL="342900" indent="-342900">
              <a:buAutoNum type="arabicPeriod"/>
            </a:pPr>
            <a:r>
              <a:rPr lang="pt-BR" sz="1400" dirty="0">
                <a:latin typeface="Georgia" panose="02040502050405020303" pitchFamily="18" charset="0"/>
              </a:rPr>
              <a:t>Documento para abertura de instrução processual de Acumulação de Cargos Públicos; </a:t>
            </a:r>
          </a:p>
          <a:p>
            <a:pPr marL="342900" indent="-342900">
              <a:buAutoNum type="arabicPeriod"/>
            </a:pPr>
            <a:r>
              <a:rPr lang="pt-BR" sz="1400" dirty="0">
                <a:latin typeface="Georgia" panose="02040502050405020303" pitchFamily="18" charset="0"/>
              </a:rPr>
              <a:t>Numeração e rubrica em todas as folhas; </a:t>
            </a:r>
          </a:p>
          <a:p>
            <a:pPr marL="342900" indent="-342900">
              <a:buAutoNum type="arabicPeriod"/>
            </a:pPr>
            <a:r>
              <a:rPr lang="pt-BR" sz="1400" dirty="0">
                <a:latin typeface="Georgia" panose="02040502050405020303" pitchFamily="18" charset="0"/>
              </a:rPr>
              <a:t>Ficha funcional do servidor; </a:t>
            </a:r>
          </a:p>
          <a:p>
            <a:pPr marL="342900" indent="-342900">
              <a:buAutoNum type="arabicPeriod"/>
            </a:pPr>
            <a:r>
              <a:rPr lang="pt-BR" sz="1400" b="1" dirty="0">
                <a:latin typeface="Georgia" panose="02040502050405020303" pitchFamily="18" charset="0"/>
              </a:rPr>
              <a:t>Notificação de Acumulação de Cargos Públicos</a:t>
            </a:r>
            <a:r>
              <a:rPr lang="pt-BR" sz="1400" dirty="0">
                <a:latin typeface="Georgia" panose="02040502050405020303" pitchFamily="18" charset="0"/>
              </a:rPr>
              <a:t>; </a:t>
            </a:r>
          </a:p>
          <a:p>
            <a:pPr marL="342900" indent="-342900">
              <a:buAutoNum type="arabicPeriod"/>
            </a:pPr>
            <a:r>
              <a:rPr lang="pt-BR" sz="1400" dirty="0">
                <a:latin typeface="Georgia" panose="02040502050405020303" pitchFamily="18" charset="0"/>
              </a:rPr>
              <a:t>Convocação em Diário Oficial do Município; </a:t>
            </a:r>
          </a:p>
          <a:p>
            <a:pPr marL="342900" indent="-342900">
              <a:buAutoNum type="arabicPeriod"/>
            </a:pPr>
            <a:r>
              <a:rPr lang="pt-BR" sz="1400" b="1" dirty="0">
                <a:latin typeface="Georgia" panose="02040502050405020303" pitchFamily="18" charset="0"/>
              </a:rPr>
              <a:t>Declaração de Acumulação de Cargos Públicos; </a:t>
            </a:r>
          </a:p>
          <a:p>
            <a:pPr marL="342900" indent="-342900">
              <a:buAutoNum type="arabicPeriod"/>
            </a:pPr>
            <a:r>
              <a:rPr lang="pt-BR" sz="1400" b="1" dirty="0">
                <a:latin typeface="Georgia" panose="02040502050405020303" pitchFamily="18" charset="0"/>
              </a:rPr>
              <a:t>Apresentação de defesa do servidor; </a:t>
            </a:r>
          </a:p>
          <a:p>
            <a:pPr marL="342900" indent="-342900">
              <a:buAutoNum type="arabicPeriod"/>
            </a:pPr>
            <a:r>
              <a:rPr lang="pt-BR" sz="1400" dirty="0">
                <a:latin typeface="Georgia" panose="02040502050405020303" pitchFamily="18" charset="0"/>
              </a:rPr>
              <a:t>Tabela de Análise Geral de Horários (compatibilidade) da COPAC, quando couber; </a:t>
            </a:r>
          </a:p>
          <a:p>
            <a:pPr marL="342900" indent="-342900">
              <a:buAutoNum type="arabicPeriod"/>
            </a:pPr>
            <a:r>
              <a:rPr lang="pt-BR" sz="1400" dirty="0">
                <a:latin typeface="Georgia" panose="02040502050405020303" pitchFamily="18" charset="0"/>
              </a:rPr>
              <a:t>Relatório Inicial da COPAC; </a:t>
            </a:r>
          </a:p>
          <a:p>
            <a:pPr marL="342900" indent="-342900">
              <a:buAutoNum type="arabicPeriod"/>
            </a:pPr>
            <a:r>
              <a:rPr lang="pt-BR" sz="1400" dirty="0">
                <a:latin typeface="Georgia" panose="02040502050405020303" pitchFamily="18" charset="0"/>
              </a:rPr>
              <a:t>Relatório Final da COPAC; </a:t>
            </a:r>
          </a:p>
          <a:p>
            <a:pPr marL="342900" indent="-342900">
              <a:buAutoNum type="arabicPeriod"/>
            </a:pPr>
            <a:r>
              <a:rPr lang="pt-BR" sz="1400" dirty="0">
                <a:latin typeface="Georgia" panose="02040502050405020303" pitchFamily="18" charset="0"/>
              </a:rPr>
              <a:t>Manifestação Conclusiva da COPAC; </a:t>
            </a:r>
          </a:p>
          <a:p>
            <a:pPr marL="342900" indent="-342900">
              <a:buAutoNum type="arabicPeriod"/>
            </a:pPr>
            <a:r>
              <a:rPr lang="pt-BR" sz="1400" b="1" dirty="0">
                <a:latin typeface="Georgia" panose="02040502050405020303" pitchFamily="18" charset="0"/>
              </a:rPr>
              <a:t>Parecer da Procuradoria Geral do Município; </a:t>
            </a:r>
          </a:p>
          <a:p>
            <a:pPr marL="342900" indent="-342900">
              <a:buAutoNum type="arabicPeriod"/>
            </a:pPr>
            <a:r>
              <a:rPr lang="pt-BR" sz="1400" dirty="0">
                <a:latin typeface="Georgia" panose="02040502050405020303" pitchFamily="18" charset="0"/>
              </a:rPr>
              <a:t>Acato do Secretário da Secretaria Municipal de Administração e Recursos Humanos – SEARH; </a:t>
            </a:r>
          </a:p>
          <a:p>
            <a:pPr marL="342900" indent="-342900">
              <a:buAutoNum type="arabicPeriod"/>
            </a:pPr>
            <a:r>
              <a:rPr lang="pt-BR" sz="1400" dirty="0">
                <a:latin typeface="Georgia" panose="02040502050405020303" pitchFamily="18" charset="0"/>
              </a:rPr>
              <a:t>Publicação de Edital (Licitude, Ilicitude ou Arquivamento) no Diário Oficial do Município; </a:t>
            </a:r>
          </a:p>
          <a:p>
            <a:pPr marL="342900" indent="-342900">
              <a:buAutoNum type="arabicPeriod"/>
            </a:pPr>
            <a:r>
              <a:rPr lang="pt-BR" sz="1400" dirty="0">
                <a:latin typeface="Georgia" panose="02040502050405020303" pitchFamily="18" charset="0"/>
              </a:rPr>
              <a:t>Termo de Arquivamento da COPAC; </a:t>
            </a:r>
          </a:p>
          <a:p>
            <a:pPr marL="342900" indent="-342900">
              <a:buAutoNum type="arabicPeriod"/>
            </a:pPr>
            <a:r>
              <a:rPr lang="pt-BR" sz="1400" dirty="0">
                <a:latin typeface="Georgia" panose="02040502050405020303" pitchFamily="18" charset="0"/>
              </a:rPr>
              <a:t>Encaminhamento para a Coordenação de Gestão de Pessoas – CGP da Secretaria Municipal de Administração e Recursos Humanos – SEARH. </a:t>
            </a:r>
            <a:endParaRPr lang="pt-BR" sz="1400" dirty="0">
              <a:latin typeface="Georgia" panose="02040502050405020303" pitchFamily="18" charset="0"/>
              <a:cs typeface="Times New Roman" panose="02020603050405020304" pitchFamily="18" charset="0"/>
            </a:endParaRPr>
          </a:p>
          <a:p>
            <a:pPr algn="ctr"/>
            <a:endParaRPr lang="x-none" sz="3600" dirty="0"/>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18478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380960"/>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Procedimento Administrativo: </a:t>
            </a:r>
          </a:p>
          <a:p>
            <a:pPr>
              <a:lnSpc>
                <a:spcPct val="150000"/>
              </a:lnSpc>
            </a:pPr>
            <a:endParaRPr lang="pt-BR" b="1" dirty="0">
              <a:solidFill>
                <a:srgbClr val="000000"/>
              </a:solidFill>
              <a:latin typeface="Georgia" panose="02040502050405020303" pitchFamily="18" charset="0"/>
            </a:endParaRPr>
          </a:p>
          <a:p>
            <a:pPr>
              <a:spcAft>
                <a:spcPts val="135"/>
              </a:spcAft>
            </a:pPr>
            <a:r>
              <a:rPr lang="pt-BR" b="1" dirty="0">
                <a:latin typeface="Georgia" panose="02040502050405020303" pitchFamily="18" charset="0"/>
                <a:cs typeface="Times New Roman" panose="02020603050405020304" pitchFamily="18" charset="0"/>
              </a:rPr>
              <a:t>Prefeitura de Parnamirim – Decreto nº 6191/2020 - COPA</a:t>
            </a:r>
          </a:p>
          <a:p>
            <a:endParaRPr lang="pt-BR" dirty="0">
              <a:latin typeface="Georgia" panose="02040502050405020303" pitchFamily="18" charset="0"/>
            </a:endParaRPr>
          </a:p>
          <a:p>
            <a:pPr algn="just"/>
            <a:r>
              <a:rPr lang="pt-BR" dirty="0">
                <a:latin typeface="Georgia" panose="02040502050405020303" pitchFamily="18" charset="0"/>
              </a:rPr>
              <a:t>Art. 19 – Após a instrução do processo, o Relator emitirá </a:t>
            </a:r>
            <a:r>
              <a:rPr lang="pt-BR" b="1" dirty="0">
                <a:latin typeface="Georgia" panose="02040502050405020303" pitchFamily="18" charset="0"/>
              </a:rPr>
              <a:t>no prazo de 15 (quinze) dias manifestação conclusiva indicando a ocorrência de acumulação lícita ou ilícita</a:t>
            </a:r>
            <a:r>
              <a:rPr lang="pt-BR" dirty="0">
                <a:latin typeface="Georgia" panose="02040502050405020303" pitchFamily="18" charset="0"/>
              </a:rPr>
              <a:t>, solicitará a Procuradoria Geral do Município - PROGE que emitirá parecer jurídico, e receberá o Acato do Secretário Municipal de Administração e Recursos Humanos – SEARH, publicando-se no Diário Oficial do Município. </a:t>
            </a:r>
          </a:p>
          <a:p>
            <a:pPr algn="just"/>
            <a:endParaRPr lang="pt-BR" dirty="0">
              <a:latin typeface="Georgia" panose="02040502050405020303" pitchFamily="18" charset="0"/>
            </a:endParaRPr>
          </a:p>
          <a:p>
            <a:pPr algn="just"/>
            <a:r>
              <a:rPr lang="pt-BR" dirty="0">
                <a:latin typeface="Georgia" panose="02040502050405020303" pitchFamily="18" charset="0"/>
              </a:rPr>
              <a:t>Art. 20 – Concluída a tramitação do processo e constatada a acumulação ilícita, comprovada a boa-fé através de inquérito administrativo aberto pela Comissão, </a:t>
            </a:r>
            <a:r>
              <a:rPr lang="pt-BR" b="1" dirty="0">
                <a:latin typeface="Georgia" panose="02040502050405020303" pitchFamily="18" charset="0"/>
              </a:rPr>
              <a:t>o servidor poderá optar por um dos cargos</a:t>
            </a:r>
            <a:r>
              <a:rPr lang="pt-BR" dirty="0">
                <a:latin typeface="Georgia" panose="02040502050405020303" pitchFamily="18" charset="0"/>
              </a:rPr>
              <a:t>, empregos ou funções, caso contrário, sendo-lhe facultada o contraditório e ampla defesa, serão tomadas as providências jurídicas cabíveis para o ressarcimento da fazenda pública, a pena prevista é a de demissão após conclusão do inquérito administrativo. </a:t>
            </a:r>
            <a:endParaRPr lang="pt-BR" dirty="0">
              <a:latin typeface="Georgia" panose="02040502050405020303" pitchFamily="18" charset="0"/>
              <a:cs typeface="Times New Roman" panose="02020603050405020304" pitchFamily="18" charset="0"/>
            </a:endParaRPr>
          </a:p>
          <a:p>
            <a:pPr algn="ctr"/>
            <a:endParaRPr lang="x-none" sz="36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90355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4486677"/>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Papel do TCE/RN:</a:t>
            </a:r>
          </a:p>
          <a:p>
            <a:pPr>
              <a:lnSpc>
                <a:spcPct val="150000"/>
              </a:lnSpc>
            </a:pPr>
            <a:endParaRPr lang="pt-BR" b="1" i="0" dirty="0">
              <a:solidFill>
                <a:srgbClr val="000000"/>
              </a:solidFill>
              <a:effectLst/>
              <a:latin typeface="Georgia" panose="02040502050405020303" pitchFamily="18" charset="0"/>
            </a:endParaRPr>
          </a:p>
          <a:p>
            <a:pPr>
              <a:lnSpc>
                <a:spcPct val="150000"/>
              </a:lnSpc>
            </a:pPr>
            <a:r>
              <a:rPr lang="pt-BR" b="1" i="0" dirty="0">
                <a:solidFill>
                  <a:srgbClr val="000000"/>
                </a:solidFill>
                <a:effectLst/>
                <a:latin typeface="Georgia" panose="02040502050405020303" pitchFamily="18" charset="0"/>
              </a:rPr>
              <a:t>CF/88</a:t>
            </a:r>
          </a:p>
          <a:p>
            <a:pPr>
              <a:lnSpc>
                <a:spcPct val="150000"/>
              </a:lnSpc>
            </a:pPr>
            <a:r>
              <a:rPr lang="pt-BR" b="0" i="1" dirty="0">
                <a:solidFill>
                  <a:srgbClr val="000000"/>
                </a:solidFill>
                <a:effectLst/>
                <a:latin typeface="Georgia" panose="02040502050405020303" pitchFamily="18" charset="0"/>
              </a:rPr>
              <a:t>Art. 70. A fiscalização contábil, financeira, orçamentária, operacional e patrimonial da União e das entidades da administração direta e indireta, quanto à legalidade, legitimidade, economicidade, aplicação das subvenções e renúncia de receitas, será exercida pelo Congresso Nacional, mediante controle externo, e pelo sistema de controle interno de cada Poder.</a:t>
            </a:r>
          </a:p>
          <a:p>
            <a:pPr>
              <a:lnSpc>
                <a:spcPct val="150000"/>
              </a:lnSpc>
            </a:pPr>
            <a:endParaRPr lang="pt-BR" b="0" i="1" dirty="0">
              <a:solidFill>
                <a:srgbClr val="000000"/>
              </a:solidFill>
              <a:effectLst/>
              <a:latin typeface="Georgia" panose="02040502050405020303" pitchFamily="18" charset="0"/>
            </a:endParaRPr>
          </a:p>
          <a:p>
            <a:pPr>
              <a:lnSpc>
                <a:spcPct val="150000"/>
              </a:lnSpc>
            </a:pPr>
            <a:r>
              <a:rPr lang="pt-BR" b="0" i="1" dirty="0">
                <a:solidFill>
                  <a:srgbClr val="000000"/>
                </a:solidFill>
                <a:effectLst/>
                <a:latin typeface="Georgia" panose="02040502050405020303" pitchFamily="18" charset="0"/>
              </a:rPr>
              <a:t>Art. 71. O controle externo, a cargo do Congresso Nacional, será exercido com o auxílio do Tribunal de Contas da União, ao qual compete: [...]</a:t>
            </a:r>
            <a:endParaRPr lang="x-none" i="1"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4376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6479"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429692"/>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r>
              <a:rPr lang="pt-BR" b="1" dirty="0">
                <a:solidFill>
                  <a:srgbClr val="000000"/>
                </a:solidFill>
                <a:latin typeface="Georgia" panose="02040502050405020303" pitchFamily="18" charset="0"/>
              </a:rPr>
              <a:t>	• Procedimento administrativo para os temporários:</a:t>
            </a:r>
          </a:p>
          <a:p>
            <a:endParaRPr lang="pt-BR" b="1" dirty="0">
              <a:solidFill>
                <a:srgbClr val="000000"/>
              </a:solidFill>
              <a:latin typeface="Georgia" panose="02040502050405020303" pitchFamily="18" charset="0"/>
            </a:endParaRPr>
          </a:p>
          <a:p>
            <a:pPr marL="285750" indent="-285750" algn="just">
              <a:buFont typeface="Wingdings" panose="05000000000000000000" pitchFamily="2" charset="2"/>
              <a:buChar char="Ø"/>
            </a:pPr>
            <a:r>
              <a:rPr lang="pt-BR" b="1" dirty="0">
                <a:solidFill>
                  <a:srgbClr val="000000"/>
                </a:solidFill>
                <a:latin typeface="Georgia" panose="02040502050405020303" pitchFamily="18" charset="0"/>
              </a:rPr>
              <a:t>Contratos temporários, exemplos:</a:t>
            </a:r>
          </a:p>
          <a:p>
            <a:pPr marL="285750" indent="-285750" algn="just">
              <a:buFont typeface="Wingdings" panose="05000000000000000000" pitchFamily="2" charset="2"/>
              <a:buChar char="Ø"/>
            </a:pPr>
            <a:endParaRPr lang="pt-BR" b="1" dirty="0">
              <a:solidFill>
                <a:srgbClr val="000000"/>
              </a:solidFill>
              <a:latin typeface="Georgia" panose="02040502050405020303" pitchFamily="18" charset="0"/>
            </a:endParaRPr>
          </a:p>
          <a:p>
            <a:pPr algn="just"/>
            <a:r>
              <a:rPr lang="pt-BR" sz="1600" b="1" dirty="0">
                <a:solidFill>
                  <a:srgbClr val="000000"/>
                </a:solidFill>
                <a:latin typeface="Georgia" panose="02040502050405020303" pitchFamily="18" charset="0"/>
              </a:rPr>
              <a:t>Lei Federal nº 8745/1993 - </a:t>
            </a:r>
            <a:r>
              <a:rPr lang="pt-BR" sz="1600" b="0" i="0" dirty="0">
                <a:effectLst/>
                <a:latin typeface="Georgia" panose="02040502050405020303" pitchFamily="18" charset="0"/>
              </a:rPr>
              <a:t>Dispõe sobre a contratação por tempo determinado para atender a necessidade temporária de excepcional interesse público</a:t>
            </a:r>
          </a:p>
          <a:p>
            <a:pPr algn="just"/>
            <a:endParaRPr lang="pt-BR" sz="1600" b="1" dirty="0">
              <a:latin typeface="Georgia" panose="02040502050405020303" pitchFamily="18" charset="0"/>
            </a:endParaRPr>
          </a:p>
          <a:p>
            <a:pPr algn="just"/>
            <a:r>
              <a:rPr lang="pt-BR" sz="1600" b="0" i="1" dirty="0">
                <a:solidFill>
                  <a:srgbClr val="000000"/>
                </a:solidFill>
                <a:effectLst/>
                <a:latin typeface="Georgia" panose="02040502050405020303" pitchFamily="18" charset="0"/>
              </a:rPr>
              <a:t>Art. 6º É </a:t>
            </a:r>
            <a:r>
              <a:rPr lang="pt-BR" sz="1600" b="1" i="1" dirty="0">
                <a:solidFill>
                  <a:srgbClr val="000000"/>
                </a:solidFill>
                <a:effectLst/>
                <a:latin typeface="Georgia" panose="02040502050405020303" pitchFamily="18" charset="0"/>
              </a:rPr>
              <a:t>proibida a contratação</a:t>
            </a:r>
            <a:r>
              <a:rPr lang="pt-BR" sz="1600" b="0" i="1" dirty="0">
                <a:solidFill>
                  <a:srgbClr val="000000"/>
                </a:solidFill>
                <a:effectLst/>
                <a:latin typeface="Georgia" panose="02040502050405020303" pitchFamily="18" charset="0"/>
              </a:rPr>
              <a:t>, nos termos desta Lei, de servidores da Administração direta ou indireta da União, dos Estados, do Distrito Federal e dos Municípios, bem como de empregados ou servidores de suas subsidiárias e controladas.</a:t>
            </a:r>
          </a:p>
          <a:p>
            <a:pPr algn="just"/>
            <a:r>
              <a:rPr lang="pt-BR" sz="1600" b="0" i="1" dirty="0">
                <a:solidFill>
                  <a:srgbClr val="000000"/>
                </a:solidFill>
                <a:effectLst/>
                <a:latin typeface="Georgia" panose="02040502050405020303" pitchFamily="18" charset="0"/>
              </a:rPr>
              <a:t>§ 1</a:t>
            </a:r>
            <a:r>
              <a:rPr lang="pt-BR" sz="1600" b="0" i="1" u="sng" baseline="30000" dirty="0">
                <a:solidFill>
                  <a:srgbClr val="000000"/>
                </a:solidFill>
                <a:effectLst/>
                <a:latin typeface="Georgia" panose="02040502050405020303" pitchFamily="18" charset="0"/>
              </a:rPr>
              <a:t>o</a:t>
            </a:r>
            <a:r>
              <a:rPr lang="pt-BR" sz="1600" b="0" i="1" dirty="0">
                <a:solidFill>
                  <a:srgbClr val="000000"/>
                </a:solidFill>
                <a:effectLst/>
                <a:latin typeface="Georgia" panose="02040502050405020303" pitchFamily="18" charset="0"/>
              </a:rPr>
              <a:t> Excetua-se do disposto no </a:t>
            </a:r>
            <a:r>
              <a:rPr lang="pt-BR" sz="1600" b="1" i="1" dirty="0">
                <a:solidFill>
                  <a:srgbClr val="000000"/>
                </a:solidFill>
                <a:effectLst/>
                <a:latin typeface="Georgia" panose="02040502050405020303" pitchFamily="18" charset="0"/>
              </a:rPr>
              <a:t>caput</a:t>
            </a:r>
            <a:r>
              <a:rPr lang="pt-BR" sz="1600" b="0" i="1" dirty="0">
                <a:solidFill>
                  <a:srgbClr val="000000"/>
                </a:solidFill>
                <a:effectLst/>
                <a:latin typeface="Georgia" panose="02040502050405020303" pitchFamily="18" charset="0"/>
              </a:rPr>
              <a:t> deste artigo, condicionada à formal comprovação da compatibilidade de horários, a contratação de:                 </a:t>
            </a:r>
          </a:p>
          <a:p>
            <a:pPr algn="just"/>
            <a:r>
              <a:rPr lang="pt-BR" sz="1600" b="0" i="1" dirty="0">
                <a:solidFill>
                  <a:srgbClr val="000000"/>
                </a:solidFill>
                <a:effectLst/>
                <a:latin typeface="Georgia" panose="02040502050405020303" pitchFamily="18" charset="0"/>
              </a:rPr>
              <a:t>I - professor substituto nas instituições federais de ensino, desde que o contratado não ocupe cargo efetivo integrante das carreiras de magistério de que trata a Lei n</a:t>
            </a:r>
            <a:r>
              <a:rPr lang="pt-BR" sz="1600" b="0" i="1" u="sng" baseline="30000" dirty="0">
                <a:solidFill>
                  <a:srgbClr val="000000"/>
                </a:solidFill>
                <a:effectLst/>
                <a:latin typeface="Georgia" panose="02040502050405020303" pitchFamily="18" charset="0"/>
              </a:rPr>
              <a:t>o</a:t>
            </a:r>
            <a:r>
              <a:rPr lang="pt-BR" sz="1600" b="0" i="1" dirty="0">
                <a:solidFill>
                  <a:srgbClr val="000000"/>
                </a:solidFill>
                <a:effectLst/>
                <a:latin typeface="Georgia" panose="02040502050405020303" pitchFamily="18" charset="0"/>
              </a:rPr>
              <a:t> 7.596, de 10 de abril de 1987;                      </a:t>
            </a:r>
          </a:p>
          <a:p>
            <a:pPr algn="just"/>
            <a:r>
              <a:rPr lang="pt-BR" sz="1600" b="0" i="1" dirty="0">
                <a:solidFill>
                  <a:srgbClr val="000000"/>
                </a:solidFill>
                <a:effectLst/>
                <a:latin typeface="Georgia" panose="02040502050405020303" pitchFamily="18" charset="0"/>
              </a:rPr>
              <a:t>II - profissionais de saúde em unidades hospitalares, quando administradas pelo Governo Federal e para atender às necessidades decorrentes de calamidade pública, desde que o contratado não ocupe cargo efetivo ou emprego permanente em órgão ou entidade da administração pública federal direta e indireta.</a:t>
            </a:r>
          </a:p>
          <a:p>
            <a:pPr algn="just"/>
            <a:r>
              <a:rPr lang="pt-BR" sz="1600" b="0" i="1" dirty="0">
                <a:solidFill>
                  <a:srgbClr val="000000"/>
                </a:solidFill>
                <a:effectLst/>
                <a:latin typeface="Georgia" panose="02040502050405020303" pitchFamily="18" charset="0"/>
              </a:rPr>
              <a:t>§ 2º </a:t>
            </a:r>
            <a:r>
              <a:rPr lang="pt-BR" sz="1600" b="1" i="1" dirty="0">
                <a:solidFill>
                  <a:srgbClr val="000000"/>
                </a:solidFill>
                <a:effectLst/>
                <a:latin typeface="Georgia" panose="02040502050405020303" pitchFamily="18" charset="0"/>
              </a:rPr>
              <a:t>Sem prejuízo da nulidade do contrato</a:t>
            </a:r>
            <a:r>
              <a:rPr lang="pt-BR" sz="1600" b="0" i="1" dirty="0">
                <a:solidFill>
                  <a:srgbClr val="000000"/>
                </a:solidFill>
                <a:effectLst/>
                <a:latin typeface="Georgia" panose="02040502050405020303" pitchFamily="18" charset="0"/>
              </a:rPr>
              <a:t>, a infração do disposto neste artigo importará responsabilidade administrativa da autoridade contratante e do contratado, inclusive, se for o caso, solidariedade quanto à devolução dos valores pagos ao contratado.</a:t>
            </a:r>
            <a:r>
              <a:rPr lang="pt-BR" sz="1600" b="1" i="1" dirty="0">
                <a:solidFill>
                  <a:srgbClr val="000000"/>
                </a:solidFill>
                <a:latin typeface="Georgia" panose="02040502050405020303" pitchFamily="18" charset="0"/>
              </a:rPr>
              <a:t>	</a:t>
            </a: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17529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31664" y="3343"/>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600316"/>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Procedimento Administrativo para os temporários:</a:t>
            </a:r>
          </a:p>
          <a:p>
            <a:pPr marL="285750" indent="-285750" algn="just">
              <a:lnSpc>
                <a:spcPct val="150000"/>
              </a:lnSpc>
              <a:buFont typeface="Wingdings" panose="05000000000000000000" pitchFamily="2" charset="2"/>
              <a:buChar char="Ø"/>
            </a:pPr>
            <a:r>
              <a:rPr lang="pt-BR" b="1" dirty="0">
                <a:solidFill>
                  <a:srgbClr val="000000"/>
                </a:solidFill>
                <a:latin typeface="Georgia" panose="02040502050405020303" pitchFamily="18" charset="0"/>
              </a:rPr>
              <a:t>Contratos temporários, exemplos:</a:t>
            </a:r>
          </a:p>
          <a:p>
            <a:pPr algn="just">
              <a:lnSpc>
                <a:spcPct val="150000"/>
              </a:lnSpc>
            </a:pPr>
            <a:endParaRPr lang="pt-BR" sz="1600" b="1" dirty="0">
              <a:solidFill>
                <a:srgbClr val="000000"/>
              </a:solidFill>
              <a:latin typeface="Georgia" panose="02040502050405020303" pitchFamily="18" charset="0"/>
            </a:endParaRPr>
          </a:p>
          <a:p>
            <a:pPr algn="just">
              <a:lnSpc>
                <a:spcPct val="150000"/>
              </a:lnSpc>
            </a:pPr>
            <a:r>
              <a:rPr lang="pt-BR" sz="1600" b="1" dirty="0">
                <a:solidFill>
                  <a:srgbClr val="000000"/>
                </a:solidFill>
                <a:latin typeface="Georgia" panose="02040502050405020303" pitchFamily="18" charset="0"/>
              </a:rPr>
              <a:t>Lei Estadual nº 9353/2010 – </a:t>
            </a:r>
            <a:r>
              <a:rPr lang="pt-BR" sz="1600" dirty="0">
                <a:solidFill>
                  <a:srgbClr val="000000"/>
                </a:solidFill>
                <a:latin typeface="Georgia" panose="02040502050405020303" pitchFamily="18" charset="0"/>
              </a:rPr>
              <a:t>Dispõe sobre a contratação temporária de professor para atender necessidade excepcional de interesse público.</a:t>
            </a:r>
          </a:p>
          <a:p>
            <a:pPr algn="just">
              <a:lnSpc>
                <a:spcPct val="150000"/>
              </a:lnSpc>
            </a:pPr>
            <a:r>
              <a:rPr lang="pt-BR" sz="1600" i="1" dirty="0">
                <a:latin typeface="Georgia" panose="02040502050405020303" pitchFamily="18" charset="0"/>
              </a:rPr>
              <a:t>Art. 3º É </a:t>
            </a:r>
            <a:r>
              <a:rPr lang="pt-BR" sz="1600" b="1" i="1" dirty="0">
                <a:latin typeface="Georgia" panose="02040502050405020303" pitchFamily="18" charset="0"/>
              </a:rPr>
              <a:t>proibida a contratação </a:t>
            </a:r>
            <a:r>
              <a:rPr lang="pt-BR" sz="1600" i="1" dirty="0">
                <a:latin typeface="Georgia" panose="02040502050405020303" pitchFamily="18" charset="0"/>
              </a:rPr>
              <a:t>de servidores e empregados da Administração Pública Direta ou Indireta da União, dos Estados, do Distrito Federal e dos Municípios.</a:t>
            </a:r>
          </a:p>
          <a:p>
            <a:pPr algn="just">
              <a:lnSpc>
                <a:spcPct val="150000"/>
              </a:lnSpc>
            </a:pPr>
            <a:r>
              <a:rPr lang="pt-BR" sz="1600" i="1" dirty="0">
                <a:latin typeface="Georgia" panose="02040502050405020303" pitchFamily="18" charset="0"/>
              </a:rPr>
              <a:t>§ 1º Excetuam-se da vedação constante do caput deste artigo os servidores ou empregados públicos que estiverem enquadrados nos casos previstos no art. 37, inciso XVI, da Constituição Federal, condicionada à comprovação, mediante apresentação de certidão, da compatibilidade de horários. </a:t>
            </a:r>
          </a:p>
          <a:p>
            <a:pPr algn="just">
              <a:lnSpc>
                <a:spcPct val="150000"/>
              </a:lnSpc>
            </a:pPr>
            <a:r>
              <a:rPr lang="pt-BR" sz="1600" i="1" dirty="0">
                <a:latin typeface="Georgia" panose="02040502050405020303" pitchFamily="18" charset="0"/>
              </a:rPr>
              <a:t>§ 2º </a:t>
            </a:r>
            <a:r>
              <a:rPr lang="pt-BR" sz="1600" b="1" i="1" dirty="0">
                <a:latin typeface="Georgia" panose="02040502050405020303" pitchFamily="18" charset="0"/>
              </a:rPr>
              <a:t>Sem prejuízo da invalidação do contrato</a:t>
            </a:r>
            <a:r>
              <a:rPr lang="pt-BR" sz="1600" i="1" dirty="0">
                <a:latin typeface="Georgia" panose="02040502050405020303" pitchFamily="18" charset="0"/>
              </a:rPr>
              <a:t>, a infração ao disposto neste artigo importará na responsabilidade administrativa solidária da autoridade contratante e do contratado quanto à devolução dos valores pagos. </a:t>
            </a:r>
          </a:p>
          <a:p>
            <a:pPr algn="just">
              <a:lnSpc>
                <a:spcPct val="150000"/>
              </a:lnSpc>
            </a:pPr>
            <a:r>
              <a:rPr lang="pt-BR" sz="1600" b="1" dirty="0">
                <a:solidFill>
                  <a:srgbClr val="000000"/>
                </a:solidFill>
                <a:latin typeface="Georgia" panose="02040502050405020303" pitchFamily="18" charset="0"/>
              </a:rPr>
              <a:t>	</a:t>
            </a: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1508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7042954"/>
          </a:xfrm>
          <a:prstGeom prst="rect">
            <a:avLst/>
          </a:prstGeom>
          <a:noFill/>
        </p:spPr>
        <p:txBody>
          <a:bodyPr wrap="square" rtlCol="0">
            <a:spAutoFit/>
          </a:bodyPr>
          <a:lstStyle/>
          <a:p>
            <a:pPr marL="342900" lvl="0" indent="-342900">
              <a:spcAft>
                <a:spcPts val="135"/>
              </a:spcAft>
              <a:buFont typeface="Arial" panose="020B0604020202020204" pitchFamily="34" charset="0"/>
              <a:buChar char="•"/>
              <a:tabLst>
                <a:tab pos="457200" algn="l"/>
              </a:tabLst>
            </a:pPr>
            <a:endParaRPr lang="en-US" sz="18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b="1" dirty="0">
                <a:solidFill>
                  <a:srgbClr val="000000"/>
                </a:solidFill>
                <a:latin typeface="Georgia" panose="02040502050405020303" pitchFamily="18" charset="0"/>
              </a:rPr>
              <a:t>	• Procedimento Administrativo Disciplinar</a:t>
            </a:r>
          </a:p>
          <a:p>
            <a:pPr>
              <a:lnSpc>
                <a:spcPct val="150000"/>
              </a:lnSpc>
            </a:pPr>
            <a:endParaRPr lang="pt-BR" b="1" dirty="0">
              <a:solidFill>
                <a:srgbClr val="000000"/>
              </a:solidFill>
              <a:latin typeface="Georgia" panose="02040502050405020303" pitchFamily="18" charset="0"/>
            </a:endParaRPr>
          </a:p>
          <a:p>
            <a:pPr>
              <a:lnSpc>
                <a:spcPct val="150000"/>
              </a:lnSpc>
            </a:pPr>
            <a:r>
              <a:rPr lang="pt-BR" b="1" dirty="0">
                <a:solidFill>
                  <a:srgbClr val="000000"/>
                </a:solidFill>
                <a:latin typeface="Georgia" panose="02040502050405020303" pitchFamily="18" charset="0"/>
              </a:rPr>
              <a:t>Síntese :</a:t>
            </a:r>
          </a:p>
          <a:p>
            <a:pPr>
              <a:lnSpc>
                <a:spcPct val="150000"/>
              </a:lnSpc>
            </a:pPr>
            <a:endParaRPr lang="pt-BR" b="1" dirty="0">
              <a:solidFill>
                <a:srgbClr val="000000"/>
              </a:solidFill>
              <a:latin typeface="Georgia" panose="02040502050405020303" pitchFamily="18" charset="0"/>
            </a:endParaRPr>
          </a:p>
          <a:p>
            <a:pPr marL="285750" indent="-285750">
              <a:lnSpc>
                <a:spcPct val="150000"/>
              </a:lnSpc>
              <a:buFont typeface="Wingdings" panose="05000000000000000000" pitchFamily="2" charset="2"/>
              <a:buChar char="§"/>
            </a:pPr>
            <a:r>
              <a:rPr lang="pt-BR" dirty="0">
                <a:solidFill>
                  <a:srgbClr val="000000"/>
                </a:solidFill>
                <a:latin typeface="Georgia" panose="02040502050405020303" pitchFamily="18" charset="0"/>
              </a:rPr>
              <a:t>Rito Ordinário X Sumario;</a:t>
            </a:r>
          </a:p>
          <a:p>
            <a:pPr marL="285750" indent="-285750">
              <a:lnSpc>
                <a:spcPct val="150000"/>
              </a:lnSpc>
              <a:buFont typeface="Wingdings" panose="05000000000000000000" pitchFamily="2" charset="2"/>
              <a:buChar char="§"/>
            </a:pPr>
            <a:r>
              <a:rPr lang="pt-BR" dirty="0">
                <a:solidFill>
                  <a:srgbClr val="000000"/>
                </a:solidFill>
                <a:latin typeface="Georgia" panose="02040502050405020303" pitchFamily="18" charset="0"/>
              </a:rPr>
              <a:t>Início do Processo com a identificação do Acúmulo;</a:t>
            </a:r>
          </a:p>
          <a:p>
            <a:pPr marL="285750" indent="-285750">
              <a:lnSpc>
                <a:spcPct val="150000"/>
              </a:lnSpc>
              <a:buFont typeface="Wingdings" panose="05000000000000000000" pitchFamily="2" charset="2"/>
              <a:buChar char="§"/>
            </a:pPr>
            <a:r>
              <a:rPr lang="pt-BR" dirty="0">
                <a:solidFill>
                  <a:srgbClr val="000000"/>
                </a:solidFill>
                <a:latin typeface="Georgia" panose="02040502050405020303" pitchFamily="18" charset="0"/>
              </a:rPr>
              <a:t>Em caso de acúmulo irregular, Notificação/Citação do servidor para apresentação de defesa ou fazer a opção por um dos cargos;</a:t>
            </a:r>
          </a:p>
          <a:p>
            <a:pPr marL="285750" indent="-285750">
              <a:lnSpc>
                <a:spcPct val="150000"/>
              </a:lnSpc>
              <a:buFont typeface="Wingdings" panose="05000000000000000000" pitchFamily="2" charset="2"/>
              <a:buChar char="§"/>
            </a:pPr>
            <a:r>
              <a:rPr lang="pt-BR" dirty="0">
                <a:solidFill>
                  <a:srgbClr val="000000"/>
                </a:solidFill>
                <a:latin typeface="Georgia" panose="02040502050405020303" pitchFamily="18" charset="0"/>
              </a:rPr>
              <a:t>Parecer da comissão sempre fundamentado;</a:t>
            </a:r>
          </a:p>
          <a:p>
            <a:pPr marL="285750" indent="-285750">
              <a:lnSpc>
                <a:spcPct val="150000"/>
              </a:lnSpc>
              <a:buFont typeface="Wingdings" panose="05000000000000000000" pitchFamily="2" charset="2"/>
              <a:buChar char="§"/>
            </a:pPr>
            <a:r>
              <a:rPr lang="pt-BR" dirty="0">
                <a:solidFill>
                  <a:srgbClr val="000000"/>
                </a:solidFill>
                <a:latin typeface="Georgia" panose="02040502050405020303" pitchFamily="18" charset="0"/>
              </a:rPr>
              <a:t>Parecer Jurídico;</a:t>
            </a:r>
          </a:p>
          <a:p>
            <a:pPr marL="285750" indent="-285750">
              <a:lnSpc>
                <a:spcPct val="150000"/>
              </a:lnSpc>
              <a:buFont typeface="Wingdings" panose="05000000000000000000" pitchFamily="2" charset="2"/>
              <a:buChar char="§"/>
            </a:pPr>
            <a:r>
              <a:rPr lang="pt-BR" dirty="0">
                <a:solidFill>
                  <a:srgbClr val="000000"/>
                </a:solidFill>
                <a:latin typeface="Georgia" panose="02040502050405020303" pitchFamily="18" charset="0"/>
              </a:rPr>
              <a:t>Decisão da autoridade;</a:t>
            </a:r>
          </a:p>
          <a:p>
            <a:pPr marL="285750" indent="-285750">
              <a:lnSpc>
                <a:spcPct val="150000"/>
              </a:lnSpc>
              <a:buFont typeface="Wingdings" panose="05000000000000000000" pitchFamily="2" charset="2"/>
              <a:buChar char="§"/>
            </a:pPr>
            <a:endParaRPr lang="pt-BR" b="1" dirty="0">
              <a:solidFill>
                <a:srgbClr val="000000"/>
              </a:solidFill>
              <a:latin typeface="Georgia" panose="02040502050405020303" pitchFamily="18" charset="0"/>
            </a:endParaRPr>
          </a:p>
          <a:p>
            <a:pPr marL="285750" indent="-285750">
              <a:lnSpc>
                <a:spcPct val="150000"/>
              </a:lnSpc>
              <a:buFont typeface="Wingdings" panose="05000000000000000000" pitchFamily="2" charset="2"/>
              <a:buChar char="§"/>
            </a:pPr>
            <a:endParaRPr lang="pt-BR" b="1" dirty="0">
              <a:solidFill>
                <a:srgbClr val="000000"/>
              </a:solidFill>
              <a:latin typeface="Georgia" panose="02040502050405020303" pitchFamily="18" charset="0"/>
            </a:endParaRPr>
          </a:p>
          <a:p>
            <a:pPr>
              <a:lnSpc>
                <a:spcPct val="150000"/>
              </a:lnSpc>
            </a:pPr>
            <a:endParaRPr lang="pt-BR" b="1" dirty="0">
              <a:solidFill>
                <a:srgbClr val="000000"/>
              </a:solidFill>
              <a:latin typeface="Georgia" panose="02040502050405020303" pitchFamily="18" charset="0"/>
            </a:endParaRPr>
          </a:p>
          <a:p>
            <a:pPr>
              <a:spcAft>
                <a:spcPts val="135"/>
              </a:spcAft>
            </a:pPr>
            <a:endParaRPr lang="pt-BR" b="1" dirty="0">
              <a:latin typeface="Georgia" panose="02040502050405020303" pitchFamily="18" charset="0"/>
              <a:cs typeface="Times New Roman" panose="02020603050405020304" pitchFamily="18" charset="0"/>
            </a:endParaRPr>
          </a:p>
          <a:p>
            <a:pPr algn="ctr"/>
            <a:endParaRPr lang="x-none" sz="36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36181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9276" y="7175"/>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90351"/>
            <a:ext cx="10752463" cy="3325398"/>
          </a:xfrm>
          <a:prstGeom prst="rect">
            <a:avLst/>
          </a:prstGeom>
          <a:noFill/>
        </p:spPr>
        <p:txBody>
          <a:bodyPr wrap="square" rtlCol="0">
            <a:spAutoFit/>
          </a:bodyPr>
          <a:lstStyle/>
          <a:p>
            <a:pPr algn="just">
              <a:lnSpc>
                <a:spcPct val="150000"/>
              </a:lnSpc>
            </a:pPr>
            <a:r>
              <a:rPr lang="pt-BR" b="1" dirty="0">
                <a:latin typeface="Georgia" panose="02040502050405020303" pitchFamily="18" charset="0"/>
              </a:rPr>
              <a:t>	</a:t>
            </a:r>
          </a:p>
          <a:p>
            <a:pPr algn="just">
              <a:lnSpc>
                <a:spcPct val="150000"/>
              </a:lnSpc>
            </a:pPr>
            <a:r>
              <a:rPr lang="pt-BR" b="1" dirty="0">
                <a:latin typeface="Georgia" panose="02040502050405020303" pitchFamily="18" charset="0"/>
              </a:rPr>
              <a:t>• Processo Administrativo Disciplinar:</a:t>
            </a:r>
          </a:p>
          <a:p>
            <a:pPr algn="just"/>
            <a:endParaRPr lang="pt-BR" b="1" dirty="0">
              <a:latin typeface="Georgia" panose="02040502050405020303" pitchFamily="18" charset="0"/>
              <a:cs typeface="Times New Roman" panose="02020603050405020304" pitchFamily="18" charset="0"/>
            </a:endParaRPr>
          </a:p>
          <a:p>
            <a:pPr algn="just"/>
            <a:endParaRPr lang="pt-BR" b="1" dirty="0">
              <a:latin typeface="Georgia" panose="02040502050405020303" pitchFamily="18" charset="0"/>
              <a:cs typeface="Times New Roman" panose="02020603050405020304" pitchFamily="18" charset="0"/>
            </a:endParaRPr>
          </a:p>
          <a:p>
            <a:pPr algn="just"/>
            <a:endParaRPr lang="pt-BR" b="1" dirty="0">
              <a:latin typeface="Georgia" panose="02040502050405020303" pitchFamily="18" charset="0"/>
              <a:cs typeface="Times New Roman" panose="02020603050405020304" pitchFamily="18" charset="0"/>
            </a:endParaRPr>
          </a:p>
          <a:p>
            <a:pPr algn="just"/>
            <a:endParaRPr lang="pt-BR" b="1" dirty="0">
              <a:latin typeface="Georgia" panose="02040502050405020303" pitchFamily="18" charset="0"/>
              <a:cs typeface="Times New Roman" panose="02020603050405020304" pitchFamily="18" charset="0"/>
            </a:endParaRPr>
          </a:p>
          <a:p>
            <a:pPr algn="just"/>
            <a:endParaRPr lang="pt-BR" b="1" dirty="0">
              <a:latin typeface="Georgia" panose="02040502050405020303" pitchFamily="18" charset="0"/>
              <a:cs typeface="Times New Roman" panose="02020603050405020304" pitchFamily="18" charset="0"/>
            </a:endParaRPr>
          </a:p>
          <a:p>
            <a:pPr algn="ctr">
              <a:lnSpc>
                <a:spcPct val="107000"/>
              </a:lnSpc>
              <a:spcAft>
                <a:spcPts val="135"/>
              </a:spcAft>
            </a:pPr>
            <a:r>
              <a:rPr lang="pt-BR" sz="1800" dirty="0">
                <a:effectLst/>
                <a:latin typeface="Georgia" panose="02040502050405020303" pitchFamily="18" charset="0"/>
                <a:ea typeface="Calibri" panose="020F0502020204030204" pitchFamily="34" charset="0"/>
                <a:cs typeface="Times New Roman" panose="02020603050405020304" pitchFamily="18" charset="0"/>
              </a:rPr>
              <a:t> </a:t>
            </a:r>
          </a:p>
          <a:p>
            <a:pPr algn="ctr"/>
            <a:r>
              <a:rPr lang="pt-BR" sz="2800" b="1" dirty="0">
                <a:effectLst/>
                <a:latin typeface="Georgia" panose="02040502050405020303" pitchFamily="18" charset="0"/>
                <a:ea typeface="Calibri" panose="020F0502020204030204" pitchFamily="34" charset="0"/>
              </a:rPr>
              <a:t>Na dúvida: perca tempo, mas não perca o processo!</a:t>
            </a:r>
            <a:br>
              <a:rPr lang="pt-BR" sz="1800" dirty="0">
                <a:effectLst/>
                <a:latin typeface="Georgia" panose="02040502050405020303" pitchFamily="18" charset="0"/>
                <a:ea typeface="Calibri" panose="020F0502020204030204" pitchFamily="34" charset="0"/>
              </a:rPr>
            </a:br>
            <a:endParaRPr lang="x-none"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60874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20" y="25033"/>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2" name="CaixaDeTexto 11">
            <a:extLst>
              <a:ext uri="{FF2B5EF4-FFF2-40B4-BE49-F238E27FC236}">
                <a16:creationId xmlns:a16="http://schemas.microsoft.com/office/drawing/2014/main" id="{BFFBD4B2-EBD3-0A4C-B9CB-2231F6E40979}"/>
              </a:ext>
            </a:extLst>
          </p:cNvPr>
          <p:cNvSpPr txBox="1"/>
          <p:nvPr/>
        </p:nvSpPr>
        <p:spPr>
          <a:xfrm>
            <a:off x="0" y="337159"/>
            <a:ext cx="12188952" cy="6740307"/>
          </a:xfrm>
          <a:prstGeom prst="rect">
            <a:avLst/>
          </a:prstGeom>
          <a:noFill/>
        </p:spPr>
        <p:txBody>
          <a:bodyPr wrap="square" rtlCol="0">
            <a:spAutoFit/>
          </a:bodyPr>
          <a:lstStyle/>
          <a:p>
            <a:pPr algn="ctr"/>
            <a:endParaRPr lang="x-none" sz="4000" dirty="0">
              <a:latin typeface="Georgia" panose="02040502050405020303" pitchFamily="18" charset="0"/>
            </a:endParaRPr>
          </a:p>
          <a:p>
            <a:pPr algn="ctr"/>
            <a:r>
              <a:rPr lang="pt-BR" sz="6000" dirty="0">
                <a:latin typeface="Georgia" panose="02040502050405020303" pitchFamily="18" charset="0"/>
              </a:rPr>
              <a:t>Obrigado pela atenção!!!</a:t>
            </a:r>
          </a:p>
          <a:p>
            <a:pPr algn="ctr"/>
            <a:endParaRPr lang="pt-BR" sz="3200" dirty="0">
              <a:latin typeface="Georgia" panose="02040502050405020303" pitchFamily="18" charset="0"/>
            </a:endParaRPr>
          </a:p>
          <a:p>
            <a:pPr algn="ctr"/>
            <a:endParaRPr lang="pt-BR" sz="3200" dirty="0">
              <a:latin typeface="Georgia" panose="02040502050405020303" pitchFamily="18" charset="0"/>
            </a:endParaRPr>
          </a:p>
          <a:p>
            <a:pPr algn="ctr"/>
            <a:r>
              <a:rPr lang="pt-BR" sz="3200" dirty="0">
                <a:latin typeface="Georgia" panose="02040502050405020303" pitchFamily="18" charset="0"/>
              </a:rPr>
              <a:t>Allan Ricardo Silva de Souza</a:t>
            </a:r>
          </a:p>
          <a:p>
            <a:pPr algn="ctr"/>
            <a:endParaRPr lang="x-none" sz="3200" dirty="0">
              <a:latin typeface="Georgia" panose="02040502050405020303" pitchFamily="18" charset="0"/>
            </a:endParaRPr>
          </a:p>
          <a:p>
            <a:pPr algn="ctr"/>
            <a:r>
              <a:rPr lang="pt-BR" sz="3200" dirty="0">
                <a:latin typeface="Georgia" panose="02040502050405020303" pitchFamily="18" charset="0"/>
              </a:rPr>
              <a:t>Diretoria de Despesa com Pessoal – DDP</a:t>
            </a:r>
          </a:p>
          <a:p>
            <a:pPr algn="ctr"/>
            <a:r>
              <a:rPr lang="pt-BR" sz="3200" b="0" i="0" dirty="0">
                <a:effectLst/>
                <a:latin typeface="Georgia" panose="02040502050405020303" pitchFamily="18" charset="0"/>
              </a:rPr>
              <a:t>Escola de Contas Professor Severino Lopes de Oliveira</a:t>
            </a:r>
            <a:endParaRPr lang="pt-BR" sz="3200" dirty="0">
              <a:latin typeface="Georgia" panose="02040502050405020303" pitchFamily="18" charset="0"/>
            </a:endParaRPr>
          </a:p>
          <a:p>
            <a:pPr algn="ctr"/>
            <a:r>
              <a:rPr lang="pt-BR" sz="3200" dirty="0">
                <a:latin typeface="Georgia" panose="02040502050405020303" pitchFamily="18" charset="0"/>
              </a:rPr>
              <a:t>Tribunal de Contas do Estado do RN</a:t>
            </a:r>
            <a:endParaRPr lang="x-none" sz="3200" dirty="0">
              <a:latin typeface="Georgia" panose="02040502050405020303" pitchFamily="18" charset="0"/>
            </a:endParaRPr>
          </a:p>
          <a:p>
            <a:pPr algn="ctr"/>
            <a:endParaRPr lang="x-none" sz="3600" dirty="0"/>
          </a:p>
          <a:p>
            <a:pPr algn="ctr"/>
            <a:endParaRPr lang="x-none" sz="3600" dirty="0"/>
          </a:p>
          <a:p>
            <a:pPr algn="ctr"/>
            <a:endParaRPr lang="x-none" sz="3600" dirty="0"/>
          </a:p>
        </p:txBody>
      </p:sp>
    </p:spTree>
    <p:extLst>
      <p:ext uri="{BB962C8B-B14F-4D97-AF65-F5344CB8AC3E}">
        <p14:creationId xmlns:p14="http://schemas.microsoft.com/office/powerpoint/2010/main" val="414507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569538"/>
          </a:xfrm>
          <a:prstGeom prst="rect">
            <a:avLst/>
          </a:prstGeom>
          <a:noFill/>
        </p:spPr>
        <p:txBody>
          <a:bodyPr wrap="square" rtlCol="0">
            <a:spAutoFit/>
          </a:bodyPr>
          <a:lstStyle/>
          <a:p>
            <a:pPr marL="342900" lvl="0" indent="-342900" algn="just">
              <a:spcAft>
                <a:spcPts val="135"/>
              </a:spcAft>
              <a:buFont typeface="Arial" panose="020B0604020202020204" pitchFamily="34" charset="0"/>
              <a:buChar char="•"/>
              <a:tabLst>
                <a:tab pos="457200" algn="l"/>
              </a:tabLst>
            </a:pPr>
            <a:endParaRPr lang="en-US" sz="16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gn="just">
              <a:lnSpc>
                <a:spcPct val="150000"/>
              </a:lnSpc>
            </a:pPr>
            <a:r>
              <a:rPr lang="pt-BR" sz="1600" b="1" dirty="0">
                <a:solidFill>
                  <a:srgbClr val="000000"/>
                </a:solidFill>
                <a:latin typeface="Georgia" panose="02040502050405020303" pitchFamily="18" charset="0"/>
              </a:rPr>
              <a:t>	</a:t>
            </a:r>
            <a:r>
              <a:rPr lang="pt-BR" b="1" dirty="0">
                <a:solidFill>
                  <a:srgbClr val="000000"/>
                </a:solidFill>
                <a:latin typeface="Georgia" panose="02040502050405020303" pitchFamily="18" charset="0"/>
              </a:rPr>
              <a:t>• Papel do TCE/RN:</a:t>
            </a:r>
          </a:p>
          <a:p>
            <a:pPr algn="just">
              <a:lnSpc>
                <a:spcPct val="150000"/>
              </a:lnSpc>
            </a:pPr>
            <a:r>
              <a:rPr lang="pt-BR" b="1" dirty="0">
                <a:solidFill>
                  <a:srgbClr val="000000"/>
                </a:solidFill>
                <a:latin typeface="Georgia" panose="02040502050405020303" pitchFamily="18" charset="0"/>
              </a:rPr>
              <a:t>	</a:t>
            </a:r>
            <a:r>
              <a:rPr lang="pt-BR" sz="1600" b="1" dirty="0">
                <a:solidFill>
                  <a:srgbClr val="000000"/>
                </a:solidFill>
                <a:latin typeface="Georgia" panose="02040502050405020303" pitchFamily="18" charset="0"/>
              </a:rPr>
              <a:t> Lei Complementar Estadual nº 464/2012:</a:t>
            </a:r>
          </a:p>
          <a:p>
            <a:pPr algn="just">
              <a:lnSpc>
                <a:spcPct val="150000"/>
              </a:lnSpc>
            </a:pPr>
            <a:r>
              <a:rPr lang="pt-BR" sz="1600" i="1" dirty="0">
                <a:latin typeface="Georgia" panose="02040502050405020303" pitchFamily="18" charset="0"/>
              </a:rPr>
              <a:t>Art. 1º O controle externo, a cargo da Assembleia Legislativa, é exercido com o auxílio do Tribunal de Contas do Estado, ao qual compete:</a:t>
            </a:r>
            <a:r>
              <a:rPr lang="pt-BR" sz="1600" b="1" i="1" dirty="0">
                <a:solidFill>
                  <a:srgbClr val="000000"/>
                </a:solidFill>
                <a:latin typeface="Georgia" panose="02040502050405020303" pitchFamily="18" charset="0"/>
              </a:rPr>
              <a:t> [...] </a:t>
            </a:r>
          </a:p>
          <a:p>
            <a:pPr algn="just">
              <a:lnSpc>
                <a:spcPct val="150000"/>
              </a:lnSpc>
            </a:pPr>
            <a:r>
              <a:rPr lang="pt-BR" sz="1600" i="1" dirty="0">
                <a:latin typeface="Georgia" panose="02040502050405020303" pitchFamily="18" charset="0"/>
              </a:rPr>
              <a:t>III - apreciar, para fins de registro, a legalidade de </a:t>
            </a:r>
            <a:r>
              <a:rPr lang="pt-BR" sz="1600" b="1" i="1" dirty="0">
                <a:latin typeface="Georgia" panose="02040502050405020303" pitchFamily="18" charset="0"/>
              </a:rPr>
              <a:t>atos de admissão de pessoal</a:t>
            </a:r>
            <a:r>
              <a:rPr lang="pt-BR" sz="1600" i="1" dirty="0">
                <a:latin typeface="Georgia" panose="02040502050405020303" pitchFamily="18" charset="0"/>
              </a:rPr>
              <a:t>, a qualquer título, na administração estadual e municipal, direta e indireta, inclusive nas autarquias, fundações públicas, empresas públicas e sociedades de economia mista, excetuadas as nomeações para cargos de provimento em comissão, bem como a das </a:t>
            </a:r>
            <a:r>
              <a:rPr lang="pt-BR" sz="1600" b="1" i="1" dirty="0">
                <a:latin typeface="Georgia" panose="02040502050405020303" pitchFamily="18" charset="0"/>
              </a:rPr>
              <a:t>concessões de aposentadoria</a:t>
            </a:r>
            <a:r>
              <a:rPr lang="pt-BR" sz="1600" i="1" dirty="0">
                <a:latin typeface="Georgia" panose="02040502050405020303" pitchFamily="18" charset="0"/>
              </a:rPr>
              <a:t>, reforma, transferência para a reserva remunerada e pensão, ressalvadas as melhorias posteriores que não alterem o fundamento legal do ato concessório;</a:t>
            </a:r>
          </a:p>
          <a:p>
            <a:pPr algn="just">
              <a:lnSpc>
                <a:spcPct val="150000"/>
              </a:lnSpc>
            </a:pPr>
            <a:r>
              <a:rPr lang="pt-BR" sz="1600" i="1" dirty="0">
                <a:latin typeface="Georgia" panose="02040502050405020303" pitchFamily="18" charset="0"/>
              </a:rPr>
              <a:t>IV - realizar, por iniciativa própria ou por solicitação do Poder Legislativo ou das respectivas comissões técnicas ou de </a:t>
            </a:r>
            <a:r>
              <a:rPr lang="pt-BR" sz="1600" b="1" i="1" dirty="0">
                <a:latin typeface="Georgia" panose="02040502050405020303" pitchFamily="18" charset="0"/>
              </a:rPr>
              <a:t>inquérito, inspeções e auditorias </a:t>
            </a:r>
            <a:r>
              <a:rPr lang="pt-BR" sz="1600" i="1" dirty="0">
                <a:latin typeface="Georgia" panose="02040502050405020303" pitchFamily="18" charset="0"/>
              </a:rPr>
              <a:t>de natureza contábil, financeira, orçamentária, operacional e patrimonial nas unidades e entidades referidas no inciso II, alínea a; </a:t>
            </a:r>
          </a:p>
          <a:p>
            <a:pPr algn="just">
              <a:lnSpc>
                <a:spcPct val="150000"/>
              </a:lnSpc>
            </a:pPr>
            <a:r>
              <a:rPr lang="pt-BR" sz="1600" i="1" dirty="0">
                <a:latin typeface="Georgia" panose="02040502050405020303" pitchFamily="18" charset="0"/>
              </a:rPr>
              <a:t>VII – assinar prazo para que o órgão ou entidade </a:t>
            </a:r>
            <a:r>
              <a:rPr lang="pt-BR" sz="1600" b="1" i="1" dirty="0">
                <a:latin typeface="Georgia" panose="02040502050405020303" pitchFamily="18" charset="0"/>
              </a:rPr>
              <a:t>adote as providências necessárias ao exato cumprimento da lei</a:t>
            </a:r>
            <a:r>
              <a:rPr lang="pt-BR" sz="1600" i="1" dirty="0">
                <a:latin typeface="Georgia" panose="02040502050405020303" pitchFamily="18" charset="0"/>
              </a:rPr>
              <a:t>;</a:t>
            </a:r>
            <a:endParaRPr lang="x-none" sz="1600" i="1"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93635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587492"/>
          </a:xfrm>
          <a:prstGeom prst="rect">
            <a:avLst/>
          </a:prstGeom>
          <a:noFill/>
        </p:spPr>
        <p:txBody>
          <a:bodyPr wrap="square" rtlCol="0">
            <a:spAutoFit/>
          </a:bodyPr>
          <a:lstStyle/>
          <a:p>
            <a:pPr algn="just">
              <a:lnSpc>
                <a:spcPct val="150000"/>
              </a:lnSpc>
            </a:pPr>
            <a:r>
              <a:rPr lang="pt-BR" sz="1600" b="1" dirty="0">
                <a:solidFill>
                  <a:srgbClr val="000000"/>
                </a:solidFill>
                <a:latin typeface="Georgia" panose="02040502050405020303" pitchFamily="18" charset="0"/>
              </a:rPr>
              <a:t>	</a:t>
            </a:r>
            <a:r>
              <a:rPr lang="pt-BR" b="1" dirty="0">
                <a:solidFill>
                  <a:srgbClr val="000000"/>
                </a:solidFill>
                <a:latin typeface="Georgia" panose="02040502050405020303" pitchFamily="18" charset="0"/>
              </a:rPr>
              <a:t>• Papel do TCE/RN:</a:t>
            </a:r>
          </a:p>
          <a:p>
            <a:pPr algn="just">
              <a:lnSpc>
                <a:spcPct val="150000"/>
              </a:lnSpc>
            </a:pPr>
            <a:r>
              <a:rPr lang="pt-BR" sz="1600" b="1" dirty="0">
                <a:solidFill>
                  <a:srgbClr val="000000"/>
                </a:solidFill>
                <a:latin typeface="Georgia" panose="02040502050405020303" pitchFamily="18" charset="0"/>
              </a:rPr>
              <a:t>Lei Complementar Estadual nº 411/2010 - </a:t>
            </a:r>
            <a:r>
              <a:rPr lang="pt-BR" sz="1600" dirty="0">
                <a:latin typeface="Georgia" panose="02040502050405020303" pitchFamily="18" charset="0"/>
              </a:rPr>
              <a:t>Dispõe sobre a estrutura organizacional do Tribunal de Contas do Estado do Rio Grande do Norte e dá outras providência: [...]</a:t>
            </a:r>
          </a:p>
          <a:p>
            <a:pPr algn="just">
              <a:lnSpc>
                <a:spcPct val="150000"/>
              </a:lnSpc>
            </a:pPr>
            <a:endParaRPr lang="pt-BR" sz="1600" i="1" dirty="0">
              <a:latin typeface="Georgia" panose="02040502050405020303" pitchFamily="18" charset="0"/>
            </a:endParaRPr>
          </a:p>
          <a:p>
            <a:pPr algn="just">
              <a:lnSpc>
                <a:spcPct val="150000"/>
              </a:lnSpc>
            </a:pPr>
            <a:r>
              <a:rPr lang="pt-BR" sz="1600" i="1" dirty="0">
                <a:latin typeface="Georgia" panose="02040502050405020303" pitchFamily="18" charset="0"/>
              </a:rPr>
              <a:t>Art. 8º A </a:t>
            </a:r>
            <a:r>
              <a:rPr lang="pt-BR" sz="1600" b="1" i="1" dirty="0">
                <a:latin typeface="Georgia" panose="02040502050405020303" pitchFamily="18" charset="0"/>
              </a:rPr>
              <a:t>Diretoria de Atos de Pessoal </a:t>
            </a:r>
            <a:r>
              <a:rPr lang="pt-BR" sz="1600" i="1" dirty="0">
                <a:latin typeface="Georgia" panose="02040502050405020303" pitchFamily="18" charset="0"/>
              </a:rPr>
              <a:t>constitui órgão técnico de controle externo, (...), vinculada à Secretaria de Controle Externo, tendo por finalidade a </a:t>
            </a:r>
            <a:r>
              <a:rPr lang="pt-BR" sz="1600" b="1" i="1" dirty="0">
                <a:latin typeface="Georgia" panose="02040502050405020303" pitchFamily="18" charset="0"/>
              </a:rPr>
              <a:t>análise sobre a legalidade dos atos de admissão de pessoal</a:t>
            </a:r>
            <a:r>
              <a:rPr lang="pt-BR" sz="1600" i="1" dirty="0">
                <a:latin typeface="Georgia" panose="02040502050405020303" pitchFamily="18" charset="0"/>
              </a:rPr>
              <a:t>, a qualquer título, na administração direta e indireta, incluídas as fundações instituídas e mantidas pelo Poder Público, excetuadas as nomeações para cargo de provimento em comissão, </a:t>
            </a:r>
            <a:r>
              <a:rPr lang="pt-BR" sz="1600" b="1" i="1" dirty="0">
                <a:latin typeface="Georgia" panose="02040502050405020303" pitchFamily="18" charset="0"/>
              </a:rPr>
              <a:t>bem como das concessões de aposentadorias, reformas e pensões</a:t>
            </a:r>
            <a:r>
              <a:rPr lang="pt-BR" sz="1600" i="1" dirty="0">
                <a:latin typeface="Georgia" panose="02040502050405020303" pitchFamily="18" charset="0"/>
              </a:rPr>
              <a:t>, ressalvadas as melhorias posteriores que não alterem o fundamento legal do ato concessório, além de outras que lhe forem compatíveis, conferidas por regulamento. [...]</a:t>
            </a:r>
          </a:p>
          <a:p>
            <a:pPr algn="just">
              <a:lnSpc>
                <a:spcPct val="150000"/>
              </a:lnSpc>
            </a:pPr>
            <a:r>
              <a:rPr lang="pt-BR" sz="1600" i="1" dirty="0">
                <a:latin typeface="Georgia" panose="02040502050405020303" pitchFamily="18" charset="0"/>
              </a:rPr>
              <a:t>Art.16. A </a:t>
            </a:r>
            <a:r>
              <a:rPr lang="pt-BR" sz="1600" b="1" i="1" dirty="0">
                <a:latin typeface="Georgia" panose="02040502050405020303" pitchFamily="18" charset="0"/>
              </a:rPr>
              <a:t>Diretoria de Despesa com Pessoal</a:t>
            </a:r>
            <a:r>
              <a:rPr lang="pt-BR" sz="1600" i="1" dirty="0">
                <a:latin typeface="Georgia" panose="02040502050405020303" pitchFamily="18" charset="0"/>
              </a:rPr>
              <a:t> constitui órgão técnico de controle externo, (...) subordinada à Secretaria de Controle Externo, tem por finalidade a fiscalização da </a:t>
            </a:r>
            <a:r>
              <a:rPr lang="pt-BR" sz="1600" b="1" i="1" dirty="0">
                <a:latin typeface="Georgia" panose="02040502050405020303" pitchFamily="18" charset="0"/>
              </a:rPr>
              <a:t>aplicação dos recursos públicos com despesas de pessoal do quadro funcional</a:t>
            </a:r>
            <a:r>
              <a:rPr lang="pt-BR" sz="1600" i="1" dirty="0">
                <a:latin typeface="Georgia" panose="02040502050405020303" pitchFamily="18" charset="0"/>
              </a:rPr>
              <a:t> da Administração Pública Estadual e Municipal, incluídas as fundações instituídas e mantidas pelo poder público, além de outras que lhe forem compatíveis, conferidas em regulamento.</a:t>
            </a: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16517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CE-RN lança edital de concurso para estagiários das áreas de  Administração, Direito, Informática e Engenharia Civil">
            <a:extLst>
              <a:ext uri="{FF2B5EF4-FFF2-40B4-BE49-F238E27FC236}">
                <a16:creationId xmlns:a16="http://schemas.microsoft.com/office/drawing/2014/main" id="{920D99FF-A0C5-6844-AF7F-3C38ECE5E654}"/>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t="1539" b="4729"/>
          <a:stretch/>
        </p:blipFill>
        <p:spPr bwMode="auto">
          <a:xfrm>
            <a:off x="40" y="-2061"/>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2ABF1BB-A868-EC46-9B51-B0BC5F078E2F}"/>
              </a:ext>
            </a:extLst>
          </p:cNvPr>
          <p:cNvSpPr txBox="1"/>
          <p:nvPr/>
        </p:nvSpPr>
        <p:spPr>
          <a:xfrm>
            <a:off x="4762005" y="118753"/>
            <a:ext cx="184731" cy="369332"/>
          </a:xfrm>
          <a:prstGeom prst="rect">
            <a:avLst/>
          </a:prstGeom>
          <a:noFill/>
        </p:spPr>
        <p:txBody>
          <a:bodyPr wrap="none" rtlCol="0">
            <a:spAutoFit/>
          </a:bodyPr>
          <a:lstStyle/>
          <a:p>
            <a:endParaRPr lang="x-none" dirty="0"/>
          </a:p>
        </p:txBody>
      </p:sp>
      <p:sp>
        <p:nvSpPr>
          <p:cNvPr id="11" name="Retângulo 10">
            <a:extLst>
              <a:ext uri="{FF2B5EF4-FFF2-40B4-BE49-F238E27FC236}">
                <a16:creationId xmlns:a16="http://schemas.microsoft.com/office/drawing/2014/main" id="{29FF0529-7FC4-3444-8409-4AE359D7D2A5}"/>
              </a:ext>
            </a:extLst>
          </p:cNvPr>
          <p:cNvSpPr/>
          <p:nvPr/>
        </p:nvSpPr>
        <p:spPr>
          <a:xfrm>
            <a:off x="20" y="3343"/>
            <a:ext cx="12192000" cy="90252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Georgia" panose="02040502050405020303" pitchFamily="18" charset="0"/>
                <a:cs typeface="Times New Roman" panose="02020603050405020304" pitchFamily="18" charset="0"/>
              </a:rPr>
              <a:t>PARTE III – </a:t>
            </a:r>
            <a:r>
              <a:rPr lang="pt-BR" sz="2000" b="0" i="0" u="none" strike="noStrike" baseline="0" dirty="0">
                <a:solidFill>
                  <a:schemeClr val="bg1"/>
                </a:solidFill>
                <a:latin typeface="Georgia" panose="02040502050405020303" pitchFamily="18" charset="0"/>
              </a:rPr>
              <a:t>PROCEDIMENTOS ADMINISTRATIVOS PARA APURAÇÃO DO ACÚMULO DE CARGOS </a:t>
            </a:r>
            <a:endParaRPr lang="x-none" sz="2000" dirty="0">
              <a:solidFill>
                <a:schemeClr val="bg1"/>
              </a:solidFill>
              <a:latin typeface="Georgia" panose="02040502050405020303"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BFFBD4B2-EBD3-0A4C-B9CB-2231F6E40979}"/>
              </a:ext>
            </a:extLst>
          </p:cNvPr>
          <p:cNvSpPr txBox="1"/>
          <p:nvPr/>
        </p:nvSpPr>
        <p:spPr>
          <a:xfrm>
            <a:off x="694062" y="950473"/>
            <a:ext cx="10752463" cy="5318187"/>
          </a:xfrm>
          <a:prstGeom prst="rect">
            <a:avLst/>
          </a:prstGeom>
          <a:noFill/>
        </p:spPr>
        <p:txBody>
          <a:bodyPr wrap="square" rtlCol="0">
            <a:spAutoFit/>
          </a:bodyPr>
          <a:lstStyle/>
          <a:p>
            <a:pPr>
              <a:spcAft>
                <a:spcPts val="135"/>
              </a:spcAft>
              <a:tabLst>
                <a:tab pos="457200" algn="l"/>
              </a:tabLst>
            </a:pPr>
            <a:endParaRPr lang="pt-BR" b="1" dirty="0">
              <a:solidFill>
                <a:srgbClr val="000000"/>
              </a:solidFill>
              <a:latin typeface="Georgia" panose="02040502050405020303" pitchFamily="18" charset="0"/>
            </a:endParaRPr>
          </a:p>
          <a:p>
            <a:pPr>
              <a:spcAft>
                <a:spcPts val="135"/>
              </a:spcAft>
              <a:tabLst>
                <a:tab pos="457200" algn="l"/>
              </a:tabLst>
            </a:pPr>
            <a:r>
              <a:rPr lang="pt-BR" b="1" dirty="0">
                <a:solidFill>
                  <a:srgbClr val="000000"/>
                </a:solidFill>
                <a:latin typeface="Georgia" panose="02040502050405020303" pitchFamily="18" charset="0"/>
              </a:rPr>
              <a:t>	• Papel do TCE/RN:</a:t>
            </a:r>
          </a:p>
          <a:p>
            <a:pPr marL="342900" lvl="0" indent="-342900">
              <a:spcAft>
                <a:spcPts val="135"/>
              </a:spcAft>
              <a:buFont typeface="Arial" panose="020B0604020202020204" pitchFamily="34" charset="0"/>
              <a:buChar char="•"/>
              <a:tabLst>
                <a:tab pos="457200" algn="l"/>
              </a:tabLst>
            </a:pPr>
            <a:endParaRPr lang="en-US" sz="16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50000"/>
              </a:lnSpc>
            </a:pPr>
            <a:r>
              <a:rPr lang="pt-BR" sz="1600" b="1" dirty="0">
                <a:solidFill>
                  <a:srgbClr val="000000"/>
                </a:solidFill>
                <a:latin typeface="Georgia" panose="02040502050405020303" pitchFamily="18" charset="0"/>
              </a:rPr>
              <a:t>		 Competência de Cada diretoria</a:t>
            </a:r>
          </a:p>
          <a:p>
            <a:pPr algn="just">
              <a:lnSpc>
                <a:spcPct val="150000"/>
              </a:lnSpc>
            </a:pPr>
            <a:endParaRPr lang="pt-BR" sz="1600" b="1" dirty="0">
              <a:solidFill>
                <a:srgbClr val="000000"/>
              </a:solidFill>
              <a:latin typeface="Georgia" panose="02040502050405020303" pitchFamily="18" charset="0"/>
            </a:endParaRPr>
          </a:p>
          <a:p>
            <a:pPr algn="just">
              <a:lnSpc>
                <a:spcPct val="150000"/>
              </a:lnSpc>
            </a:pPr>
            <a:r>
              <a:rPr lang="pt-BR" sz="1600" b="1" dirty="0">
                <a:solidFill>
                  <a:srgbClr val="000000"/>
                </a:solidFill>
                <a:latin typeface="Georgia" panose="02040502050405020303" pitchFamily="18" charset="0"/>
              </a:rPr>
              <a:t>Diretoria de Atos de Pessoal - DAP</a:t>
            </a:r>
          </a:p>
          <a:p>
            <a:pPr algn="just">
              <a:lnSpc>
                <a:spcPct val="150000"/>
              </a:lnSpc>
            </a:pPr>
            <a:r>
              <a:rPr lang="pt-BR" sz="1600" dirty="0">
                <a:solidFill>
                  <a:srgbClr val="000000"/>
                </a:solidFill>
                <a:latin typeface="Georgia" panose="02040502050405020303" pitchFamily="18" charset="0"/>
              </a:rPr>
              <a:t>Resolução nº 08/2012 – Institui Normas de instrução de processos de atos de pessoal sujeitos a registro no TCE/RN.</a:t>
            </a:r>
          </a:p>
          <a:p>
            <a:pPr algn="just">
              <a:lnSpc>
                <a:spcPct val="150000"/>
              </a:lnSpc>
            </a:pPr>
            <a:r>
              <a:rPr lang="pt-BR" sz="1600" u="sng" dirty="0">
                <a:solidFill>
                  <a:srgbClr val="000000"/>
                </a:solidFill>
                <a:latin typeface="Georgia" panose="02040502050405020303" pitchFamily="18" charset="0"/>
              </a:rPr>
              <a:t>Documentos Necessários:</a:t>
            </a:r>
          </a:p>
          <a:p>
            <a:pPr algn="just">
              <a:lnSpc>
                <a:spcPct val="150000"/>
              </a:lnSpc>
            </a:pPr>
            <a:r>
              <a:rPr lang="pt-BR" sz="1600" dirty="0">
                <a:solidFill>
                  <a:srgbClr val="000000"/>
                </a:solidFill>
                <a:latin typeface="Georgia" panose="02040502050405020303" pitchFamily="18" charset="0"/>
              </a:rPr>
              <a:t>1.15, 2.13 e 3.13 – </a:t>
            </a:r>
            <a:r>
              <a:rPr lang="pt-BR" sz="1600" b="1" dirty="0">
                <a:solidFill>
                  <a:srgbClr val="000000"/>
                </a:solidFill>
                <a:latin typeface="Georgia" panose="02040502050405020303" pitchFamily="18" charset="0"/>
              </a:rPr>
              <a:t>Declaração</a:t>
            </a:r>
            <a:r>
              <a:rPr lang="pt-BR" sz="1600" dirty="0">
                <a:solidFill>
                  <a:srgbClr val="000000"/>
                </a:solidFill>
                <a:latin typeface="Georgia" panose="02040502050405020303" pitchFamily="18" charset="0"/>
              </a:rPr>
              <a:t> de não acumulação ilegal de cargos e emprego público, assinada pelo servidor;</a:t>
            </a:r>
          </a:p>
          <a:p>
            <a:pPr algn="just">
              <a:lnSpc>
                <a:spcPct val="150000"/>
              </a:lnSpc>
            </a:pPr>
            <a:r>
              <a:rPr lang="pt-BR" sz="1600" dirty="0">
                <a:solidFill>
                  <a:srgbClr val="000000"/>
                </a:solidFill>
                <a:latin typeface="Georgia" panose="02040502050405020303" pitchFamily="18" charset="0"/>
              </a:rPr>
              <a:t>1.16, 2.14 e 3.14– em caso de acumulação de cargos, empregos ou funções públicas, demonstrativo da natureza dos cargos acumulados (com indicação dos requisitos e das atribuições previstas em lei) bem como compatibilidade de horários (com a discriminação da jornada de trabalho, o horário de funcionamento dos órgãos públicos, a soma da carga horária total dos cargos, se há regime de dedicação exclusiva em alguns dos cargos ocupados);</a:t>
            </a:r>
          </a:p>
          <a:p>
            <a:pPr algn="just">
              <a:lnSpc>
                <a:spcPct val="150000"/>
              </a:lnSpc>
            </a:pPr>
            <a:r>
              <a:rPr lang="pt-BR" sz="1600" dirty="0">
                <a:solidFill>
                  <a:srgbClr val="000000"/>
                </a:solidFill>
                <a:latin typeface="Georgia" panose="02040502050405020303" pitchFamily="18" charset="0"/>
              </a:rPr>
              <a:t>8 – declaração firmada pelo segurado, </a:t>
            </a:r>
            <a:r>
              <a:rPr lang="pt-BR" sz="1600" b="1" dirty="0">
                <a:solidFill>
                  <a:srgbClr val="000000"/>
                </a:solidFill>
                <a:latin typeface="Georgia" panose="02040502050405020303" pitchFamily="18" charset="0"/>
              </a:rPr>
              <a:t>negando a existência de acumulação ilícita</a:t>
            </a:r>
            <a:r>
              <a:rPr lang="pt-BR" sz="1600" dirty="0">
                <a:solidFill>
                  <a:srgbClr val="000000"/>
                </a:solidFill>
                <a:latin typeface="Georgia" panose="02040502050405020303" pitchFamily="18" charset="0"/>
              </a:rPr>
              <a:t> dos proventos da aposentadoria concedida com outro cargo públicos ou qualquer outra espécie de benefício previdenciário.</a:t>
            </a:r>
            <a:endParaRPr lang="x-none" sz="1600" dirty="0">
              <a:latin typeface="Georgia" panose="02040502050405020303" pitchFamily="18" charset="0"/>
            </a:endParaRPr>
          </a:p>
        </p:txBody>
      </p:sp>
      <p:sp>
        <p:nvSpPr>
          <p:cNvPr id="2" name="Rectangle 2">
            <a:extLst>
              <a:ext uri="{FF2B5EF4-FFF2-40B4-BE49-F238E27FC236}">
                <a16:creationId xmlns:a16="http://schemas.microsoft.com/office/drawing/2014/main" id="{001BD9BE-6954-AB9D-EB14-C5AFF59333A5}"/>
              </a:ext>
            </a:extLst>
          </p:cNvPr>
          <p:cNvSpPr>
            <a:spLocks noChangeArrowheads="1"/>
          </p:cNvSpPr>
          <p:nvPr/>
        </p:nvSpPr>
        <p:spPr bwMode="auto">
          <a:xfrm>
            <a:off x="1378628" y="2815420"/>
            <a:ext cx="13660436" cy="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19" name="Rectangle 16">
            <a:extLst>
              <a:ext uri="{FF2B5EF4-FFF2-40B4-BE49-F238E27FC236}">
                <a16:creationId xmlns:a16="http://schemas.microsoft.com/office/drawing/2014/main" id="{072DAC11-D311-C93A-305C-E763E1636C38}"/>
              </a:ext>
            </a:extLst>
          </p:cNvPr>
          <p:cNvSpPr>
            <a:spLocks noChangeArrowheads="1"/>
          </p:cNvSpPr>
          <p:nvPr/>
        </p:nvSpPr>
        <p:spPr bwMode="auto">
          <a:xfrm>
            <a:off x="1475061" y="2148289"/>
            <a:ext cx="1599175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13486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14527</TotalTime>
  <Words>7983</Words>
  <Application>Microsoft Office PowerPoint</Application>
  <PresentationFormat>Widescreen</PresentationFormat>
  <Paragraphs>710</Paragraphs>
  <Slides>64</Slides>
  <Notes>0</Notes>
  <HiddenSlides>0</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1</vt:i4>
      </vt:variant>
      <vt:variant>
        <vt:lpstr>Títulos de slides</vt:lpstr>
      </vt:variant>
      <vt:variant>
        <vt:i4>64</vt:i4>
      </vt:variant>
    </vt:vector>
  </HeadingPairs>
  <TitlesOfParts>
    <vt:vector size="73" baseType="lpstr">
      <vt:lpstr>Arial</vt:lpstr>
      <vt:lpstr>Calibri</vt:lpstr>
      <vt:lpstr>Calibri Light</vt:lpstr>
      <vt:lpstr>Georgia</vt:lpstr>
      <vt:lpstr>Symbol</vt:lpstr>
      <vt:lpstr>Times New Roman</vt:lpstr>
      <vt:lpstr>Wingdings</vt:lpstr>
      <vt:lpstr>Tema do Office</vt:lpstr>
      <vt:lpstr>Imagem de Bitmap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Anaeleonora Decarvalhofreireborg</dc:creator>
  <cp:lastModifiedBy>Allan Ricardo</cp:lastModifiedBy>
  <cp:revision>36</cp:revision>
  <dcterms:created xsi:type="dcterms:W3CDTF">2021-01-29T00:50:09Z</dcterms:created>
  <dcterms:modified xsi:type="dcterms:W3CDTF">2022-06-15T20:19:50Z</dcterms:modified>
</cp:coreProperties>
</file>