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94"/>
  </p:notesMasterIdLst>
  <p:sldIdLst>
    <p:sldId id="256" r:id="rId4"/>
    <p:sldId id="350" r:id="rId5"/>
    <p:sldId id="361" r:id="rId6"/>
    <p:sldId id="362" r:id="rId7"/>
    <p:sldId id="363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57" r:id="rId22"/>
    <p:sldId id="271" r:id="rId23"/>
    <p:sldId id="272" r:id="rId24"/>
    <p:sldId id="273" r:id="rId25"/>
    <p:sldId id="274" r:id="rId26"/>
    <p:sldId id="275" r:id="rId27"/>
    <p:sldId id="276" r:id="rId28"/>
    <p:sldId id="364" r:id="rId29"/>
    <p:sldId id="359" r:id="rId30"/>
    <p:sldId id="351" r:id="rId31"/>
    <p:sldId id="277" r:id="rId32"/>
    <p:sldId id="278" r:id="rId33"/>
    <p:sldId id="279" r:id="rId34"/>
    <p:sldId id="280" r:id="rId35"/>
    <p:sldId id="281" r:id="rId36"/>
    <p:sldId id="366" r:id="rId37"/>
    <p:sldId id="349" r:id="rId38"/>
    <p:sldId id="347" r:id="rId39"/>
    <p:sldId id="282" r:id="rId40"/>
    <p:sldId id="348" r:id="rId41"/>
    <p:sldId id="365" r:id="rId42"/>
    <p:sldId id="374" r:id="rId43"/>
    <p:sldId id="375" r:id="rId44"/>
    <p:sldId id="367" r:id="rId45"/>
    <p:sldId id="368" r:id="rId46"/>
    <p:sldId id="323" r:id="rId47"/>
    <p:sldId id="324" r:id="rId48"/>
    <p:sldId id="391" r:id="rId49"/>
    <p:sldId id="373" r:id="rId50"/>
    <p:sldId id="379" r:id="rId51"/>
    <p:sldId id="378" r:id="rId52"/>
    <p:sldId id="410" r:id="rId53"/>
    <p:sldId id="411" r:id="rId54"/>
    <p:sldId id="406" r:id="rId55"/>
    <p:sldId id="407" r:id="rId56"/>
    <p:sldId id="380" r:id="rId57"/>
    <p:sldId id="376" r:id="rId58"/>
    <p:sldId id="404" r:id="rId59"/>
    <p:sldId id="405" r:id="rId60"/>
    <p:sldId id="384" r:id="rId61"/>
    <p:sldId id="385" r:id="rId62"/>
    <p:sldId id="386" r:id="rId63"/>
    <p:sldId id="381" r:id="rId64"/>
    <p:sldId id="377" r:id="rId65"/>
    <p:sldId id="388" r:id="rId66"/>
    <p:sldId id="387" r:id="rId67"/>
    <p:sldId id="399" r:id="rId68"/>
    <p:sldId id="400" r:id="rId69"/>
    <p:sldId id="401" r:id="rId70"/>
    <p:sldId id="402" r:id="rId71"/>
    <p:sldId id="403" r:id="rId72"/>
    <p:sldId id="382" r:id="rId73"/>
    <p:sldId id="317" r:id="rId74"/>
    <p:sldId id="383" r:id="rId75"/>
    <p:sldId id="389" r:id="rId76"/>
    <p:sldId id="390" r:id="rId77"/>
    <p:sldId id="283" r:id="rId78"/>
    <p:sldId id="392" r:id="rId79"/>
    <p:sldId id="393" r:id="rId80"/>
    <p:sldId id="394" r:id="rId81"/>
    <p:sldId id="395" r:id="rId82"/>
    <p:sldId id="396" r:id="rId83"/>
    <p:sldId id="369" r:id="rId84"/>
    <p:sldId id="370" r:id="rId85"/>
    <p:sldId id="371" r:id="rId86"/>
    <p:sldId id="346" r:id="rId87"/>
    <p:sldId id="398" r:id="rId88"/>
    <p:sldId id="358" r:id="rId89"/>
    <p:sldId id="352" r:id="rId90"/>
    <p:sldId id="316" r:id="rId91"/>
    <p:sldId id="284" r:id="rId92"/>
    <p:sldId id="285" r:id="rId93"/>
  </p:sldIdLst>
  <p:sldSz cx="9144000" cy="6858000" type="screen4x3"/>
  <p:notesSz cx="6796088" cy="9928225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18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8.4558823529411811E-2"/>
          <c:y val="6.9536423841059625E-2"/>
          <c:w val="0.87132352941176461"/>
          <c:h val="0.70529801324503338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75</c:v>
                </c:pt>
                <c:pt idx="1">
                  <c:v>45</c:v>
                </c:pt>
                <c:pt idx="2">
                  <c:v>57</c:v>
                </c:pt>
                <c:pt idx="3">
                  <c:v>25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shape val="box"/>
        <c:axId val="134380160"/>
        <c:axId val="134402432"/>
        <c:axId val="0"/>
      </c:bar3DChart>
      <c:catAx>
        <c:axId val="134380160"/>
        <c:scaling>
          <c:orientation val="minMax"/>
        </c:scaling>
        <c:axPos val="b"/>
        <c:numFmt formatCode="General" sourceLinked="1"/>
        <c:tickLblPos val="nextTo"/>
        <c:crossAx val="134402432"/>
        <c:crosses val="autoZero"/>
        <c:auto val="1"/>
        <c:lblAlgn val="ctr"/>
        <c:lblOffset val="100"/>
      </c:catAx>
      <c:valAx>
        <c:axId val="134402432"/>
        <c:scaling>
          <c:orientation val="minMax"/>
        </c:scaling>
        <c:axPos val="l"/>
        <c:majorGridlines/>
        <c:numFmt formatCode="General" sourceLinked="1"/>
        <c:tickLblPos val="nextTo"/>
        <c:crossAx val="134380160"/>
        <c:crosses val="autoZero"/>
        <c:crossBetween val="between"/>
      </c:valAx>
      <c:spPr>
        <a:noFill/>
        <a:ln w="25366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pt-B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6796088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96260" name="Rectangle 3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4101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2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3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4" name="Rectangle 8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D0B82759-02B3-49E3-A4C5-71D7BED6697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91138E1-3DA0-49FE-A306-AA534CF61B55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FC2D88F-EE81-43DE-996E-03FDEA37DCDD}" type="slidenum">
              <a:rPr lang="pt-BR" altLang="pt-BR" sz="1400">
                <a:solidFill>
                  <a:srgbClr val="000000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9728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7285" name="Rectangle 3"/>
          <p:cNvSpPr>
            <a:spLocks noChangeArrowheads="1"/>
          </p:cNvSpPr>
          <p:nvPr>
            <p:ph type="body" idx="1"/>
          </p:nvPr>
        </p:nvSpPr>
        <p:spPr>
          <a:xfrm>
            <a:off x="0" y="-228600"/>
            <a:ext cx="1588" cy="460375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mtClean="0">
              <a:latin typeface="Times New Roman" pitchFamily="16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FF0F88C-DA6F-40E4-9E3B-B828B11BE50B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064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65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25D0541-786F-4548-811B-917EBBDFE5C8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075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75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91B2CD0-863A-481E-969B-6C4804C76C3F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085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85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BDFD929-60F0-4029-A690-28ADB345EA65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095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95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B0CBF19-3E4B-4EF9-AFAA-AA44F5A6B3DE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061A2F5-171D-44AC-A2F2-1071C99F6F13}" type="slidenum">
              <a:rPr lang="pt-BR" altLang="pt-BR" sz="1400">
                <a:solidFill>
                  <a:srgbClr val="000000"/>
                </a:solidFill>
              </a:rPr>
              <a:pPr eaLnBrk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pt-BR" altLang="pt-BR" sz="1400">
              <a:solidFill>
                <a:srgbClr val="000000"/>
              </a:solidFill>
            </a:endParaRPr>
          </a:p>
        </p:txBody>
      </p:sp>
      <p:sp>
        <p:nvSpPr>
          <p:cNvPr id="11059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0597" name="Rectangle 3"/>
          <p:cNvSpPr>
            <a:spLocks noChangeArrowheads="1"/>
          </p:cNvSpPr>
          <p:nvPr>
            <p:ph type="body" idx="1"/>
          </p:nvPr>
        </p:nvSpPr>
        <p:spPr>
          <a:xfrm>
            <a:off x="0" y="-228600"/>
            <a:ext cx="1588" cy="460375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mtClean="0">
              <a:latin typeface="Times New Roman" pitchFamily="16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9A5434B-1457-44F7-BEE8-855CEBDBF2DF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AC471D4-715C-4DA9-B213-1057CFF4F710}" type="slidenum">
              <a:rPr lang="pt-BR" altLang="pt-BR" sz="1200">
                <a:solidFill>
                  <a:srgbClr val="000000"/>
                </a:solidFill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11162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919163" y="746125"/>
            <a:ext cx="4960937" cy="37195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1621" name="Rectangle 3"/>
          <p:cNvSpPr>
            <a:spLocks noChangeArrowheads="1"/>
          </p:cNvSpPr>
          <p:nvPr>
            <p:ph type="body" idx="1"/>
          </p:nvPr>
        </p:nvSpPr>
        <p:spPr>
          <a:xfrm>
            <a:off x="0" y="-228600"/>
            <a:ext cx="1588" cy="460375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mtClean="0">
              <a:latin typeface="Times New Roman" pitchFamily="16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8D362EB-311D-4E69-8407-778C27CCA40E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126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26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996891F-9B95-4A24-B04B-4DAAF02BFD0A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4770FFA-D0B6-4C5A-A22B-E9390EE73D92}" type="slidenum">
              <a:rPr lang="pt-BR" altLang="pt-BR" sz="1200">
                <a:solidFill>
                  <a:srgbClr val="000000"/>
                </a:solidFill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11366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3669" name="Rectangle 3"/>
          <p:cNvSpPr>
            <a:spLocks noChangeArrowheads="1"/>
          </p:cNvSpPr>
          <p:nvPr>
            <p:ph type="body" idx="1"/>
          </p:nvPr>
        </p:nvSpPr>
        <p:spPr>
          <a:xfrm>
            <a:off x="0" y="-228600"/>
            <a:ext cx="1588" cy="460375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mtClean="0">
              <a:latin typeface="Times New Roman" pitchFamily="16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1A8E70C-ED58-4CD6-A19D-B6E710DC9250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1469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469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22BB5FF-9942-4539-9C04-37C1D58CAD46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1571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571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E594A50-0118-4E30-9F54-8774A3D6ABEE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983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83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E570AB3-D10C-4670-83F5-D13DD159638E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1673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674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F1D06F6-E2BC-42C0-BEF6-587D80E26C0D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1776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776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D11BB0C-D3CD-4F04-A389-54FE9131EE46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1878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878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60A80B4-F9E0-4E8D-8985-62DC5EFDC803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1981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1981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C6E6B1D-3979-4DDE-ABB7-7EC79D16F433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2083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083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81886DC-2122-4310-9524-733644BD4C2E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2185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186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B2F1A9A-F5F4-4688-802F-017FE70D2913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2288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288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C774697-FC61-4C8B-8F7A-95CBA846DDB5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2390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390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B69B37F-FFC4-4C87-9797-61F41329E86E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249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49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A2B7B16-8940-4727-9A97-7431D634C5AC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259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59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83F1CB9-BC98-420D-81CF-99698D3596B8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9933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9933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4B4DFAC-7AB3-404C-8A05-233D5766FDE3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269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69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67FC682-4627-4D24-BCE5-B7F074A02735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280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80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8CECE7E-F182-42C5-A4A4-70475CEB45D6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290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290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CD58274F-5E47-47C8-AA12-7AFF238EE700}" type="slidenum">
              <a:rPr lang="pt-BR" altLang="pt-BR"/>
              <a:pPr>
                <a:buClr>
                  <a:srgbClr val="000000"/>
                </a:buClr>
                <a:buFont typeface="Times New Roman" pitchFamily="16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49</a:t>
            </a:fld>
            <a:endParaRPr lang="pt-BR" altLang="pt-BR"/>
          </a:p>
        </p:txBody>
      </p:sp>
      <p:sp>
        <p:nvSpPr>
          <p:cNvPr id="1300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00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CD41AE89-8959-4332-9035-62029282C72B}" type="slidenum">
              <a:rPr lang="pt-BR" altLang="pt-BR"/>
              <a:pPr>
                <a:buClr>
                  <a:srgbClr val="000000"/>
                </a:buClr>
                <a:buFont typeface="Times New Roman" pitchFamily="16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55</a:t>
            </a:fld>
            <a:endParaRPr lang="pt-BR" altLang="pt-BR"/>
          </a:p>
        </p:txBody>
      </p:sp>
      <p:sp>
        <p:nvSpPr>
          <p:cNvPr id="1310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10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4BFEF82-A588-463D-BD7D-392A9F40A662}" type="slidenum">
              <a:rPr lang="pt-BR" altLang="pt-BR"/>
              <a:pPr>
                <a:buClr>
                  <a:srgbClr val="000000"/>
                </a:buClr>
                <a:buFont typeface="Times New Roman" pitchFamily="16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62</a:t>
            </a:fld>
            <a:endParaRPr lang="pt-BR" altLang="pt-BR"/>
          </a:p>
        </p:txBody>
      </p:sp>
      <p:sp>
        <p:nvSpPr>
          <p:cNvPr id="13209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210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721225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123EA1-BA19-48EE-810B-208200051E9C}" type="slidenum">
              <a:rPr lang="pt-BR" altLang="pt-BR"/>
              <a:pPr/>
              <a:t>75</a:t>
            </a:fld>
            <a:endParaRPr lang="pt-BR" altLang="pt-BR"/>
          </a:p>
        </p:txBody>
      </p:sp>
      <p:sp>
        <p:nvSpPr>
          <p:cNvPr id="1331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31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106D015-C2AE-4AE5-8C46-EBE68F70F93D}" type="slidenum">
              <a:rPr lang="pt-BR" altLang="pt-BR"/>
              <a:pPr/>
              <a:t>81</a:t>
            </a:fld>
            <a:endParaRPr lang="pt-BR" altLang="pt-BR"/>
          </a:p>
        </p:txBody>
      </p:sp>
      <p:sp>
        <p:nvSpPr>
          <p:cNvPr id="13414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414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Espaço Reservado para Número de Slide 10"/>
          <p:cNvSpPr txBox="1">
            <a:spLocks noChangeArrowheads="1"/>
          </p:cNvSpPr>
          <p:nvPr/>
        </p:nvSpPr>
        <p:spPr bwMode="auto">
          <a:xfrm>
            <a:off x="4278313" y="10155238"/>
            <a:ext cx="3275012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algn="r" defTabSz="914400">
              <a:lnSpc>
                <a:spcPct val="95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CD1772C-909A-4E9F-9843-363B9A294F32}" type="slidenum">
              <a:rPr lang="pt-BR">
                <a:solidFill>
                  <a:srgbClr val="000000"/>
                </a:solidFill>
              </a:rPr>
              <a:pPr algn="r" defTabSz="914400">
                <a:lnSpc>
                  <a:spcPct val="95000"/>
                </a:lnSpc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82</a:t>
            </a:fld>
            <a:endParaRPr lang="pt-BR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5171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08075" y="812800"/>
            <a:ext cx="5337175" cy="4003675"/>
          </a:xfrm>
          <a:solidFill>
            <a:srgbClr val="4472C4"/>
          </a:solidFill>
          <a:ln w="25402">
            <a:solidFill>
              <a:srgbClr val="2F528F"/>
            </a:solidFill>
          </a:ln>
        </p:spPr>
      </p:sp>
      <p:sp>
        <p:nvSpPr>
          <p:cNvPr id="135172" name="Espaço Reservado para Anotações 2"/>
          <p:cNvSpPr>
            <a:spLocks noGrp="1" noChangeArrowheads="1"/>
          </p:cNvSpPr>
          <p:nvPr>
            <p:ph type="body" sz="quarter" idx="1"/>
          </p:nvPr>
        </p:nvSpPr>
        <p:spPr>
          <a:xfrm>
            <a:off x="755650" y="5078413"/>
            <a:ext cx="6042025" cy="4805362"/>
          </a:xfrm>
          <a:noFill/>
        </p:spPr>
        <p:txBody>
          <a:bodyPr>
            <a:spAutoFit/>
          </a:bodyPr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96B8432-F3BC-4A01-BB32-22ABCAF5CBFF}" type="slidenum">
              <a:rPr lang="pt-BR" altLang="pt-BR"/>
              <a:pPr/>
              <a:t>84</a:t>
            </a:fld>
            <a:endParaRPr lang="pt-BR" altLang="pt-BR"/>
          </a:p>
        </p:txBody>
      </p:sp>
      <p:sp>
        <p:nvSpPr>
          <p:cNvPr id="13619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619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DDF2D40-2E05-4D6C-8FF8-1F1B8319A2A8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0035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035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A1B25FF-0A57-4255-AE5B-7D091DB0288D}" type="slidenum">
              <a:rPr lang="pt-BR" altLang="pt-BR"/>
              <a:pPr/>
              <a:t>85</a:t>
            </a:fld>
            <a:endParaRPr lang="pt-BR" altLang="pt-BR"/>
          </a:p>
        </p:txBody>
      </p:sp>
      <p:sp>
        <p:nvSpPr>
          <p:cNvPr id="1372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722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5EC4D91-827C-4CB0-B231-A5800B505B6B}" type="slidenum">
              <a:rPr lang="pt-BR" altLang="pt-BR"/>
              <a:pPr/>
              <a:t>89</a:t>
            </a:fld>
            <a:endParaRPr lang="pt-BR" altLang="pt-BR"/>
          </a:p>
        </p:txBody>
      </p:sp>
      <p:sp>
        <p:nvSpPr>
          <p:cNvPr id="13824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824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23104F0-4CF2-4B57-AFA4-FD54EACD3CAD}" type="slidenum">
              <a:rPr lang="pt-BR" altLang="pt-BR"/>
              <a:pPr/>
              <a:t>90</a:t>
            </a:fld>
            <a:endParaRPr lang="pt-BR" altLang="pt-BR"/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eaLnBrk="1" hangingPunct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C174607-0B74-4120-85BB-F7BB8F82577B}" type="slidenum">
              <a:rPr lang="pt-BR" altLang="pt-BR" sz="1200">
                <a:solidFill>
                  <a:srgbClr val="000000"/>
                </a:solidFill>
              </a:rPr>
              <a:pPr eaLnBrk="1" hangingPunct="1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90</a:t>
            </a:fld>
            <a:endParaRPr lang="pt-BR" altLang="pt-BR" sz="1200">
              <a:solidFill>
                <a:srgbClr val="000000"/>
              </a:solidFill>
            </a:endParaRPr>
          </a:p>
        </p:txBody>
      </p:sp>
      <p:sp>
        <p:nvSpPr>
          <p:cNvPr id="13926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0"/>
            <a:ext cx="1588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39269" name="Rectangle 3"/>
          <p:cNvSpPr>
            <a:spLocks noChangeArrowheads="1"/>
          </p:cNvSpPr>
          <p:nvPr>
            <p:ph type="body" idx="1"/>
          </p:nvPr>
        </p:nvSpPr>
        <p:spPr>
          <a:xfrm>
            <a:off x="0" y="-228600"/>
            <a:ext cx="1588" cy="460375"/>
          </a:xfrm>
          <a:noFill/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mtClean="0">
              <a:latin typeface="Times New Roman" pitchFamily="16" charset="0"/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B019BB3-A650-4E49-BE1A-48BF3977786B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0137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138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EFE95CC-6682-4B02-A9CC-87CFFA35F052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0240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240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42A1D11-4A27-4F55-BEB4-4F2232080EF8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0342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342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DDF1359-9980-4E24-BF7D-8725717D3DDD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0445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445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37A240D-49C5-4E10-99CE-396D9634B23E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05475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05476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5200" cy="4808537"/>
          </a:xfrm>
          <a:noFill/>
        </p:spPr>
        <p:txBody>
          <a:bodyPr wrap="none" anchor="ctr"/>
          <a:lstStyle/>
          <a:p>
            <a:endParaRPr lang="pt-BR" altLang="pt-BR" smtClean="0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8438" y="441325"/>
            <a:ext cx="2085975" cy="55038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7338" y="441325"/>
            <a:ext cx="6108700" cy="550386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557338"/>
            <a:ext cx="1881188" cy="361362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1288" y="1557338"/>
            <a:ext cx="1881187" cy="3613626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260975" y="441325"/>
            <a:ext cx="1657350" cy="372522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7338" y="441325"/>
            <a:ext cx="4821237" cy="3725227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12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531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85311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1557338"/>
            <a:ext cx="3916363" cy="43878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16463" y="1557338"/>
            <a:ext cx="3917950" cy="43878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-6350" y="-14288"/>
            <a:ext cx="9158288" cy="6888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441325"/>
            <a:ext cx="6630987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557338"/>
            <a:ext cx="7986713" cy="438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2º Nível da estrutura de tópicos</a:t>
            </a:r>
          </a:p>
          <a:p>
            <a:pPr lvl="2"/>
            <a:r>
              <a:rPr lang="en-GB" altLang="pt-BR" smtClean="0"/>
              <a:t>3º Nível da estrutura de tópicos</a:t>
            </a:r>
          </a:p>
          <a:p>
            <a:pPr lvl="3"/>
            <a:r>
              <a:rPr lang="en-GB" altLang="pt-BR" smtClean="0"/>
              <a:t>4º Nível da estrutura de tópicos</a:t>
            </a:r>
          </a:p>
          <a:p>
            <a:pPr lvl="4"/>
            <a:r>
              <a:rPr lang="en-GB" altLang="pt-BR" smtClean="0"/>
              <a:t>5º Nível da estrutura de tópicos</a:t>
            </a:r>
          </a:p>
          <a:p>
            <a:pPr lvl="4"/>
            <a:r>
              <a:rPr lang="en-GB" altLang="pt-BR" smtClean="0"/>
              <a:t>6º Nível da estrutura de tópicos</a:t>
            </a:r>
          </a:p>
          <a:p>
            <a:pPr lvl="4"/>
            <a:r>
              <a:rPr lang="en-GB" altLang="pt-BR" smtClean="0"/>
              <a:t>7º Nível da estrutura de tópicos</a:t>
            </a:r>
          </a:p>
          <a:p>
            <a:pPr lvl="4"/>
            <a:r>
              <a:rPr lang="en-GB" altLang="pt-BR" smtClean="0"/>
              <a:t>8º Nível da estrutura de tópicos</a:t>
            </a:r>
          </a:p>
          <a:p>
            <a:pPr lvl="4"/>
            <a:r>
              <a:rPr lang="en-GB" altLang="pt-BR" smtClean="0"/>
              <a:t>9º Nível da estrutura de tópicos</a:t>
            </a:r>
          </a:p>
        </p:txBody>
      </p:sp>
      <p:pic>
        <p:nvPicPr>
          <p:cNvPr id="2053" name="Picture 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6988" y="12700"/>
            <a:ext cx="9144000" cy="685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2600" kern="1200">
          <a:solidFill>
            <a:srgbClr val="0066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-6350" y="-14288"/>
            <a:ext cx="9158288" cy="6888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441325"/>
            <a:ext cx="6630987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557338"/>
            <a:ext cx="3914775" cy="3613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2º Nível da estrutura de tópicos</a:t>
            </a:r>
          </a:p>
          <a:p>
            <a:pPr lvl="2"/>
            <a:r>
              <a:rPr lang="en-GB" altLang="pt-BR" smtClean="0"/>
              <a:t>3º Nível da estrutura de tópicos</a:t>
            </a:r>
          </a:p>
          <a:p>
            <a:pPr lvl="3"/>
            <a:r>
              <a:rPr lang="en-GB" altLang="pt-BR" smtClean="0"/>
              <a:t>4º Nível da estrutura de tópicos</a:t>
            </a:r>
          </a:p>
          <a:p>
            <a:pPr lvl="4"/>
            <a:r>
              <a:rPr lang="en-GB" altLang="pt-BR" smtClean="0"/>
              <a:t>5º Nível da estrutura de tópicos</a:t>
            </a:r>
          </a:p>
          <a:p>
            <a:pPr lvl="4"/>
            <a:r>
              <a:rPr lang="en-GB" altLang="pt-BR" smtClean="0"/>
              <a:t>6º Nível da estrutura de tópicos</a:t>
            </a:r>
          </a:p>
          <a:p>
            <a:pPr lvl="4"/>
            <a:r>
              <a:rPr lang="en-GB" altLang="pt-BR" smtClean="0"/>
              <a:t>7º Nível da estrutura de tópicos</a:t>
            </a:r>
          </a:p>
          <a:p>
            <a:pPr lvl="4"/>
            <a:r>
              <a:rPr lang="en-GB" altLang="pt-BR" smtClean="0"/>
              <a:t>8º Nível da estrutura de tópicos</a:t>
            </a:r>
          </a:p>
          <a:p>
            <a:pPr lvl="4"/>
            <a:r>
              <a:rPr lang="en-GB" altLang="pt-BR" smtClean="0"/>
              <a:t>9º Nível da estrutura de tópicos</a:t>
            </a:r>
          </a:p>
        </p:txBody>
      </p:sp>
      <p:sp>
        <p:nvSpPr>
          <p:cNvPr id="2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719638" y="1557338"/>
            <a:ext cx="3919537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tIns="91440"/>
          <a:lstStyle>
            <a:lvl1pPr marL="428625" indent="-323850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60425" indent="-320675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92225" indent="-284163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24025" indent="-212725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155825" indent="-214313"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13025" indent="-21431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070225" indent="-21431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527425" indent="-21431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984625" indent="-21431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8625" algn="l"/>
                <a:tab pos="876300" algn="l"/>
                <a:tab pos="1325563" algn="l"/>
                <a:tab pos="1774825" algn="l"/>
                <a:tab pos="2224088" algn="l"/>
                <a:tab pos="2673350" algn="l"/>
                <a:tab pos="3122613" algn="l"/>
                <a:tab pos="3571875" algn="l"/>
                <a:tab pos="4021138" algn="l"/>
                <a:tab pos="4470400" algn="l"/>
                <a:tab pos="4919663" algn="l"/>
                <a:tab pos="5368925" algn="l"/>
                <a:tab pos="5818188" algn="l"/>
                <a:tab pos="6267450" algn="l"/>
                <a:tab pos="6716713" algn="l"/>
                <a:tab pos="7165975" algn="l"/>
                <a:tab pos="7615238" algn="l"/>
                <a:tab pos="8064500" algn="l"/>
                <a:tab pos="8513763" algn="l"/>
                <a:tab pos="8963025" algn="l"/>
                <a:tab pos="9412288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spcAft>
                <a:spcPts val="142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800">
                <a:solidFill>
                  <a:srgbClr val="006633"/>
                </a:solidFill>
              </a:rPr>
              <a:t>Clique para editar o formato do texto da estrutura de tópicos</a:t>
            </a:r>
          </a:p>
          <a:p>
            <a:pPr lvl="1" eaLnBrk="1">
              <a:spcAft>
                <a:spcPts val="1138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800">
                <a:solidFill>
                  <a:srgbClr val="006633"/>
                </a:solidFill>
              </a:rPr>
              <a:t>2º Nível da estrutura de tópicos</a:t>
            </a:r>
          </a:p>
          <a:p>
            <a:pPr lvl="2" eaLnBrk="1">
              <a:spcAft>
                <a:spcPts val="850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/>
            </a:pPr>
            <a:r>
              <a:rPr lang="pt-BR" altLang="pt-BR" sz="2800">
                <a:solidFill>
                  <a:srgbClr val="006633"/>
                </a:solidFill>
              </a:rPr>
              <a:t>3º Nível da estrutura de tópicos</a:t>
            </a:r>
          </a:p>
          <a:p>
            <a:pPr lvl="3" eaLnBrk="1">
              <a:spcAft>
                <a:spcPts val="575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  <a:defRPr/>
            </a:pPr>
            <a:r>
              <a:rPr lang="pt-BR" altLang="pt-BR" sz="2800">
                <a:solidFill>
                  <a:srgbClr val="006633"/>
                </a:solidFill>
              </a:rPr>
              <a:t>4º Nível da estrutura de tópicos</a:t>
            </a:r>
          </a:p>
          <a:p>
            <a:pPr lvl="4" eaLnBrk="1">
              <a:spcAft>
                <a:spcPts val="28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/>
            </a:pPr>
            <a:r>
              <a:rPr lang="pt-BR" altLang="pt-BR" sz="2800">
                <a:solidFill>
                  <a:srgbClr val="006633"/>
                </a:solidFill>
              </a:rPr>
              <a:t>5º Nível da estrutura de tópicos</a:t>
            </a:r>
          </a:p>
          <a:p>
            <a:pPr lvl="4" eaLnBrk="1">
              <a:spcAft>
                <a:spcPts val="28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/>
            </a:pPr>
            <a:r>
              <a:rPr lang="pt-BR" altLang="pt-BR" sz="2800">
                <a:solidFill>
                  <a:srgbClr val="006633"/>
                </a:solidFill>
              </a:rPr>
              <a:t>6º Nível da estrutura de tópicos</a:t>
            </a:r>
          </a:p>
          <a:p>
            <a:pPr lvl="4" eaLnBrk="1">
              <a:spcAft>
                <a:spcPts val="28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/>
            </a:pPr>
            <a:r>
              <a:rPr lang="pt-BR" altLang="pt-BR" sz="2800">
                <a:solidFill>
                  <a:srgbClr val="006633"/>
                </a:solidFill>
              </a:rPr>
              <a:t>7º Nível da estrutura de tópicos</a:t>
            </a:r>
          </a:p>
          <a:p>
            <a:pPr lvl="4" eaLnBrk="1">
              <a:spcAft>
                <a:spcPts val="288"/>
              </a:spcAft>
              <a:buClr>
                <a:srgbClr val="000000"/>
              </a:buClr>
              <a:buSzPct val="75000"/>
              <a:buFont typeface="Symbol" panose="05050102010706020507" pitchFamily="18" charset="2"/>
              <a:buChar char=""/>
              <a:defRPr/>
            </a:pPr>
            <a:r>
              <a:rPr lang="pt-BR" altLang="pt-BR" sz="2800">
                <a:solidFill>
                  <a:srgbClr val="006633"/>
                </a:solidFill>
              </a:rPr>
              <a:t>8º Nível da estrutura de tópicos</a:t>
            </a:r>
          </a:p>
          <a:p>
            <a:pPr eaLnBrk="1">
              <a:spcBef>
                <a:spcPts val="563"/>
              </a:spcBef>
              <a:buClr>
                <a:srgbClr val="006633"/>
              </a:buClr>
              <a:buSzPct val="45000"/>
              <a:buFont typeface="Wingdings" panose="05000000000000000000" pitchFamily="2" charset="2"/>
              <a:buChar char=""/>
              <a:defRPr/>
            </a:pPr>
            <a:r>
              <a:rPr lang="pt-BR" altLang="pt-BR" sz="2800">
                <a:solidFill>
                  <a:srgbClr val="006633"/>
                </a:solidFill>
              </a:rPr>
              <a:t>9º Nível da estrutura de tópicosClique para editar o texto mestre</a:t>
            </a:r>
          </a:p>
          <a:p>
            <a:pPr lvl="1" eaLnBrk="1">
              <a:spcBef>
                <a:spcPts val="488"/>
              </a:spcBef>
              <a:buClr>
                <a:srgbClr val="006633"/>
              </a:buClr>
              <a:buSzPct val="45000"/>
              <a:buFont typeface="Wingdings" panose="05000000000000000000" pitchFamily="2" charset="2"/>
              <a:buChar char=""/>
              <a:defRPr/>
            </a:pPr>
            <a:r>
              <a:rPr lang="pt-BR" altLang="pt-BR" sz="2400">
                <a:solidFill>
                  <a:srgbClr val="006633"/>
                </a:solidFill>
              </a:rPr>
              <a:t>Segundo nível</a:t>
            </a:r>
          </a:p>
          <a:p>
            <a:pPr lvl="2" eaLnBrk="1">
              <a:spcBef>
                <a:spcPts val="400"/>
              </a:spcBef>
              <a:buClr>
                <a:srgbClr val="006633"/>
              </a:buClr>
              <a:buSzPct val="75000"/>
              <a:buFont typeface="Wingdings" panose="05000000000000000000" pitchFamily="2" charset="2"/>
              <a:buChar char=""/>
              <a:defRPr/>
            </a:pPr>
            <a:r>
              <a:rPr lang="pt-BR" altLang="pt-BR" sz="2000" i="1">
                <a:solidFill>
                  <a:srgbClr val="006633"/>
                </a:solidFill>
              </a:rPr>
              <a:t>Terceiro nível</a:t>
            </a:r>
          </a:p>
          <a:p>
            <a:pPr lvl="3" eaLnBrk="1">
              <a:spcBef>
                <a:spcPts val="363"/>
              </a:spcBef>
              <a:buClr>
                <a:srgbClr val="006633"/>
              </a:buClr>
              <a:buSzPct val="45000"/>
              <a:buFont typeface="Wingdings" panose="05000000000000000000" pitchFamily="2" charset="2"/>
              <a:buChar char=""/>
              <a:defRPr/>
            </a:pPr>
            <a:r>
              <a:rPr lang="pt-BR" altLang="pt-BR" i="1">
                <a:solidFill>
                  <a:srgbClr val="006633"/>
                </a:solidFill>
              </a:rPr>
              <a:t>Quarto nível</a:t>
            </a:r>
          </a:p>
          <a:p>
            <a:pPr lvl="4" eaLnBrk="1">
              <a:spcBef>
                <a:spcPts val="363"/>
              </a:spcBef>
              <a:buClr>
                <a:srgbClr val="006633"/>
              </a:buClr>
              <a:buSzPct val="75000"/>
              <a:buFont typeface="Wingdings" panose="05000000000000000000" pitchFamily="2" charset="2"/>
              <a:buChar char=""/>
              <a:defRPr/>
            </a:pPr>
            <a:r>
              <a:rPr lang="pt-BR" altLang="pt-BR" i="1">
                <a:solidFill>
                  <a:srgbClr val="006633"/>
                </a:solidFill>
              </a:rPr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2600" kern="1200">
          <a:solidFill>
            <a:srgbClr val="0066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-6350" y="-14288"/>
            <a:ext cx="9158288" cy="68881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 altLang="pt-BR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do título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30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 smtClean="0"/>
              <a:t>Clique para editar o formato do texto da estrutura de tópicos</a:t>
            </a:r>
          </a:p>
          <a:p>
            <a:pPr lvl="1"/>
            <a:r>
              <a:rPr lang="en-GB" altLang="pt-BR" smtClean="0"/>
              <a:t>2º Nível da estrutura de tópicos</a:t>
            </a:r>
          </a:p>
          <a:p>
            <a:pPr lvl="2"/>
            <a:r>
              <a:rPr lang="en-GB" altLang="pt-BR" smtClean="0"/>
              <a:t>3º Nível da estrutura de tópicos</a:t>
            </a:r>
          </a:p>
          <a:p>
            <a:pPr lvl="3"/>
            <a:r>
              <a:rPr lang="en-GB" altLang="pt-BR" smtClean="0"/>
              <a:t>4º Nível da estrutura de tópicos</a:t>
            </a:r>
          </a:p>
          <a:p>
            <a:pPr lvl="4"/>
            <a:r>
              <a:rPr lang="en-GB" altLang="pt-BR" smtClean="0"/>
              <a:t>5º Nível da estrutura de tópicos</a:t>
            </a:r>
          </a:p>
          <a:p>
            <a:pPr lvl="4"/>
            <a:r>
              <a:rPr lang="en-GB" altLang="pt-BR" smtClean="0"/>
              <a:t>6º Nível da estrutura de tópicos</a:t>
            </a:r>
          </a:p>
          <a:p>
            <a:pPr lvl="4"/>
            <a:r>
              <a:rPr lang="en-GB" altLang="pt-BR" smtClean="0"/>
              <a:t>7º Nível da estrutura de tópicos</a:t>
            </a:r>
          </a:p>
          <a:p>
            <a:pPr lvl="4"/>
            <a:r>
              <a:rPr lang="en-GB" altLang="pt-BR" smtClean="0"/>
              <a:t>8º Nível da estrutura de tópicos</a:t>
            </a:r>
          </a:p>
          <a:p>
            <a:pPr lvl="4"/>
            <a:r>
              <a:rPr lang="en-GB" altLang="pt-BR" smtClean="0"/>
              <a:t>9º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buChar char="•"/>
        <a:defRPr sz="2600" kern="1200">
          <a:solidFill>
            <a:srgbClr val="006633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buChar char="•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buChar char="–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buChar char="»"/>
        <a:defRPr sz="2000" i="1" kern="1200">
          <a:solidFill>
            <a:srgbClr val="00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0411761471\Desktop\Apresenta&#231;&#227;o%20Natal\TCE%20MT%20-%20Corrupcao%20.mp4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10411761471\Desktop\Apresenta&#231;&#227;o%20Natal\V&#237;deos%20antes%20da%20palestra\1.%20A%20Corrup&#231;&#227;o%20mata%20e%20voc&#234;%20pode%20ser%20o%20respons&#225;vel.mp4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7938"/>
            <a:ext cx="9142412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008063"/>
            <a:ext cx="4859337" cy="12604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Democracia, Corrupção e o futuro do Controle Externo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419475" y="5003800"/>
            <a:ext cx="4211638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Luiz Henrique Lima, D.Sc.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1500">
                <a:solidFill>
                  <a:srgbClr val="000000"/>
                </a:solidFill>
              </a:rPr>
              <a:t>Conselheiro Substituto – TCE – MT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1500">
                <a:solidFill>
                  <a:srgbClr val="000000"/>
                </a:solidFill>
              </a:rPr>
              <a:t>Natal, abril 2018</a:t>
            </a: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150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00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000">
              <a:solidFill>
                <a:srgbClr val="000000"/>
              </a:solidFill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720725"/>
            <a:ext cx="4610100" cy="523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647700" y="720725"/>
            <a:ext cx="5111750" cy="5759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“Considerando, porém, que muitas, para não dizer todas, dessas funções (de governo) movimentam grandes somas de dinheiro, existe a necessidade de que um outro órgão cuide da prestação de contas e da auditoria deles, não tendo nenhuma outra função além dessa.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 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Estes funcionários são conhecidos como examinadores, auditores, contadores, controladores.”</a:t>
            </a:r>
            <a:r>
              <a:rPr lang="pt-BR" altLang="pt-BR" sz="2600">
                <a:solidFill>
                  <a:srgbClr val="000000"/>
                </a:solidFill>
              </a:rPr>
              <a:t> </a:t>
            </a:r>
            <a:r>
              <a:rPr lang="pt-BR" altLang="pt-BR" sz="2000">
                <a:solidFill>
                  <a:srgbClr val="000000"/>
                </a:solidFill>
              </a:rPr>
              <a:t>(Aristóteles em Política, século V a.C.)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6500" y="360363"/>
            <a:ext cx="4552950" cy="6119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888" y="1260475"/>
            <a:ext cx="7910512" cy="4900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925" y="1403350"/>
            <a:ext cx="5629275" cy="4221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0475" y="682625"/>
            <a:ext cx="3849688" cy="543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068388" y="1439863"/>
            <a:ext cx="3754437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 b="1">
                <a:solidFill>
                  <a:srgbClr val="000000"/>
                </a:solidFill>
              </a:rPr>
              <a:t>“Artigo 15 – A sociedade tem o direito de pedir contas a todo o gestor público de sua administração”</a:t>
            </a: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500" b="1">
              <a:solidFill>
                <a:srgbClr val="006633"/>
              </a:solidFill>
            </a:endParaRP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>
                <a:solidFill>
                  <a:srgbClr val="000000"/>
                </a:solidFill>
              </a:rPr>
              <a:t>(Declaração dos direitos humanos do homem e do cidadão). </a:t>
            </a: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>
                <a:solidFill>
                  <a:srgbClr val="000000"/>
                </a:solidFill>
              </a:rPr>
              <a:t>Paris, 26 de agosto de 1789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44550" y="576263"/>
            <a:ext cx="5348288" cy="579437"/>
          </a:xfrm>
        </p:spPr>
        <p:txBody>
          <a:bodyPr tIns="45720"/>
          <a:lstStyle/>
          <a:p>
            <a:pPr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Controle Externo no Brasil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468313" y="1728788"/>
            <a:ext cx="4030662" cy="3779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42900" indent="-338138" eaLnBrk="1" hangingPunct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Surge com a República - Ruy Barbosa</a:t>
            </a:r>
          </a:p>
          <a:p>
            <a:pPr marL="342900" indent="-338138" eaLnBrk="1" hangingPunct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Decreto de 1890; após, incorporação ao texto constitucional;</a:t>
            </a:r>
          </a:p>
          <a:p>
            <a:pPr marL="342900" indent="-338138" eaLnBrk="1" hangingPunct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Reduz suas atribuições em 37 e 67;</a:t>
            </a:r>
          </a:p>
          <a:p>
            <a:pPr marL="342900" indent="-338138" eaLnBrk="1" hangingPunct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Amplia suas atribuições em 46 e 88.</a:t>
            </a:r>
          </a:p>
          <a:p>
            <a:pPr marL="342900" indent="-338138" eaLnBrk="1" hangingPunct="1">
              <a:spcBef>
                <a:spcPts val="525"/>
              </a:spcBef>
              <a:buSzPct val="100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t-BR" altLang="pt-BR" sz="2500">
              <a:solidFill>
                <a:srgbClr val="000000"/>
              </a:solidFill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5238" y="1643063"/>
            <a:ext cx="3500437" cy="3937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8413" y="874713"/>
            <a:ext cx="3771900" cy="4705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4525" y="865188"/>
            <a:ext cx="4935538" cy="579437"/>
          </a:xfrm>
        </p:spPr>
        <p:txBody>
          <a:bodyPr tIns="45720"/>
          <a:lstStyle/>
          <a:p>
            <a:pPr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Panorama do controle</a:t>
            </a:r>
          </a:p>
        </p:txBody>
      </p:sp>
      <p:pic>
        <p:nvPicPr>
          <p:cNvPr id="23555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6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7" name="Imagem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843088"/>
            <a:ext cx="6711950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 noChangeArrowheads="1"/>
          </p:cNvSpPr>
          <p:nvPr>
            <p:ph type="title"/>
          </p:nvPr>
        </p:nvSpPr>
        <p:spPr>
          <a:xfrm>
            <a:off x="474663" y="409575"/>
            <a:ext cx="8150225" cy="557213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Que diabo se faz no Tribunal de Contas?</a:t>
            </a:r>
            <a:endParaRPr lang="pt-BR" altLang="pt-BR" sz="3200" smtClean="0"/>
          </a:p>
        </p:txBody>
      </p:sp>
      <p:sp>
        <p:nvSpPr>
          <p:cNvPr id="6147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501650" y="1328738"/>
            <a:ext cx="4797425" cy="5051425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Duas horas e um quarto! exclamou Taveira, que olhara o relógio. E eu aqui, empregado público, tendo deveres para com o Estado, logo às dez horas da manhã.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Que diabo se faz no tribunal de contas? perguntou Carlos. Joga-se? Cavaqueia-se?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Faz-se um bocado de tudo, para matar tempo... Até contas!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1500" i="1" smtClean="0">
                <a:solidFill>
                  <a:schemeClr val="tx1"/>
                </a:solidFill>
              </a:rPr>
              <a:t>(Eça de Queiroz, Os Maias, 1888)</a:t>
            </a:r>
          </a:p>
          <a:p>
            <a:pPr>
              <a:buFont typeface="Times New Roman" pitchFamily="16" charset="0"/>
              <a:buNone/>
            </a:pPr>
            <a:endParaRPr lang="pt-BR" altLang="pt-BR" smtClean="0"/>
          </a:p>
        </p:txBody>
      </p:sp>
      <p:pic>
        <p:nvPicPr>
          <p:cNvPr id="6148" name="Imagem 3"/>
          <p:cNvPicPr>
            <a:picLocks noChangeAspect="1" noChangeArrowheads="1"/>
          </p:cNvPicPr>
          <p:nvPr/>
        </p:nvPicPr>
        <p:blipFill>
          <a:blip r:embed="rId2"/>
          <a:srcRect l="21797" t="3574"/>
          <a:stretch>
            <a:fillRect/>
          </a:stretch>
        </p:blipFill>
        <p:spPr bwMode="auto">
          <a:xfrm>
            <a:off x="5475288" y="1403350"/>
            <a:ext cx="341153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Imagem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008063" y="295275"/>
            <a:ext cx="5219700" cy="639763"/>
          </a:xfrm>
        </p:spPr>
        <p:txBody>
          <a:bodyPr tIns="45720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Panorama do controle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1079500"/>
            <a:ext cx="3990975" cy="525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6725" y="684213"/>
            <a:ext cx="7813675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 Corrupção 2005 – Correios (mensalão)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363" y="1979613"/>
            <a:ext cx="5761037" cy="3240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3959225" y="5219700"/>
            <a:ext cx="2339975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647700"/>
            <a:ext cx="6300788" cy="1112838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Corrupção 2017 – 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r>
              <a:rPr lang="pt-BR" altLang="pt-BR" sz="3200" b="1" smtClean="0">
                <a:solidFill>
                  <a:srgbClr val="0099FF"/>
                </a:solidFill>
              </a:rPr>
              <a:t>R$ 53 milhões em malas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979613"/>
            <a:ext cx="5513388" cy="339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539750"/>
            <a:ext cx="5113338" cy="6381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smtClean="0">
                <a:solidFill>
                  <a:srgbClr val="0099FF"/>
                </a:solidFill>
                <a:latin typeface="Arial Black" charset="0"/>
              </a:rPr>
              <a:t>Combate à corrupção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0163" y="1439863"/>
            <a:ext cx="3848100" cy="4573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5940425" y="3419475"/>
            <a:ext cx="2700338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pt-BR" altLang="pt-BR"/>
          </a:p>
        </p:txBody>
      </p:sp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528638" y="647700"/>
            <a:ext cx="4727575" cy="792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>
                <a:solidFill>
                  <a:srgbClr val="0099FF"/>
                </a:solidFill>
              </a:rPr>
              <a:t>Combate à corrupção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8" y="1439863"/>
            <a:ext cx="3781425" cy="251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755650" y="4140200"/>
            <a:ext cx="3600450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Sérgio Cabral, </a:t>
            </a:r>
            <a:br>
              <a:rPr lang="pt-BR" altLang="pt-BR" sz="2000" b="1">
                <a:solidFill>
                  <a:srgbClr val="000000"/>
                </a:solidFill>
              </a:rPr>
            </a:br>
            <a:r>
              <a:rPr lang="pt-BR" altLang="pt-BR" sz="2000" b="1">
                <a:solidFill>
                  <a:srgbClr val="000000"/>
                </a:solidFill>
              </a:rPr>
              <a:t>ex- governador do Rio de Janeiro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666750"/>
            <a:ext cx="3779837" cy="2212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040313" y="2987675"/>
            <a:ext cx="3600450" cy="720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Leo Pinheiro, </a:t>
            </a:r>
            <a:br>
              <a:rPr lang="pt-BR" altLang="pt-BR" sz="2000" b="1">
                <a:solidFill>
                  <a:srgbClr val="000000"/>
                </a:solidFill>
              </a:rPr>
            </a:br>
            <a:r>
              <a:rPr lang="pt-BR" altLang="pt-BR" sz="2000" b="1">
                <a:solidFill>
                  <a:srgbClr val="000000"/>
                </a:solidFill>
              </a:rPr>
              <a:t>ex- presidente da OAS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4738" y="3971925"/>
            <a:ext cx="3779837" cy="2519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720725" y="5400675"/>
            <a:ext cx="3959225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Eduardo Cunha, </a:t>
            </a:r>
            <a:br>
              <a:rPr lang="pt-BR" altLang="pt-BR" sz="2000" b="1">
                <a:solidFill>
                  <a:srgbClr val="000000"/>
                </a:solidFill>
              </a:rPr>
            </a:br>
            <a:r>
              <a:rPr lang="pt-BR" altLang="pt-BR" sz="2000" b="1">
                <a:solidFill>
                  <a:srgbClr val="000000"/>
                </a:solidFill>
              </a:rPr>
              <a:t>ex-presidente da </a:t>
            </a:r>
          </a:p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Câmara de Deputados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457200" y="863600"/>
            <a:ext cx="5086350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>
                <a:solidFill>
                  <a:srgbClr val="0099FF"/>
                </a:solidFill>
              </a:rPr>
              <a:t>Combate à corrupção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79388" y="5724525"/>
            <a:ext cx="4500562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Marcelo Odebrecht,</a:t>
            </a:r>
          </a:p>
          <a:p>
            <a:pPr algn="r"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ex-presidente do grupo Odebrecht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959225"/>
            <a:ext cx="4011612" cy="2454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198688"/>
            <a:ext cx="3843338" cy="2481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500563" y="2303463"/>
            <a:ext cx="3419475" cy="539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José Dirceu, ex-ministro da Casa Civil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404813"/>
            <a:ext cx="7056437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Mas será que apenas os políticos e outras autoridades são corruptos?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r>
              <a:rPr lang="pt-BR" altLang="pt-BR" sz="3200" b="1" smtClean="0">
                <a:solidFill>
                  <a:srgbClr val="0099FF"/>
                </a:solidFill>
              </a:rPr>
              <a:t>Eles são extraterrestres ou alguém os escolheu para estarem onde estão?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endParaRPr lang="pt-BR" altLang="pt-BR" sz="3200" b="1" smtClean="0">
              <a:solidFill>
                <a:srgbClr val="0099FF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28688" y="500063"/>
            <a:ext cx="7056437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Vídeo pequenas corrupções</a:t>
            </a: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t-BR" altLang="pt-BR" sz="2500">
              <a:solidFill>
                <a:srgbClr val="000000"/>
              </a:solidFill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TCE MT - Corrupcao 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7188" y="1231900"/>
            <a:ext cx="8572500" cy="546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7056437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A corrupção não é “apenas desvio ético”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endParaRPr lang="pt-BR" altLang="pt-BR" sz="3200" b="1" smtClean="0">
              <a:solidFill>
                <a:srgbClr val="0099FF"/>
              </a:solidFill>
            </a:endParaRPr>
          </a:p>
        </p:txBody>
      </p:sp>
      <p:sp>
        <p:nvSpPr>
          <p:cNvPr id="2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tIns="91440"/>
          <a:lstStyle>
            <a:lvl1pPr marL="342900" indent="-338138"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600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 i="1">
                <a:solidFill>
                  <a:srgbClr val="006633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4762" indent="0" eaLnBrk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Tx/>
              <a:buSzPct val="45000"/>
              <a:defRPr/>
            </a:pPr>
            <a:endParaRPr lang="pt-BR" altLang="pt-BR" sz="2500" dirty="0">
              <a:solidFill>
                <a:srgbClr val="000000"/>
              </a:solidFill>
            </a:endParaRPr>
          </a:p>
          <a:p>
            <a:pPr marL="4762" indent="0" eaLnBrk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Tx/>
              <a:buSzPct val="45000"/>
              <a:defRPr/>
            </a:pPr>
            <a:r>
              <a:rPr lang="pt-BR" altLang="pt-BR" sz="2500" dirty="0">
                <a:solidFill>
                  <a:srgbClr val="000000"/>
                </a:solidFill>
              </a:rPr>
              <a:t>• É crime previsto no Código Penal</a:t>
            </a:r>
          </a:p>
          <a:p>
            <a:pPr eaLnBrk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Tx/>
              <a:buSzPct val="45000"/>
              <a:buFontTx/>
              <a:buNone/>
              <a:defRPr/>
            </a:pPr>
            <a:r>
              <a:rPr lang="pt-BR" altLang="pt-BR" sz="2500" dirty="0">
                <a:solidFill>
                  <a:srgbClr val="000000"/>
                </a:solidFill>
              </a:rPr>
              <a:t>• Provoca prejuízo econômico</a:t>
            </a:r>
          </a:p>
          <a:p>
            <a:pPr eaLnBrk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Tx/>
              <a:buSzPct val="45000"/>
              <a:buFontTx/>
              <a:buNone/>
              <a:defRPr/>
            </a:pPr>
            <a:r>
              <a:rPr lang="pt-BR" altLang="pt-BR" sz="2500" dirty="0">
                <a:solidFill>
                  <a:srgbClr val="000000"/>
                </a:solidFill>
              </a:rPr>
              <a:t>• Compromete os serviços sociais</a:t>
            </a:r>
          </a:p>
          <a:p>
            <a:pPr eaLnBrk="1">
              <a:lnSpc>
                <a:spcPct val="100000"/>
              </a:lnSpc>
              <a:spcBef>
                <a:spcPts val="525"/>
              </a:spcBef>
              <a:spcAft>
                <a:spcPct val="0"/>
              </a:spcAft>
              <a:buClrTx/>
              <a:buSzPct val="45000"/>
              <a:buFontTx/>
              <a:buNone/>
              <a:defRPr/>
            </a:pPr>
            <a:r>
              <a:rPr lang="pt-BR" altLang="pt-BR" sz="2500" dirty="0">
                <a:solidFill>
                  <a:srgbClr val="000000"/>
                </a:solidFill>
              </a:rPr>
              <a:t>• É uma traição à democracia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3238" y="1800225"/>
            <a:ext cx="4679950" cy="12604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smtClean="0">
                <a:solidFill>
                  <a:srgbClr val="0099FF"/>
                </a:solidFill>
                <a:latin typeface="Arial Black" charset="0"/>
              </a:rPr>
              <a:t>Qual Tribunal de Contas queremos?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7056437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Missão do professor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endParaRPr lang="pt-BR" altLang="pt-BR" sz="3200" b="1" smtClean="0">
              <a:solidFill>
                <a:srgbClr val="0099FF"/>
              </a:solidFill>
            </a:endParaRPr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5435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t-BR" altLang="pt-BR" sz="2500">
              <a:solidFill>
                <a:srgbClr val="000000"/>
              </a:solidFill>
            </a:endParaRPr>
          </a:p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A missão do professor não é dar respostas prontas. </a:t>
            </a:r>
          </a:p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As respostas estão nos livros, na internet. </a:t>
            </a:r>
          </a:p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A missão dos professores é provocar a inteligência, provocar o espanto, a curiosidade. (Rubem Alves)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439863"/>
            <a:ext cx="5360987" cy="4021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338263"/>
            <a:ext cx="5403850" cy="424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0338" y="1366838"/>
            <a:ext cx="4330700" cy="439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5" y="1619250"/>
            <a:ext cx="5940425" cy="395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 noChangeArrowheads="1"/>
          </p:cNvSpPr>
          <p:nvPr>
            <p:ph type="title"/>
          </p:nvPr>
        </p:nvSpPr>
        <p:spPr>
          <a:xfrm>
            <a:off x="474663" y="409575"/>
            <a:ext cx="8150225" cy="557213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Que diabo se faz no Tribunal de Contas?</a:t>
            </a:r>
            <a:endParaRPr lang="pt-BR" altLang="pt-BR" sz="3200" smtClean="0"/>
          </a:p>
        </p:txBody>
      </p:sp>
      <p:sp>
        <p:nvSpPr>
          <p:cNvPr id="38915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501650" y="1328738"/>
            <a:ext cx="4797425" cy="5051425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Duas horas e um quarto! exclamou Taveira, que olhara o relógio. E eu aqui, empregado público, tendo deveres para com o Estado, logo às dez horas da manhã.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Que diabo se faz no tribunal de contas? perguntou Carlos. Joga-se? Cavaqueia-se?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Faz-se um bocado de tudo, para matar tempo... Até contas!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1500" i="1" smtClean="0">
                <a:solidFill>
                  <a:schemeClr val="tx1"/>
                </a:solidFill>
              </a:rPr>
              <a:t>(Eça de Queiroz, Os Maias, 1888)</a:t>
            </a:r>
          </a:p>
          <a:p>
            <a:pPr>
              <a:buFont typeface="Times New Roman" pitchFamily="16" charset="0"/>
              <a:buNone/>
            </a:pPr>
            <a:endParaRPr lang="pt-BR" altLang="pt-BR" smtClean="0"/>
          </a:p>
        </p:txBody>
      </p:sp>
      <p:pic>
        <p:nvPicPr>
          <p:cNvPr id="38916" name="Imagem 3"/>
          <p:cNvPicPr>
            <a:picLocks noChangeAspect="1" noChangeArrowheads="1"/>
          </p:cNvPicPr>
          <p:nvPr/>
        </p:nvPicPr>
        <p:blipFill>
          <a:blip r:embed="rId2"/>
          <a:srcRect l="21797" t="3574"/>
          <a:stretch>
            <a:fillRect/>
          </a:stretch>
        </p:blipFill>
        <p:spPr bwMode="auto">
          <a:xfrm>
            <a:off x="5475288" y="1403350"/>
            <a:ext cx="3411537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Imagem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O que são contas?</a:t>
            </a:r>
            <a:endParaRPr lang="pt-BR" altLang="pt-BR" sz="3200" smtClean="0"/>
          </a:p>
        </p:txBody>
      </p:sp>
      <p:sp>
        <p:nvSpPr>
          <p:cNvPr id="39939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“Contas” é o conjunto de informações que se possa obter, direta ou indiretamente, a respeito de uma dada gestão, desde que garantida a sua confiabilidade e permitida a avaliação da legalidade, eficácia, eficiência e economicidade dessa gestão.</a:t>
            </a:r>
          </a:p>
          <a:p>
            <a:pPr>
              <a:buFont typeface="Times New Roman" pitchFamily="16" charset="0"/>
              <a:buNone/>
            </a:pPr>
            <a:endParaRPr lang="pt-BR" altLang="pt-BR" sz="1500" smtClean="0">
              <a:solidFill>
                <a:schemeClr val="tx1"/>
              </a:solidFill>
            </a:endParaRP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Tais informações não são restritas a demonstrativos contábeis, mas também envolvem relatórios de gestão, indicadores de desempenho etc. Portanto, “contas” é muito mais que um conceito contábil ou aritmético.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1500" i="1" smtClean="0">
                <a:solidFill>
                  <a:schemeClr val="tx1"/>
                </a:solidFill>
              </a:rPr>
              <a:t> Livro “Controle Externo – Teoria e Jurisprudência para os Tribunais de Contas” – 7ª edição.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 noChangeArrowheads="1"/>
          </p:cNvSpPr>
          <p:nvPr>
            <p:ph type="title"/>
          </p:nvPr>
        </p:nvSpPr>
        <p:spPr>
          <a:xfrm>
            <a:off x="730250" y="1127125"/>
            <a:ext cx="6757988" cy="514350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Cinco dimensões da fiscalização</a:t>
            </a:r>
            <a:endParaRPr lang="pt-BR" altLang="pt-BR" sz="3200" smtClean="0"/>
          </a:p>
        </p:txBody>
      </p:sp>
      <p:sp>
        <p:nvSpPr>
          <p:cNvPr id="3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730250" y="1931988"/>
            <a:ext cx="3560763" cy="3522662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Contábil;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Orçamentária;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Financeira;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Patrimonial; 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Operacional;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/>
          </a:p>
          <a:p>
            <a:pPr>
              <a:buFont typeface="Times New Roman" pitchFamily="16" charset="0"/>
              <a:buNone/>
            </a:pPr>
            <a:r>
              <a:rPr lang="pt-BR" altLang="pt-BR" sz="1500" i="1" smtClean="0">
                <a:solidFill>
                  <a:schemeClr val="tx1"/>
                </a:solidFill>
              </a:rPr>
              <a:t>Art. 70 da Constituição</a:t>
            </a:r>
          </a:p>
        </p:txBody>
      </p:sp>
      <p:pic>
        <p:nvPicPr>
          <p:cNvPr id="40964" name="Image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008063"/>
            <a:ext cx="8243888" cy="647700"/>
          </a:xfrm>
        </p:spPr>
        <p:txBody>
          <a:bodyPr tIns="45720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Legalidade, legitimidade, economicidade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2087563"/>
            <a:ext cx="5311775" cy="360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 noChangeArrowheads="1"/>
          </p:cNvSpPr>
          <p:nvPr>
            <p:ph type="title"/>
          </p:nvPr>
        </p:nvSpPr>
        <p:spPr>
          <a:xfrm>
            <a:off x="741363" y="877888"/>
            <a:ext cx="6729412" cy="557212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Alguns desafios</a:t>
            </a:r>
            <a:br>
              <a:rPr lang="pt-BR" altLang="pt-BR" sz="3200" b="1" smtClean="0">
                <a:solidFill>
                  <a:srgbClr val="00B0F0"/>
                </a:solidFill>
              </a:rPr>
            </a:br>
            <a:endParaRPr lang="pt-BR" altLang="pt-BR" sz="3200" smtClean="0"/>
          </a:p>
        </p:txBody>
      </p:sp>
      <p:sp>
        <p:nvSpPr>
          <p:cNvPr id="4301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557338"/>
            <a:ext cx="7985125" cy="4552950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Controle da responsabilidade fiscal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Controle da sustentabilidade previdenciária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Fiscalização de obras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• Fiscalização da tecnologia de informação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  <p:pic>
        <p:nvPicPr>
          <p:cNvPr id="43012" name="Image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 noChangeArrowheads="1"/>
          </p:cNvSpPr>
          <p:nvPr>
            <p:ph type="title"/>
          </p:nvPr>
        </p:nvSpPr>
        <p:spPr>
          <a:xfrm>
            <a:off x="741363" y="877888"/>
            <a:ext cx="6729412" cy="557212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Algumas limitações</a:t>
            </a:r>
            <a:br>
              <a:rPr lang="pt-BR" altLang="pt-BR" sz="3200" b="1" smtClean="0">
                <a:solidFill>
                  <a:srgbClr val="00B0F0"/>
                </a:solidFill>
              </a:rPr>
            </a:br>
            <a:endParaRPr lang="pt-BR" altLang="pt-BR" sz="3200" smtClean="0"/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557338"/>
            <a:ext cx="7985125" cy="4552950"/>
          </a:xfrm>
        </p:spPr>
        <p:txBody>
          <a:bodyPr/>
          <a:lstStyle/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Fatores exógenos: legais e jurisprudenciais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Fatores endógenos</a:t>
            </a:r>
          </a:p>
          <a:p>
            <a:pPr>
              <a:buFont typeface="Times New Roman" panose="02020603050405020304" pitchFamily="18" charset="0"/>
              <a:buNone/>
              <a:defRPr/>
            </a:pPr>
            <a:endParaRPr lang="pt-BR" altLang="pt-BR" sz="2500" dirty="0">
              <a:solidFill>
                <a:schemeClr val="tx1"/>
              </a:solidFill>
            </a:endParaRPr>
          </a:p>
          <a:p>
            <a:pPr>
              <a:buFont typeface="Times New Roman" panose="02020603050405020304" pitchFamily="18" charset="0"/>
              <a:buNone/>
              <a:defRPr/>
            </a:pPr>
            <a:endParaRPr lang="pt-BR" altLang="pt-BR" sz="2500" dirty="0">
              <a:solidFill>
                <a:schemeClr val="tx1"/>
              </a:solidFill>
            </a:endParaRPr>
          </a:p>
        </p:txBody>
      </p:sp>
      <p:pic>
        <p:nvPicPr>
          <p:cNvPr id="44036" name="Image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7056437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A corrupção mata?</a:t>
            </a:r>
            <a:br>
              <a:rPr lang="pt-BR" altLang="pt-BR" sz="3200" b="1" smtClean="0">
                <a:solidFill>
                  <a:srgbClr val="0099FF"/>
                </a:solidFill>
              </a:rPr>
            </a:br>
            <a:endParaRPr lang="pt-BR" altLang="pt-BR" sz="3200" b="1" smtClean="0">
              <a:solidFill>
                <a:srgbClr val="0099FF"/>
              </a:solidFill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pt-BR" altLang="pt-BR" sz="2500">
              <a:solidFill>
                <a:srgbClr val="000000"/>
              </a:solidFill>
            </a:endParaRPr>
          </a:p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Vamos assistir um pequeno vídeo sobre corrupção</a:t>
            </a:r>
          </a:p>
          <a:p>
            <a:pPr marL="3175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(mas não é no Brasil, nem no setor público)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 noChangeArrowheads="1"/>
          </p:cNvSpPr>
          <p:nvPr>
            <p:ph type="title"/>
          </p:nvPr>
        </p:nvSpPr>
        <p:spPr>
          <a:xfrm>
            <a:off x="741363" y="877888"/>
            <a:ext cx="6729412" cy="557212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Fatores exógenos</a:t>
            </a:r>
            <a:br>
              <a:rPr lang="pt-BR" altLang="pt-BR" sz="3200" b="1" smtClean="0">
                <a:solidFill>
                  <a:srgbClr val="00B0F0"/>
                </a:solidFill>
              </a:rPr>
            </a:br>
            <a:endParaRPr lang="pt-BR" altLang="pt-BR" sz="3200" smtClean="0"/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557338"/>
            <a:ext cx="7985125" cy="4552950"/>
          </a:xfrm>
        </p:spPr>
        <p:txBody>
          <a:bodyPr/>
          <a:lstStyle/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Legais: 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sigilo bancário, fiscal e comercial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lei anticorrupção e acordos de leniência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lei processual nacional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CNTC</a:t>
            </a:r>
          </a:p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Jurisprudenciais: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Lei da Ficha Limpa (contas de gestão)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Indisponibilidade de bens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2400" dirty="0">
                <a:solidFill>
                  <a:schemeClr val="tx1"/>
                </a:solidFill>
              </a:rPr>
              <a:t>		Medidas cautelares</a:t>
            </a:r>
          </a:p>
          <a:p>
            <a:pPr>
              <a:buFont typeface="Times New Roman" panose="02020603050405020304" pitchFamily="18" charset="0"/>
              <a:buNone/>
              <a:defRPr/>
            </a:pPr>
            <a:endParaRPr lang="pt-BR" altLang="pt-BR" sz="2500" dirty="0">
              <a:solidFill>
                <a:schemeClr val="tx1"/>
              </a:solidFill>
            </a:endParaRPr>
          </a:p>
          <a:p>
            <a:pPr>
              <a:buFont typeface="Times New Roman" panose="02020603050405020304" pitchFamily="18" charset="0"/>
              <a:buNone/>
              <a:defRPr/>
            </a:pPr>
            <a:endParaRPr lang="pt-BR" altLang="pt-BR" sz="2500" dirty="0">
              <a:solidFill>
                <a:schemeClr val="tx1"/>
              </a:solidFill>
            </a:endParaRPr>
          </a:p>
        </p:txBody>
      </p:sp>
      <p:pic>
        <p:nvPicPr>
          <p:cNvPr id="45060" name="Image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 noChangeArrowheads="1"/>
          </p:cNvSpPr>
          <p:nvPr>
            <p:ph type="title"/>
          </p:nvPr>
        </p:nvSpPr>
        <p:spPr>
          <a:xfrm>
            <a:off x="741363" y="877888"/>
            <a:ext cx="6729412" cy="557212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Fatores endógenos</a:t>
            </a:r>
            <a:br>
              <a:rPr lang="pt-BR" altLang="pt-BR" sz="3200" b="1" smtClean="0">
                <a:solidFill>
                  <a:srgbClr val="00B0F0"/>
                </a:solidFill>
              </a:rPr>
            </a:br>
            <a:endParaRPr lang="pt-BR" altLang="pt-BR" sz="3200" smtClean="0"/>
          </a:p>
        </p:txBody>
      </p:sp>
      <p:sp>
        <p:nvSpPr>
          <p:cNvPr id="46083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539750" y="1844675"/>
            <a:ext cx="7985125" cy="4552950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r>
              <a:rPr lang="pt-BR" sz="2400" smtClean="0">
                <a:solidFill>
                  <a:schemeClr val="tx1"/>
                </a:solidFill>
              </a:rPr>
              <a:t>Incapacidade estrutural</a:t>
            </a:r>
          </a:p>
          <a:p>
            <a:pPr eaLnBrk="1">
              <a:buFont typeface="Times New Roman" pitchFamily="16" charset="0"/>
              <a:buNone/>
            </a:pPr>
            <a:r>
              <a:rPr lang="pt-BR" sz="2400" smtClean="0">
                <a:solidFill>
                  <a:schemeClr val="tx1"/>
                </a:solidFill>
              </a:rPr>
              <a:t>Patrimonialismo</a:t>
            </a:r>
          </a:p>
          <a:p>
            <a:pPr eaLnBrk="1">
              <a:buFont typeface="Times New Roman" pitchFamily="16" charset="0"/>
              <a:buNone/>
            </a:pPr>
            <a:r>
              <a:rPr lang="pt-BR" sz="2400" smtClean="0">
                <a:solidFill>
                  <a:schemeClr val="tx1"/>
                </a:solidFill>
              </a:rPr>
              <a:t>Omissivismo</a:t>
            </a:r>
          </a:p>
          <a:p>
            <a:pPr eaLnBrk="1">
              <a:buFont typeface="Times New Roman" pitchFamily="16" charset="0"/>
              <a:buNone/>
            </a:pPr>
            <a:r>
              <a:rPr lang="pt-BR" sz="2400" smtClean="0">
                <a:solidFill>
                  <a:schemeClr val="tx1"/>
                </a:solidFill>
              </a:rPr>
              <a:t>Tráfico de influências (caso TCE-RJ)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  <p:pic>
        <p:nvPicPr>
          <p:cNvPr id="46084" name="Imagem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Decretação de estados de calamidade financeira</a:t>
            </a:r>
            <a:endParaRPr lang="pt-BR" altLang="pt-BR" sz="3200" smtClean="0"/>
          </a:p>
        </p:txBody>
      </p:sp>
      <p:sp>
        <p:nvSpPr>
          <p:cNvPr id="47107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84213" y="1484313"/>
            <a:ext cx="7435850" cy="4386262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Rio de Janeiro: Decreto n</a:t>
            </a:r>
            <a:r>
              <a:rPr lang="pt-BR" altLang="pt-BR" sz="2500" baseline="30000" smtClean="0">
                <a:solidFill>
                  <a:schemeClr val="tx1"/>
                </a:solidFill>
              </a:rPr>
              <a:t>o</a:t>
            </a:r>
            <a:r>
              <a:rPr lang="pt-BR" altLang="pt-BR" sz="2500" smtClean="0">
                <a:solidFill>
                  <a:schemeClr val="tx1"/>
                </a:solidFill>
              </a:rPr>
              <a:t> 45.692, de 17/06/2016;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 Rio Grande do Sul: Decreto n</a:t>
            </a:r>
            <a:r>
              <a:rPr lang="pt-BR" altLang="pt-BR" sz="2500" baseline="30000" smtClean="0">
                <a:solidFill>
                  <a:schemeClr val="tx1"/>
                </a:solidFill>
              </a:rPr>
              <a:t>o</a:t>
            </a:r>
            <a:r>
              <a:rPr lang="pt-BR" altLang="pt-BR" sz="2500" smtClean="0">
                <a:solidFill>
                  <a:schemeClr val="tx1"/>
                </a:solidFill>
              </a:rPr>
              <a:t> 53.303, de 21/11/2016; e 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Minas Gerais: Decreto n</a:t>
            </a:r>
            <a:r>
              <a:rPr lang="pt-BR" altLang="pt-BR" sz="2500" baseline="30000" smtClean="0">
                <a:solidFill>
                  <a:schemeClr val="tx1"/>
                </a:solidFill>
              </a:rPr>
              <a:t>o</a:t>
            </a:r>
            <a:r>
              <a:rPr lang="pt-BR" altLang="pt-BR" sz="2500" smtClean="0">
                <a:solidFill>
                  <a:schemeClr val="tx1"/>
                </a:solidFill>
              </a:rPr>
              <a:t> 47.101, de 05/12/2016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Onde estavam os Tribunais de Contas?</a:t>
            </a:r>
            <a:endParaRPr lang="pt-BR" altLang="pt-BR" sz="3200" smtClean="0"/>
          </a:p>
        </p:txBody>
      </p:sp>
      <p:sp>
        <p:nvSpPr>
          <p:cNvPr id="4813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  <a:p>
            <a:pPr>
              <a:buFont typeface="Times New Roman" pitchFamily="16" charset="0"/>
              <a:buNone/>
            </a:pPr>
            <a:r>
              <a:rPr lang="pt-BR" altLang="pt-BR" sz="9600" b="1" smtClean="0">
                <a:solidFill>
                  <a:schemeClr val="tx1"/>
                </a:solidFill>
              </a:rPr>
              <a:t>       </a:t>
            </a:r>
            <a:r>
              <a:rPr lang="pt-BR" altLang="pt-BR" sz="15000" b="1" smtClean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pt-BR" altLang="pt-BR" sz="3200" b="1" smtClean="0">
                <a:solidFill>
                  <a:srgbClr val="00B0F0"/>
                </a:solidFill>
              </a:rPr>
              <a:t>Flexibilizando ...</a:t>
            </a:r>
            <a:endParaRPr lang="pt-BR" altLang="pt-BR" smtClean="0"/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1485900" y="2078851"/>
            <a:ext cx="6172200" cy="3394472"/>
          </a:xfrm>
          <a:blipFill>
            <a:blip r:embed="rId2"/>
            <a:stretch>
              <a:fillRect/>
            </a:stretch>
          </a:blipFill>
          <a:extLst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buFont typeface="Times New Roman" panose="02020603050405020304" pitchFamily="18" charset="0"/>
              <a:buNone/>
              <a:defRPr/>
            </a:pPr>
            <a:r>
              <a:rPr lang="pt-BR">
                <a:noFill/>
              </a:rPr>
              <a:t> </a:t>
            </a:r>
          </a:p>
        </p:txBody>
      </p:sp>
      <p:pic>
        <p:nvPicPr>
          <p:cNvPr id="49156" name="Imagem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9713" y="3159125"/>
            <a:ext cx="3584575" cy="23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 noChangeArrowheads="1"/>
          </p:cNvSpPr>
          <p:nvPr>
            <p:ph type="title"/>
          </p:nvPr>
        </p:nvSpPr>
        <p:spPr>
          <a:xfrm>
            <a:off x="285750" y="714375"/>
            <a:ext cx="7715250" cy="688975"/>
          </a:xfrm>
        </p:spPr>
        <p:txBody>
          <a:bodyPr/>
          <a:lstStyle/>
          <a:p>
            <a:r>
              <a:rPr lang="pt-BR" altLang="pt-BR" i="1" smtClean="0"/>
              <a:t>“E com cinco ou seis retas é fácil fazer um castelo ...” </a:t>
            </a:r>
            <a:br>
              <a:rPr lang="pt-BR" altLang="pt-BR" i="1" smtClean="0"/>
            </a:br>
            <a:r>
              <a:rPr lang="pt-BR" altLang="pt-BR" i="1" smtClean="0"/>
              <a:t>			</a:t>
            </a:r>
            <a:r>
              <a:rPr lang="pt-BR" altLang="pt-BR" smtClean="0"/>
              <a:t>(Aquarela, de Toquinho)</a:t>
            </a:r>
          </a:p>
        </p:txBody>
      </p:sp>
      <p:pic>
        <p:nvPicPr>
          <p:cNvPr id="501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2500313"/>
            <a:ext cx="5715000" cy="320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ítulo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/>
            <a:r>
              <a:rPr lang="pt-BR" altLang="pt-BR" b="1" smtClean="0">
                <a:solidFill>
                  <a:srgbClr val="00B0F0"/>
                </a:solidFill>
              </a:rPr>
              <a:t>Tempestividade do controle</a:t>
            </a:r>
            <a:endParaRPr lang="pt-BR" altLang="pt-BR" smtClean="0"/>
          </a:p>
        </p:txBody>
      </p:sp>
      <p:sp>
        <p:nvSpPr>
          <p:cNvPr id="51203" name="Espaço Reservado para Conteúdo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De acordo com o “Diagnóstico dos Tribunais de Contas do Brasil: avaliação da qualidade e agilidade do controle externo”, 96% dos TCs não conseguem completar o julgamento de processos no prazo de cinco anos contados da sua autuação e, no caso de denúncias, 71% não conseguem apreciá-las no prazo de seis meses contados do recebimento.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Cinco teses</a:t>
            </a:r>
            <a:endParaRPr lang="pt-BR" altLang="pt-BR" sz="3200" smtClean="0"/>
          </a:p>
        </p:txBody>
      </p:sp>
      <p:sp>
        <p:nvSpPr>
          <p:cNvPr id="82947" name="Espaço Reservado para Conteúdo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anose="02020603050405020304" pitchFamily="18" charset="0"/>
              <a:buNone/>
              <a:defRPr/>
            </a:pPr>
            <a:endParaRPr lang="pt-BR" altLang="pt-BR" sz="2500" dirty="0">
              <a:solidFill>
                <a:schemeClr val="tx1"/>
              </a:solidFill>
            </a:endParaRP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A importância do controle da responsabilidade fiscal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A importância do controle externo dos RPPS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A importância  de respeitar o modelo constitucional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A importância de uma lei nacional de processos de controle externo</a:t>
            </a:r>
          </a:p>
          <a:p>
            <a:pPr marL="457200" indent="-457200">
              <a:buFont typeface="Times New Roman" panose="02020603050405020304" pitchFamily="18" charset="0"/>
              <a:buAutoNum type="arabicPeriod"/>
              <a:defRPr/>
            </a:pPr>
            <a:r>
              <a:rPr lang="pt-BR" altLang="pt-BR" sz="2500" dirty="0">
                <a:solidFill>
                  <a:schemeClr val="tx1"/>
                </a:solidFill>
              </a:rPr>
              <a:t>A importância do Conselho Nacional dos Tribunais de Contas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do controle da responsabilidade fiscal</a:t>
            </a:r>
          </a:p>
        </p:txBody>
      </p:sp>
      <p:sp>
        <p:nvSpPr>
          <p:cNvPr id="5325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54638" y="3179763"/>
            <a:ext cx="3592512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38" tIns="56820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defRPr/>
            </a:pPr>
            <a:r>
              <a:rPr lang="pt-BR" altLang="pt-BR" sz="1814" b="1">
                <a:solidFill>
                  <a:srgbClr val="000000"/>
                </a:solidFill>
              </a:rPr>
              <a:t>Livro</a:t>
            </a:r>
          </a:p>
          <a:p>
            <a:pPr eaLnBrk="1">
              <a:defRPr/>
            </a:pPr>
            <a:r>
              <a:rPr lang="pt-BR" altLang="pt-BR" sz="1814">
                <a:solidFill>
                  <a:srgbClr val="000000"/>
                </a:solidFill>
              </a:rPr>
              <a:t>Contas Governamentais e Responsabilidade Fiscal – Desafios para o Controle Externo</a:t>
            </a:r>
          </a:p>
        </p:txBody>
      </p:sp>
      <p:pic>
        <p:nvPicPr>
          <p:cNvPr id="2" name="Imagem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1" t="15747" r="31276" b="6936"/>
          <a:stretch/>
        </p:blipFill>
        <p:spPr>
          <a:xfrm>
            <a:off x="587375" y="944563"/>
            <a:ext cx="4116388" cy="559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6" name="1. A Corrupção mata e você pode ser o responsável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214313"/>
            <a:ext cx="9144000" cy="65833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/>
            <a:r>
              <a:rPr lang="pt-BR" altLang="pt-BR" b="1" smtClean="0">
                <a:solidFill>
                  <a:srgbClr val="00B0F0"/>
                </a:solidFill>
              </a:rPr>
              <a:t>Responsabilidade fiscal</a:t>
            </a:r>
            <a:endParaRPr lang="pt-BR" altLang="pt-BR" smtClean="0"/>
          </a:p>
        </p:txBody>
      </p:sp>
      <p:sp>
        <p:nvSpPr>
          <p:cNvPr id="94211" name="Espaço Reservado para Conteúdo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1. Fixar metas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2. Segregar ativos previdenciários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3. Estabelecer limites para despesas com pessoal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4. Estabelecer limites para seguridade social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5. Estabelecer limites para endividamento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6. Controlar renúncia fiscal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ítulo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/>
            <a:r>
              <a:rPr lang="pt-BR" altLang="pt-BR" b="1" smtClean="0">
                <a:solidFill>
                  <a:srgbClr val="00B0F0"/>
                </a:solidFill>
              </a:rPr>
              <a:t>Responsabilidade fiscal</a:t>
            </a:r>
            <a:endParaRPr lang="pt-BR" altLang="pt-BR" smtClean="0"/>
          </a:p>
        </p:txBody>
      </p:sp>
      <p:sp>
        <p:nvSpPr>
          <p:cNvPr id="94211" name="Espaço Reservado para Conteúdo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7. Prevenir obras inacabadas 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8. Não passar o problema pra o sucessor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9. Monitoramento em tempo real (RGF e RREO)</a:t>
            </a:r>
          </a:p>
          <a:p>
            <a:pPr algn="just" eaLnBrk="1">
              <a:buFont typeface="Times New Roman" pitchFamily="16" charset="0"/>
              <a:buNone/>
            </a:pPr>
            <a:r>
              <a:rPr lang="pt-BR" altLang="pt-BR" sz="2800" smtClean="0"/>
              <a:t>10. Sanções administrativas e financeiras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>
                <a:solidFill>
                  <a:srgbClr val="00B0F0"/>
                </a:solidFill>
              </a:rPr>
              <a:t>TCs e LRF</a:t>
            </a:r>
            <a:endParaRPr lang="pt-BR" smtClean="0"/>
          </a:p>
        </p:txBody>
      </p:sp>
      <p:sp>
        <p:nvSpPr>
          <p:cNvPr id="57347" name="Espaço Reservado para Conteúd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smtClean="0"/>
              <a:t>Na apreciação das contas de governo dos exercícios de 2014 e 2015, dos pareceres prévios contrários emitidos pelo TCE-MT, a totalidade registrou a ocorrência de irregularidades relacionadas à gestão fiscal, que foram determinantes para fundamentar o juízo negativo. Em diversos casos, a presença de apenas uma infringência da LRF foi suficiente para justificar a manifestação contrária do órgão de controle externo.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b="1" smtClean="0">
                <a:solidFill>
                  <a:srgbClr val="00B0F0"/>
                </a:solidFill>
              </a:rPr>
              <a:t>TCs e LRF</a:t>
            </a:r>
            <a:endParaRPr lang="pt-BR" smtClean="0"/>
          </a:p>
        </p:txBody>
      </p:sp>
      <p:sp>
        <p:nvSpPr>
          <p:cNvPr id="58371" name="Espaço Reservado para Conteúd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sz="3200" smtClean="0"/>
              <a:t>Da mesma forma, no julgamento pelo TCE-MT das contas de gestão relativas aos exercícios de 2014 e 2015, 89% e 100%, respectivamente, das contas julgadas irregulares tiveram como fundamento o descumprimento das normas de gestão fiscal.</a:t>
            </a:r>
          </a:p>
          <a:p>
            <a:pPr>
              <a:buFont typeface="Times New Roman" pitchFamily="16" charset="0"/>
              <a:buNone/>
            </a:pPr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do controle externo dos RPPS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094288" y="3244850"/>
            <a:ext cx="35925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38" tIns="56820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defRPr/>
            </a:pPr>
            <a:r>
              <a:rPr lang="pt-BR" altLang="pt-BR" sz="1814" b="1">
                <a:solidFill>
                  <a:srgbClr val="000000"/>
                </a:solidFill>
              </a:rPr>
              <a:t>Livro</a:t>
            </a:r>
          </a:p>
          <a:p>
            <a:pPr eaLnBrk="1">
              <a:defRPr/>
            </a:pPr>
            <a:r>
              <a:rPr lang="pt-BR" altLang="pt-BR" sz="1814">
                <a:solidFill>
                  <a:srgbClr val="000000"/>
                </a:solidFill>
              </a:rPr>
              <a:t>Controle Externo dos Regimes Próprios de Previdência Social</a:t>
            </a:r>
          </a:p>
        </p:txBody>
      </p:sp>
      <p:pic>
        <p:nvPicPr>
          <p:cNvPr id="2" name="Imagem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2" t="11812" r="30421" b="8723"/>
          <a:stretch/>
        </p:blipFill>
        <p:spPr>
          <a:xfrm>
            <a:off x="782638" y="887413"/>
            <a:ext cx="3921125" cy="5575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8461375" cy="688975"/>
          </a:xfrm>
        </p:spPr>
        <p:txBody>
          <a:bodyPr/>
          <a:lstStyle/>
          <a:p>
            <a:pPr algn="just"/>
            <a:r>
              <a:rPr lang="pt-BR" altLang="pt-BR" sz="3600" b="1" smtClean="0">
                <a:solidFill>
                  <a:srgbClr val="00B0F0"/>
                </a:solidFill>
              </a:rPr>
              <a:t>Três competências principais dos TCs em relação aos RPPS</a:t>
            </a:r>
            <a:endParaRPr lang="pt-BR" sz="3600" smtClean="0"/>
          </a:p>
        </p:txBody>
      </p:sp>
      <p:sp>
        <p:nvSpPr>
          <p:cNvPr id="61443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558800" y="2205038"/>
            <a:ext cx="7991475" cy="4392612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3600" smtClean="0"/>
              <a:t>Julgamento de contas;</a:t>
            </a:r>
          </a:p>
          <a:p>
            <a:pPr algn="just">
              <a:buFont typeface="Wingdings" charset="2"/>
              <a:buChar char="ü"/>
            </a:pPr>
            <a:r>
              <a:rPr lang="pt-BR" sz="3600" smtClean="0"/>
              <a:t>Fiscalização de natureza contábil, orçamentária, financeira, operacional e patrimonial;</a:t>
            </a:r>
          </a:p>
          <a:p>
            <a:pPr algn="just">
              <a:buFont typeface="Wingdings" charset="2"/>
              <a:buChar char="ü"/>
            </a:pPr>
            <a:r>
              <a:rPr lang="pt-BR" sz="3600" smtClean="0"/>
              <a:t>Apreciação da legalidade dos atos de concessão de benefícios previdenciários.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 noChangeArrowheads="1"/>
          </p:cNvSpPr>
          <p:nvPr>
            <p:ph type="title"/>
          </p:nvPr>
        </p:nvSpPr>
        <p:spPr>
          <a:xfrm>
            <a:off x="250825" y="620713"/>
            <a:ext cx="8605838" cy="688975"/>
          </a:xfrm>
        </p:spPr>
        <p:txBody>
          <a:bodyPr/>
          <a:lstStyle/>
          <a:p>
            <a:pPr algn="just"/>
            <a:r>
              <a:rPr lang="pt-BR" altLang="pt-BR" sz="3600" b="1" smtClean="0">
                <a:solidFill>
                  <a:srgbClr val="00B0F0"/>
                </a:solidFill>
              </a:rPr>
              <a:t>Princípios da LRF para gestão dos RPPS</a:t>
            </a:r>
            <a:endParaRPr lang="en-US" sz="3600" smtClean="0"/>
          </a:p>
        </p:txBody>
      </p:sp>
      <p:sp>
        <p:nvSpPr>
          <p:cNvPr id="6246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468313" y="2205038"/>
            <a:ext cx="7991475" cy="4392612"/>
          </a:xfrm>
        </p:spPr>
        <p:txBody>
          <a:bodyPr/>
          <a:lstStyle/>
          <a:p>
            <a:pPr algn="just">
              <a:buFont typeface="Wingdings" charset="2"/>
              <a:buChar char="ü"/>
            </a:pPr>
            <a:r>
              <a:rPr lang="pt-BR" sz="3600" smtClean="0"/>
              <a:t> Princípio da Segregação do Caixa;</a:t>
            </a:r>
          </a:p>
          <a:p>
            <a:pPr algn="just">
              <a:buFont typeface="Wingdings" charset="2"/>
              <a:buChar char="ü"/>
            </a:pPr>
            <a:r>
              <a:rPr lang="pt-BR" sz="3600" smtClean="0"/>
              <a:t> Princípio da Aplicação em Condições de Mercado;</a:t>
            </a:r>
          </a:p>
          <a:p>
            <a:pPr algn="just">
              <a:buFont typeface="Wingdings" charset="2"/>
              <a:buChar char="ü"/>
            </a:pPr>
            <a:r>
              <a:rPr lang="pt-BR" sz="3600" smtClean="0"/>
              <a:t> Princípio da Segurança; e</a:t>
            </a:r>
          </a:p>
          <a:p>
            <a:pPr algn="just">
              <a:buFont typeface="Wingdings" charset="2"/>
              <a:buChar char="ü"/>
            </a:pPr>
            <a:r>
              <a:rPr lang="pt-BR" sz="3600" smtClean="0"/>
              <a:t> Princípio da Prudência Financeira.</a:t>
            </a:r>
          </a:p>
          <a:p>
            <a:pPr>
              <a:buFont typeface="Times New Roman" pitchFamily="16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ítulo 1"/>
          <p:cNvSpPr>
            <a:spLocks noGrp="1" noChangeArrowheads="1"/>
          </p:cNvSpPr>
          <p:nvPr>
            <p:ph type="title"/>
          </p:nvPr>
        </p:nvSpPr>
        <p:spPr>
          <a:xfrm>
            <a:off x="250825" y="692150"/>
            <a:ext cx="8534400" cy="688975"/>
          </a:xfrm>
        </p:spPr>
        <p:txBody>
          <a:bodyPr/>
          <a:lstStyle/>
          <a:p>
            <a:pPr algn="ctr"/>
            <a:r>
              <a:rPr lang="pt-BR" altLang="pt-BR" sz="3600" b="1" smtClean="0">
                <a:solidFill>
                  <a:srgbClr val="00B0F0"/>
                </a:solidFill>
              </a:rPr>
              <a:t>Três momentos na atuação dos TCs no controle dos RPPS</a:t>
            </a:r>
            <a:endParaRPr lang="pt-BR" altLang="pt-BR" sz="3600" smtClean="0"/>
          </a:p>
        </p:txBody>
      </p:sp>
      <p:sp>
        <p:nvSpPr>
          <p:cNvPr id="6349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991475" cy="4392613"/>
          </a:xfrm>
        </p:spPr>
        <p:txBody>
          <a:bodyPr/>
          <a:lstStyle/>
          <a:p>
            <a:pPr marL="0" indent="0" algn="just">
              <a:buFont typeface="Times New Roman" pitchFamily="16" charset="0"/>
              <a:buNone/>
            </a:pPr>
            <a:r>
              <a:rPr lang="pt-BR" altLang="pt-BR" sz="3600" smtClean="0"/>
              <a:t>1º momento – o controle da concessão de benefícios;</a:t>
            </a:r>
          </a:p>
          <a:p>
            <a:pPr marL="0" indent="0" algn="just">
              <a:buFont typeface="Times New Roman" pitchFamily="16" charset="0"/>
              <a:buNone/>
            </a:pPr>
            <a:r>
              <a:rPr lang="pt-BR" altLang="pt-BR" sz="3600" smtClean="0"/>
              <a:t>2º momento – o controle da arrecadação das contribuições;</a:t>
            </a:r>
          </a:p>
          <a:p>
            <a:pPr marL="0" indent="0" algn="just">
              <a:buFont typeface="Times New Roman" pitchFamily="16" charset="0"/>
              <a:buNone/>
            </a:pPr>
            <a:r>
              <a:rPr lang="pt-BR" altLang="pt-BR" sz="3600" smtClean="0"/>
              <a:t>3º momento – o controle da gestão financeira e do déficit atuarial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 noChangeArrowheads="1"/>
          </p:cNvSpPr>
          <p:nvPr>
            <p:ph type="title"/>
          </p:nvPr>
        </p:nvSpPr>
        <p:spPr>
          <a:xfrm>
            <a:off x="287338" y="441325"/>
            <a:ext cx="8677275" cy="688975"/>
          </a:xfrm>
        </p:spPr>
        <p:txBody>
          <a:bodyPr/>
          <a:lstStyle/>
          <a:p>
            <a:pPr algn="ctr"/>
            <a:r>
              <a:rPr lang="pt-BR" altLang="pt-BR" sz="3600" b="1" smtClean="0">
                <a:solidFill>
                  <a:srgbClr val="00B0F0"/>
                </a:solidFill>
              </a:rPr>
              <a:t>O controle das aplicações financeiras dos RPPS </a:t>
            </a:r>
            <a:endParaRPr lang="en-US" altLang="pt-BR" sz="3600" smtClean="0"/>
          </a:p>
        </p:txBody>
      </p:sp>
      <p:sp>
        <p:nvSpPr>
          <p:cNvPr id="6451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charset="2"/>
              <a:buChar char="ü"/>
            </a:pPr>
            <a:r>
              <a:rPr lang="en-US" altLang="pt-BR" sz="3200" smtClean="0"/>
              <a:t>Acompanhamento das aplicações financeiras;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200" smtClean="0"/>
              <a:t>Verificação da conformidade com normas da SPS e outras;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200" smtClean="0"/>
              <a:t>Apuração da economicidade das operações de compra e venda;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200" smtClean="0"/>
              <a:t>Representações do Banco Central, SPS e outras.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817563" y="2460625"/>
            <a:ext cx="3862387" cy="625475"/>
          </a:xfrm>
        </p:spPr>
        <p:txBody>
          <a:bodyPr/>
          <a:lstStyle/>
          <a:p>
            <a:pPr algn="ctr"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De onde viemos?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 noChangeArrowheads="1"/>
          </p:cNvSpPr>
          <p:nvPr>
            <p:ph type="title"/>
          </p:nvPr>
        </p:nvSpPr>
        <p:spPr>
          <a:xfrm>
            <a:off x="287338" y="441325"/>
            <a:ext cx="8532812" cy="688975"/>
          </a:xfrm>
        </p:spPr>
        <p:txBody>
          <a:bodyPr/>
          <a:lstStyle/>
          <a:p>
            <a:pPr algn="just"/>
            <a:r>
              <a:rPr lang="pt-BR" altLang="pt-BR" sz="4000" b="1" smtClean="0">
                <a:solidFill>
                  <a:srgbClr val="00B0F0"/>
                </a:solidFill>
              </a:rPr>
              <a:t>Desafios </a:t>
            </a:r>
            <a:endParaRPr lang="en-US" altLang="pt-BR" sz="4000" smtClean="0"/>
          </a:p>
        </p:txBody>
      </p:sp>
      <p:sp>
        <p:nvSpPr>
          <p:cNvPr id="6553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charset="2"/>
              <a:buChar char="ü"/>
            </a:pPr>
            <a:r>
              <a:rPr lang="en-US" altLang="pt-BR" sz="3600" smtClean="0"/>
              <a:t> Sustentabilidade dos RPPS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600" smtClean="0"/>
              <a:t> Financiamento dos benefícios a conceder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600" smtClean="0"/>
              <a:t> Equacionamento dos déficits financeiro e atuarial</a:t>
            </a:r>
          </a:p>
          <a:p>
            <a:pPr algn="just">
              <a:buFont typeface="Wingdings" charset="2"/>
              <a:buChar char="ü"/>
            </a:pPr>
            <a:r>
              <a:rPr lang="en-US" altLang="pt-BR" sz="3600" smtClean="0"/>
              <a:t> Melhoria na governança e na gestão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66563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22888" y="3148013"/>
            <a:ext cx="3624262" cy="112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38" tIns="56820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>
              <a:defRPr/>
            </a:pPr>
            <a:r>
              <a:rPr lang="pt-BR" altLang="pt-BR" sz="1814" b="1">
                <a:solidFill>
                  <a:srgbClr val="000000"/>
                </a:solidFill>
              </a:rPr>
              <a:t>Livro</a:t>
            </a:r>
          </a:p>
          <a:p>
            <a:pPr eaLnBrk="1">
              <a:defRPr/>
            </a:pPr>
            <a:r>
              <a:rPr lang="pt-BR" altLang="pt-BR" sz="1814">
                <a:solidFill>
                  <a:srgbClr val="000000"/>
                </a:solidFill>
              </a:rPr>
              <a:t>Tribunais de Contas - Temas polêmicos na visão de ministros e conselheiros substitutos</a:t>
            </a:r>
          </a:p>
        </p:txBody>
      </p:sp>
      <p:pic>
        <p:nvPicPr>
          <p:cNvPr id="2" name="Imagem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9349" t="13599" r="34856" b="9083"/>
          <a:stretch/>
        </p:blipFill>
        <p:spPr>
          <a:xfrm>
            <a:off x="782638" y="933450"/>
            <a:ext cx="3854450" cy="554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6861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700213"/>
            <a:ext cx="7435850" cy="4386262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Desde a promulgação da Constituição em1998, tivemos 97 emendas constitucionais e 4 emendas de revisão.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Nenhuma alterou os dispositivos relativos ao controle externo (arts. 70 a 75)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69635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Pesquisa empreendida pela ATRICON revelou que 25 anos após a promulgação da Carta Cidadã :</a:t>
            </a:r>
          </a:p>
          <a:p>
            <a:pPr>
              <a:buFont typeface="Wingdings" charset="2"/>
              <a:buChar char="ü"/>
            </a:pPr>
            <a:r>
              <a:rPr lang="pt-BR" altLang="pt-BR" sz="2500" smtClean="0">
                <a:solidFill>
                  <a:schemeClr val="tx1"/>
                </a:solidFill>
              </a:rPr>
              <a:t>	64 % dos TCs não atendem à composição prevista na Constituição e não contam com dois membros do Colegiado oriundos de carreiras técnicas (Conselheiros Substitutos e/ou Procuradores de Contas); e</a:t>
            </a:r>
          </a:p>
          <a:p>
            <a:pPr>
              <a:buFont typeface="Wingdings" charset="2"/>
              <a:buChar char="ü"/>
            </a:pPr>
            <a:r>
              <a:rPr lang="pt-BR" altLang="pt-BR" sz="2500" smtClean="0">
                <a:solidFill>
                  <a:schemeClr val="tx1"/>
                </a:solidFill>
              </a:rPr>
              <a:t>	14 % dos TCs nunca realizaram concurso para Conselheiros Substituto</a:t>
            </a:r>
          </a:p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70659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Pesquisa efetuada junto a 20 cursos de graduação superior, dos quais os cinco de melhor classificação no ranking universitário da Folha de São Paulo para o ano de 2014 nas áreas de direito, administração, ciências econômicas e ciências contábeis constatou que nenhum deles possuía na sua grade curricular disciplina cuja ementa destacasse o controle externo da Administração Pública e/ou as competências constitucionais e legais dos Tribunais de Contas.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71683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c) Leis orgânicas e regimentos internos que restringiram a participação de Conselheiros Substitutos como Relatores de determinadas espécies de processos ou na votação de outras espécies;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d) Leis orgânicas e regimentos internos que atribuíram aos Conselheiros Substitutos atribuições estranhas à judicatura, tais como emissão de pareceres ou coordenação de unidades técnicas;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72707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e) Leis orgânicas e regimentos internos que instituíram subordinação e/ou vinculação de Conselheiros Substitutos a Conselheiros;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f) Leis orgânicas e regimentos internos que atribuíram aos Conselheiros a competência para escolher discricionariamente os Substitutos de Conselheiro dentre os integrantes do corpo técnico sem a realização de concurso público de provas e títulos específico para o cargo de Conselheiro Substituto;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73731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f) Leis orgânicas e regimentos internos que asseguraram aos Conselheiros, sem nenhum critério objetivo, privilegiar ou discriminar este ou aquele Conselheiro Substituto por ocasião das convocações para substituição; e 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g) Normas que criaram requisitos adicionais, a exemplo de “estágios probatórios” , para postergar a escolha de Conselheiros oriundos de carreiras técnicas.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 de respeitar o modelo constitucional</a:t>
            </a:r>
          </a:p>
        </p:txBody>
      </p:sp>
      <p:sp>
        <p:nvSpPr>
          <p:cNvPr id="74755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Ante todas as tentativas de fazer letra morta da norma constitucional atinente à composição e funcionamento das Cortes de Contas, o Supremo Tribunal Federal tem adotado decisões notáveis pela sua clareza e pela intransigência na guarda da Lei Maior:</a:t>
            </a:r>
          </a:p>
          <a:p>
            <a:pPr>
              <a:buFont typeface="Times New Roman" pitchFamily="16" charset="0"/>
              <a:buNone/>
            </a:pPr>
            <a:r>
              <a:rPr lang="pt-BR" altLang="pt-BR" sz="2500" smtClean="0">
                <a:solidFill>
                  <a:schemeClr val="tx1"/>
                </a:solidFill>
              </a:rPr>
              <a:t>Ações Diretas de Inconstitucionalidade: 373, 374, 397, 1994, 2209, 2596, 3255, 3276, 4416, 4812, 5698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5" y="1543050"/>
            <a:ext cx="5656263" cy="396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de uma lei nacional de processos de controle externo</a:t>
            </a:r>
          </a:p>
        </p:txBody>
      </p:sp>
      <p:sp>
        <p:nvSpPr>
          <p:cNvPr id="75779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47700" y="1162050"/>
            <a:ext cx="7435850" cy="438626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pt-BR" altLang="pt-BR" sz="25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 eaLnBrk="1"/>
            <a:r>
              <a:rPr lang="pt-BR" altLang="pt-BR" b="1" smtClean="0">
                <a:solidFill>
                  <a:srgbClr val="00B0F0"/>
                </a:solidFill>
              </a:rPr>
              <a:t>A singularidade dos processos de controle externo</a:t>
            </a:r>
            <a:endParaRPr lang="pt-BR" altLang="pt-BR" smtClean="0"/>
          </a:p>
        </p:txBody>
      </p:sp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8688"/>
            <a:ext cx="7886700" cy="4351337"/>
          </a:xfrm>
        </p:spPr>
        <p:txBody>
          <a:bodyPr/>
          <a:lstStyle/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a) Ausência de lide;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b) Inaplicabilidade da inércia de jurisdição;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c) Inversão do ônus da prova;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d) Não obrigatoriedade de representação por intermédio de advogado;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e) Inexistência de duplo grau de jurisdição;</a:t>
            </a:r>
          </a:p>
          <a:p>
            <a:pPr marL="0" indent="0" eaLnBrk="1">
              <a:buFont typeface="Times New Roman" panose="02020603050405020304" pitchFamily="18" charset="0"/>
              <a:buNone/>
              <a:defRPr/>
            </a:pPr>
            <a:r>
              <a:rPr lang="pt-BR" sz="3000" dirty="0"/>
              <a:t>f) Ausência de prova testemunhal;</a:t>
            </a:r>
          </a:p>
          <a:p>
            <a:pPr eaLnBrk="1">
              <a:buFont typeface="Times New Roman" panose="02020603050405020304" pitchFamily="18" charset="0"/>
              <a:buNone/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 noChangeArrowheads="1"/>
          </p:cNvSpPr>
          <p:nvPr>
            <p:ph type="title"/>
          </p:nvPr>
        </p:nvSpPr>
        <p:spPr>
          <a:xfrm>
            <a:off x="779463" y="441325"/>
            <a:ext cx="6137275" cy="473075"/>
          </a:xfrm>
        </p:spPr>
        <p:txBody>
          <a:bodyPr/>
          <a:lstStyle/>
          <a:p>
            <a:r>
              <a:rPr lang="pt-BR" altLang="pt-BR" sz="3200" b="1" smtClean="0">
                <a:solidFill>
                  <a:srgbClr val="00B0F0"/>
                </a:solidFill>
              </a:rPr>
              <a:t>A importância do Conselho Nacional dos Tribunais de Contas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ço Reservado para Conteúdo 2"/>
          <p:cNvSpPr>
            <a:spLocks noGrp="1" noChangeArrowheads="1"/>
          </p:cNvSpPr>
          <p:nvPr>
            <p:ph idx="1"/>
          </p:nvPr>
        </p:nvSpPr>
        <p:spPr>
          <a:xfrm>
            <a:off x="628650" y="257175"/>
            <a:ext cx="7886700" cy="6284913"/>
          </a:xfrm>
        </p:spPr>
        <p:txBody>
          <a:bodyPr/>
          <a:lstStyle/>
          <a:p>
            <a:pPr eaLnBrk="1">
              <a:buFont typeface="Times New Roman" pitchFamily="16" charset="0"/>
              <a:buNone/>
            </a:pPr>
            <a:r>
              <a:rPr lang="pt-BR" altLang="pt-BR" smtClean="0"/>
              <a:t>estruturar os TCs para atuarem mais tempestivamente no controle da responsabilidade fiscal, especialmente no que concerne à análise dos RGFs e RREOs e eventual emissão de Termos de Alerta;</a:t>
            </a:r>
          </a:p>
          <a:p>
            <a:pPr eaLnBrk="1">
              <a:buFont typeface="Times New Roman" pitchFamily="16" charset="0"/>
              <a:buNone/>
            </a:pPr>
            <a:r>
              <a:rPr lang="pt-BR" altLang="pt-BR" smtClean="0"/>
              <a:t>buscar a uniformização de entendimentos entre os TCs sobre conceitos basilares da LRF, tais como itens componentes da receita corrente líquida, das despesas totais com pessoal, das obrigações de despesa e da disponibilidade de caixa ao final do exercício;</a:t>
            </a:r>
          </a:p>
          <a:p>
            <a:pPr eaLnBrk="1">
              <a:buFont typeface="Times New Roman" pitchFamily="16" charset="0"/>
              <a:buNone/>
            </a:pPr>
            <a:r>
              <a:rPr lang="pt-BR" altLang="pt-BR" smtClean="0"/>
              <a:t>buscar a disseminação de boas práticas e de experiências de fiscalização em temas sensíveis e estratégicas como renúncia de receitas e regimes próprios de previdência social;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7175"/>
            <a:ext cx="7886700" cy="6284913"/>
          </a:xfrm>
        </p:spPr>
        <p:txBody>
          <a:bodyPr>
            <a:normAutofit lnSpcReduction="10000"/>
          </a:bodyPr>
          <a:lstStyle/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dirty="0"/>
              <a:t>ampliar as experiências de auditorias coordenadas sobre políticas públicas e programas governamentais de dimensão nacional e de execução descentralizada;</a:t>
            </a:r>
          </a:p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dirty="0"/>
              <a:t>ampliar a utilização de ferramentas de inteligência artificial;</a:t>
            </a:r>
          </a:p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dirty="0"/>
              <a:t>ampliar os canais de transparência e comunicação com a sociedade, mediante o uso de novas tecnologias de comunicação e informação;</a:t>
            </a:r>
          </a:p>
          <a:p>
            <a:pPr eaLnBrk="1">
              <a:buFont typeface="Times New Roman" panose="02020603050405020304" pitchFamily="18" charset="0"/>
              <a:buNone/>
              <a:defRPr/>
            </a:pPr>
            <a:r>
              <a:rPr lang="pt-BR" dirty="0"/>
              <a:t>exigir o estrito cumprimento dos requisitos constitucionais nos processos de escolha de ministros e conselheiros dos </a:t>
            </a:r>
            <a:r>
              <a:rPr lang="pt-BR" dirty="0" err="1"/>
              <a:t>TCs</a:t>
            </a:r>
            <a:r>
              <a:rPr lang="pt-BR" dirty="0"/>
              <a:t>, especialmente no que concerne à idoneidade moral, reputação ilibada e notórios conhecimentos jurídicos, contábeis, econômicos e financeiros ou de administração pública;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6635750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Alguns exemplos negativos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O caso dos assentos da Arena Pantanal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O caso do teleférico de Chapada dos Guimarães</a:t>
            </a:r>
          </a:p>
        </p:txBody>
      </p:sp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mtClean="0"/>
              <a:t>Os assentos da Arena Pantanal</a:t>
            </a:r>
          </a:p>
        </p:txBody>
      </p:sp>
      <p:pic>
        <p:nvPicPr>
          <p:cNvPr id="81923" name="Espaço Reservado para Conteúdo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138738" y="2125663"/>
            <a:ext cx="2700337" cy="2024062"/>
          </a:xfrm>
        </p:spPr>
      </p:pic>
      <p:pic>
        <p:nvPicPr>
          <p:cNvPr id="81924" name="Imagem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4963" y="2125663"/>
            <a:ext cx="3440112" cy="238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BR" altLang="pt-BR" b="1" smtClean="0">
                <a:solidFill>
                  <a:srgbClr val="0099FF"/>
                </a:solidFill>
              </a:rPr>
              <a:t>Os assentos da Arena Pantanal</a:t>
            </a:r>
            <a:endParaRPr lang="pt-BR" smtClean="0"/>
          </a:p>
        </p:txBody>
      </p:sp>
      <p:sp>
        <p:nvSpPr>
          <p:cNvPr id="82947" name="Espaço Reservado para Conteúd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smtClean="0"/>
              <a:t>Processo 105120/2013 - Denúncia.</a:t>
            </a:r>
          </a:p>
          <a:p>
            <a:pPr>
              <a:buFont typeface="Times New Roman" pitchFamily="16" charset="0"/>
              <a:buNone/>
            </a:pPr>
            <a:r>
              <a:rPr lang="pt-BR" smtClean="0"/>
              <a:t>Foi apontado em Relatório Técnico que os valores unitários pagos pelas cadeiras da Arena Pantanal, de R$ 340,00, foram superiores em 94,3% aos da Arena Mané Garrincha em Brasília, de R$ 175,00. Mesmo reconhecendo a diferença de qualidade entre os produtos, a equipe técnica afirmou que a opção da SECOPA não foi razoável.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BR" altLang="pt-BR" b="1" smtClean="0">
                <a:solidFill>
                  <a:srgbClr val="0099FF"/>
                </a:solidFill>
              </a:rPr>
              <a:t>Os assentos da Arena Pantanal</a:t>
            </a:r>
            <a:endParaRPr lang="pt-BR" smtClean="0"/>
          </a:p>
        </p:txBody>
      </p:sp>
      <p:sp>
        <p:nvSpPr>
          <p:cNvPr id="83971" name="Espaço Reservado para Conteúdo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6" charset="0"/>
              <a:buNone/>
            </a:pPr>
            <a:r>
              <a:rPr lang="pt-BR" smtClean="0"/>
              <a:t>Por quatro votos a dois, a Denúncia foi julgada IMPROCEDENTE. De acordo com o Voto vencedor, </a:t>
            </a:r>
            <a:r>
              <a:rPr lang="pt-BR" i="1" smtClean="0"/>
              <a:t>“Não cabe a este Tribunal adentrar na discricionariedade do agente político. Esta Corte não pode substituir o gestor e apená-lo simplesmente por contratar um bem que possui qualidade superior a outro. (...) </a:t>
            </a:r>
            <a:r>
              <a:rPr lang="pt-BR" smtClean="0"/>
              <a:t>(Acórdão 1202/2014)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BR" altLang="pt-BR" b="1" smtClean="0">
                <a:solidFill>
                  <a:srgbClr val="0099FF"/>
                </a:solidFill>
              </a:rPr>
              <a:t>O teleférico da Chapada dos Guimarães</a:t>
            </a:r>
            <a:endParaRPr lang="pt-BR" smtClean="0"/>
          </a:p>
        </p:txBody>
      </p:sp>
      <p:pic>
        <p:nvPicPr>
          <p:cNvPr id="84995" name="Espaço Reservado para Conteúdo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86475" y="2498725"/>
            <a:ext cx="1743075" cy="1471613"/>
          </a:xfrm>
        </p:spPr>
      </p:pic>
      <p:pic>
        <p:nvPicPr>
          <p:cNvPr id="84996" name="Imagem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2498725"/>
            <a:ext cx="4252913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800225" y="161925"/>
            <a:ext cx="3414713" cy="631825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lIns="90000" tIns="60840" rIns="90000" bIns="45000" anchor="ctr" anchorCtr="1"/>
          <a:lstStyle/>
          <a:p>
            <a:pPr algn="ct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>
                <a:solidFill>
                  <a:srgbClr val="000000"/>
                </a:solidFill>
              </a:rPr>
              <a:t>       </a:t>
            </a:r>
          </a:p>
        </p:txBody>
      </p:sp>
      <p:sp>
        <p:nvSpPr>
          <p:cNvPr id="12292" name="Text Box 3"/>
          <p:cNvSpPr txBox="1">
            <a:spLocks noChangeArrowheads="1"/>
          </p:cNvSpPr>
          <p:nvPr/>
        </p:nvSpPr>
        <p:spPr bwMode="auto">
          <a:xfrm>
            <a:off x="7019925" y="3060700"/>
            <a:ext cx="1588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40" rIns="90000" bIns="45000"/>
          <a:lstStyle/>
          <a:p>
            <a: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BR" altLang="pt-BR" b="1" smtClean="0">
                <a:solidFill>
                  <a:srgbClr val="0099FF"/>
                </a:solidFill>
              </a:rPr>
              <a:t>O teleférico da Chapada dos Guimarães</a:t>
            </a:r>
            <a:endParaRPr lang="pt-BR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Times New Roman" panose="02020603050405020304" pitchFamily="18" charset="0"/>
              <a:buNone/>
              <a:defRPr/>
            </a:pPr>
            <a:r>
              <a:rPr lang="pt-BR" dirty="0"/>
              <a:t>Processo 21240-7/2011</a:t>
            </a:r>
          </a:p>
          <a:p>
            <a:pPr>
              <a:buFont typeface="Times New Roman" panose="02020603050405020304" pitchFamily="18" charset="0"/>
              <a:buNone/>
              <a:defRPr/>
            </a:pPr>
            <a:r>
              <a:rPr lang="pt-BR" dirty="0"/>
              <a:t>Em 2015, o TCE condenou o </a:t>
            </a:r>
            <a:r>
              <a:rPr lang="pt-BR" dirty="0" err="1"/>
              <a:t>ex-gestor</a:t>
            </a:r>
            <a:r>
              <a:rPr lang="pt-BR" dirty="0"/>
              <a:t> à devolução de R$ 575 mil reais, relativos à compra de cabines para um teleférico a ser instalado na Chapada dos Guimarães (sem precisar em que local, sem projeto básico, definição de estações etc.)(Acórdão 7/2015).</a:t>
            </a:r>
          </a:p>
          <a:p>
            <a:pPr>
              <a:buFont typeface="Times New Roman" panose="02020603050405020304" pitchFamily="18" charset="0"/>
              <a:buNone/>
              <a:defRPr/>
            </a:pPr>
            <a:r>
              <a:rPr lang="pt-BR" dirty="0"/>
              <a:t>Em 2016, o TCE acatou recurso sob o argumento de que não houve dano ao erário, pois as cabines produzidas haviam sido incorporados ao patrimônio do estado (Acórdão 601/2016).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6635750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Alguns exemplos positivos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Denúncia Canabrava do Norte 2013 (licitação)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Denúncia Santo Antônio do Leverger 2017 (pontes)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• Contas de governo de Juara 2009 (apropriação indébita previdenciária)</a:t>
            </a:r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rma Livre: Forma 1"/>
          <p:cNvSpPr>
            <a:spLocks/>
          </p:cNvSpPr>
          <p:nvPr/>
        </p:nvSpPr>
        <p:spPr bwMode="auto">
          <a:xfrm>
            <a:off x="981075" y="900113"/>
            <a:ext cx="6399213" cy="5905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defTabSz="914400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pt-BR" sz="3200" b="1">
                <a:solidFill>
                  <a:srgbClr val="0099FF"/>
                </a:solidFill>
              </a:rPr>
              <a:t>O </a:t>
            </a:r>
            <a:r>
              <a:rPr lang="en-US" altLang="pt-BR" sz="3200" b="1" i="1">
                <a:solidFill>
                  <a:srgbClr val="0099FF"/>
                </a:solidFill>
              </a:rPr>
              <a:t>leading case </a:t>
            </a:r>
            <a:r>
              <a:rPr lang="en-US" altLang="pt-BR" sz="3200" b="1">
                <a:solidFill>
                  <a:srgbClr val="0099FF"/>
                </a:solidFill>
              </a:rPr>
              <a:t>de Juara</a:t>
            </a:r>
          </a:p>
        </p:txBody>
      </p:sp>
      <p:sp>
        <p:nvSpPr>
          <p:cNvPr id="88067" name="Forma Livre: Forma 2"/>
          <p:cNvSpPr>
            <a:spLocks/>
          </p:cNvSpPr>
          <p:nvPr/>
        </p:nvSpPr>
        <p:spPr bwMode="auto">
          <a:xfrm>
            <a:off x="1079500" y="1800225"/>
            <a:ext cx="5940425" cy="36766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tIns="91440"/>
          <a:lstStyle/>
          <a:p>
            <a:pPr defTabSz="914400">
              <a:lnSpc>
                <a:spcPct val="93000"/>
              </a:lnSpc>
              <a:spcAft>
                <a:spcPts val="1425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O relator original votou no sentido da aprovação com ressalvas, sendo vencido pelo entendimento de que o não recolhimento das cotas de contribuição previdenciária descontadas dos segurados ao INSS ou ao RPPS, conforme o caso, representa irregularidade de gravidade tão expressiva que conduz ao juízo de mérito pela reprovação.</a:t>
            </a:r>
          </a:p>
        </p:txBody>
      </p:sp>
      <p:pic>
        <p:nvPicPr>
          <p:cNvPr id="88068" name="Imagem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ítulo 1"/>
          <p:cNvSpPr>
            <a:spLocks noGrp="1" noChangeArrowheads="1"/>
          </p:cNvSpPr>
          <p:nvPr>
            <p:ph type="title"/>
          </p:nvPr>
        </p:nvSpPr>
        <p:spPr>
          <a:xfrm>
            <a:off x="287338" y="441325"/>
            <a:ext cx="8388350" cy="688975"/>
          </a:xfrm>
        </p:spPr>
        <p:txBody>
          <a:bodyPr/>
          <a:lstStyle/>
          <a:p>
            <a:pPr algn="ctr"/>
            <a:r>
              <a:rPr lang="pt-BR" altLang="pt-BR" smtClean="0"/>
              <a:t>Evolução das irregularidades gravíssimas</a:t>
            </a:r>
          </a:p>
        </p:txBody>
      </p:sp>
      <p:graphicFrame>
        <p:nvGraphicFramePr>
          <p:cNvPr id="4" name="Content Placeholder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7700" y="1557338"/>
          <a:ext cx="799147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8295">
                  <a:extLst>
                    <a:ext uri="{9D8B030D-6E8A-4147-A177-3AD203B41FA5}"/>
                  </a:extLst>
                </a:gridCol>
                <a:gridCol w="1598295">
                  <a:extLst>
                    <a:ext uri="{9D8B030D-6E8A-4147-A177-3AD203B41FA5}"/>
                  </a:extLst>
                </a:gridCol>
                <a:gridCol w="1598295">
                  <a:extLst>
                    <a:ext uri="{9D8B030D-6E8A-4147-A177-3AD203B41FA5}"/>
                  </a:extLst>
                </a:gridCol>
                <a:gridCol w="1598295">
                  <a:extLst>
                    <a:ext uri="{9D8B030D-6E8A-4147-A177-3AD203B41FA5}"/>
                  </a:extLst>
                </a:gridCol>
                <a:gridCol w="1598295">
                  <a:extLst>
                    <a:ext uri="{9D8B030D-6E8A-4147-A177-3AD203B41FA5}"/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 err="1">
                          <a:latin typeface="+mj-lt"/>
                        </a:rPr>
                        <a:t>Ano</a:t>
                      </a:r>
                      <a:endParaRPr lang="en-US" sz="2400" u="none" baseline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2010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2013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baseline="0" dirty="0">
                          <a:latin typeface="+mj-lt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5" name="Chart 5"/>
          <p:cNvGraphicFramePr>
            <a:graphicFrameLocks/>
          </p:cNvGraphicFramePr>
          <p:nvPr/>
        </p:nvGraphicFramePr>
        <p:xfrm>
          <a:off x="2144713" y="2720975"/>
          <a:ext cx="5430837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6635750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O Brasil tem jeito, professor?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547813" y="241935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9600">
                <a:solidFill>
                  <a:srgbClr val="000000"/>
                </a:solidFill>
              </a:rPr>
              <a:t>Sim!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1079500"/>
            <a:ext cx="6635750" cy="688975"/>
          </a:xfrm>
        </p:spPr>
        <p:txBody>
          <a:bodyPr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Vencer os sete Nãos</a:t>
            </a:r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00113" y="1917700"/>
            <a:ext cx="5111750" cy="330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possível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vai dar certo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suficiente</a:t>
            </a:r>
          </a:p>
          <a:p>
            <a:pPr marL="342900" indent="-338138" eaLnBrk="1">
              <a:spcBef>
                <a:spcPts val="525"/>
              </a:spcBef>
              <a:buSzPct val="45000"/>
              <a:buFont typeface="Times New Roman" pitchFamily="16" charset="0"/>
              <a:buNone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o momento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duradouro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sincero</a:t>
            </a:r>
          </a:p>
          <a:p>
            <a:pPr marL="342900" indent="-338138" eaLnBrk="1">
              <a:spcBef>
                <a:spcPts val="525"/>
              </a:spcBef>
              <a:buSzPct val="4500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Não é para nós</a:t>
            </a:r>
          </a:p>
        </p:txBody>
      </p:sp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5" t="12526" r="31276" b="10157"/>
          <a:stretch/>
        </p:blipFill>
        <p:spPr>
          <a:xfrm>
            <a:off x="1058863" y="1090613"/>
            <a:ext cx="3198812" cy="470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4" t="15657" r="32051" b="10247"/>
          <a:stretch/>
        </p:blipFill>
        <p:spPr>
          <a:xfrm>
            <a:off x="1695450" y="1090613"/>
            <a:ext cx="3460750" cy="4776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1378" t="16643" r="32111" b="12483"/>
          <a:stretch/>
        </p:blipFill>
        <p:spPr>
          <a:xfrm>
            <a:off x="2286000" y="1077913"/>
            <a:ext cx="3703638" cy="4792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m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71" t="13332" r="34318" b="10425"/>
          <a:stretch/>
        </p:blipFill>
        <p:spPr>
          <a:xfrm>
            <a:off x="3184525" y="1027113"/>
            <a:ext cx="3455988" cy="481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59" t="15390" r="31514" b="6218"/>
          <a:stretch/>
        </p:blipFill>
        <p:spPr>
          <a:xfrm>
            <a:off x="3957638" y="1027113"/>
            <a:ext cx="3484562" cy="4891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39" t="12603" r="33513" b="12227"/>
          <a:stretch/>
        </p:blipFill>
        <p:spPr>
          <a:xfrm>
            <a:off x="4652963" y="996950"/>
            <a:ext cx="3324225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5" t="12526" r="31276" b="10157"/>
          <a:stretch/>
        </p:blipFill>
        <p:spPr>
          <a:xfrm>
            <a:off x="3346450" y="3541713"/>
            <a:ext cx="2025650" cy="297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54" t="15657" r="32051" b="10247"/>
          <a:stretch/>
        </p:blipFill>
        <p:spPr>
          <a:xfrm>
            <a:off x="674688" y="3541713"/>
            <a:ext cx="2157412" cy="297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/>
          <a:srcRect l="31378" t="16643" r="32111" b="12483"/>
          <a:stretch/>
        </p:blipFill>
        <p:spPr>
          <a:xfrm>
            <a:off x="5819775" y="3541713"/>
            <a:ext cx="2419350" cy="312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71" t="13332" r="34318" b="10425"/>
          <a:stretch/>
        </p:blipFill>
        <p:spPr>
          <a:xfrm>
            <a:off x="5975350" y="425450"/>
            <a:ext cx="2109788" cy="293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59" t="15390" r="31514" b="6218"/>
          <a:stretch/>
        </p:blipFill>
        <p:spPr>
          <a:xfrm>
            <a:off x="3286125" y="387350"/>
            <a:ext cx="2146300" cy="301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39" t="12603" r="33513" b="12227"/>
          <a:stretch/>
        </p:blipFill>
        <p:spPr>
          <a:xfrm>
            <a:off x="674688" y="280988"/>
            <a:ext cx="2070100" cy="308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ítulo 3"/>
          <p:cNvSpPr>
            <a:spLocks noGrp="1" noChangeArrowheads="1"/>
          </p:cNvSpPr>
          <p:nvPr>
            <p:ph type="title"/>
          </p:nvPr>
        </p:nvSpPr>
        <p:spPr>
          <a:xfrm>
            <a:off x="1325563" y="404813"/>
            <a:ext cx="6635750" cy="688975"/>
          </a:xfrm>
        </p:spPr>
        <p:txBody>
          <a:bodyPr/>
          <a:lstStyle/>
          <a:p>
            <a:pPr algn="ctr" eaLnBrk="1"/>
            <a:r>
              <a:rPr lang="pt-BR" altLang="pt-BR" b="1" smtClean="0">
                <a:solidFill>
                  <a:srgbClr val="7030A0"/>
                </a:solidFill>
              </a:rPr>
              <a:t>Mensagem final</a:t>
            </a:r>
            <a:endParaRPr lang="pt-BR" altLang="pt-BR" smtClean="0"/>
          </a:p>
        </p:txBody>
      </p:sp>
      <p:sp>
        <p:nvSpPr>
          <p:cNvPr id="93187" name="Espaço Reservado para Conteúdo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r" eaLnBrk="1">
              <a:lnSpc>
                <a:spcPct val="150000"/>
              </a:lnSpc>
              <a:buFont typeface="Times New Roman" pitchFamily="16" charset="0"/>
              <a:buNone/>
            </a:pPr>
            <a:r>
              <a:rPr lang="pt-BR" altLang="pt-BR" i="1" smtClean="0">
                <a:solidFill>
                  <a:schemeClr val="tx1"/>
                </a:solidFill>
              </a:rPr>
              <a:t>“</a:t>
            </a:r>
            <a:r>
              <a:rPr lang="pt-BR" altLang="pt-BR" smtClean="0"/>
              <a:t>A tarefa não é tanto ver aquilo que ninguém viu, </a:t>
            </a:r>
          </a:p>
          <a:p>
            <a:pPr marL="0" indent="0" algn="r" eaLnBrk="1">
              <a:lnSpc>
                <a:spcPct val="150000"/>
              </a:lnSpc>
              <a:buFont typeface="Times New Roman" pitchFamily="16" charset="0"/>
              <a:buNone/>
            </a:pPr>
            <a:r>
              <a:rPr lang="pt-BR" altLang="pt-BR" smtClean="0"/>
              <a:t>mas pensar o que ninguém pensou </a:t>
            </a:r>
          </a:p>
          <a:p>
            <a:pPr marL="0" indent="0" algn="r" eaLnBrk="1">
              <a:lnSpc>
                <a:spcPct val="150000"/>
              </a:lnSpc>
              <a:buFont typeface="Times New Roman" pitchFamily="16" charset="0"/>
              <a:buNone/>
            </a:pPr>
            <a:r>
              <a:rPr lang="pt-BR" altLang="pt-BR" smtClean="0"/>
              <a:t>sobre aquilo que todo mundo vê. “</a:t>
            </a:r>
          </a:p>
          <a:p>
            <a:pPr marL="0" indent="0" algn="r" eaLnBrk="1">
              <a:lnSpc>
                <a:spcPct val="150000"/>
              </a:lnSpc>
              <a:buFont typeface="Times New Roman" pitchFamily="16" charset="0"/>
              <a:buNone/>
            </a:pPr>
            <a:r>
              <a:rPr lang="pt-BR" altLang="pt-BR" smtClean="0"/>
              <a:t>Schopenhauer</a:t>
            </a:r>
          </a:p>
          <a:p>
            <a:pPr marL="0" indent="0" eaLnBrk="1">
              <a:buFont typeface="Times New Roman" pitchFamily="16" charset="0"/>
              <a:buNone/>
            </a:pPr>
            <a:endParaRPr lang="pt-BR" alt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00175" y="1260475"/>
            <a:ext cx="3460750" cy="614363"/>
          </a:xfrm>
        </p:spPr>
        <p:txBody>
          <a:bodyPr tIns="45720"/>
          <a:lstStyle/>
          <a:p>
            <a:pPr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 smtClean="0">
                <a:solidFill>
                  <a:srgbClr val="0099FF"/>
                </a:solidFill>
              </a:rPr>
              <a:t>Mensagem final </a:t>
            </a:r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1439863" y="1908175"/>
            <a:ext cx="5400675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algn="r"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600">
              <a:solidFill>
                <a:srgbClr val="006633"/>
              </a:solidFill>
            </a:endParaRP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>
                <a:solidFill>
                  <a:srgbClr val="000000"/>
                </a:solidFill>
              </a:rPr>
              <a:t>“</a:t>
            </a:r>
            <a:r>
              <a:rPr lang="pt-BR" altLang="pt-BR" sz="2500" i="1">
                <a:solidFill>
                  <a:srgbClr val="000000"/>
                </a:solidFill>
              </a:rPr>
              <a:t>Ninguém ignora tudo.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 i="1">
                <a:solidFill>
                  <a:srgbClr val="000000"/>
                </a:solidFill>
              </a:rPr>
              <a:t>Ninguém sabe tudo.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 i="1">
                <a:solidFill>
                  <a:srgbClr val="000000"/>
                </a:solidFill>
              </a:rPr>
              <a:t>Todos nós sabemos alguma coisa.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 i="1">
                <a:solidFill>
                  <a:srgbClr val="000000"/>
                </a:solidFill>
              </a:rPr>
              <a:t>Todos nós ignoramos alguma coisa.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500" i="1">
                <a:solidFill>
                  <a:srgbClr val="000000"/>
                </a:solidFill>
              </a:rPr>
              <a:t>Por isso, aprendemos sempre.”</a:t>
            </a:r>
          </a:p>
          <a:p>
            <a:pPr eaLnBrk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>
                <a:solidFill>
                  <a:srgbClr val="000000"/>
                </a:solidFill>
              </a:rPr>
              <a:t>Paulo Freire</a:t>
            </a:r>
          </a:p>
        </p:txBody>
      </p:sp>
      <p:pic>
        <p:nvPicPr>
          <p:cNvPr id="942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975" y="1268413"/>
            <a:ext cx="5932488" cy="44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539750" y="1844675"/>
            <a:ext cx="3779838" cy="1187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tIns="91440"/>
          <a:lstStyle/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>
                <a:solidFill>
                  <a:srgbClr val="0099FF"/>
                </a:solidFill>
              </a:rPr>
              <a:t>Muito agradecido pelo convite e</a:t>
            </a: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3200" b="1">
                <a:solidFill>
                  <a:srgbClr val="0099FF"/>
                </a:solidFill>
              </a:rPr>
              <a:t>pela atenção!</a:t>
            </a: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3200" b="1">
              <a:solidFill>
                <a:srgbClr val="0099FF"/>
              </a:solidFill>
            </a:endParaRP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4400">
              <a:solidFill>
                <a:srgbClr val="006633"/>
              </a:solidFill>
            </a:endParaRPr>
          </a:p>
          <a:p>
            <a:pPr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600">
              <a:solidFill>
                <a:srgbClr val="006633"/>
              </a:solidFill>
            </a:endParaRPr>
          </a:p>
          <a:p>
            <a:pPr algn="r" eaLnBrk="1" hangingPunct="1"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altLang="pt-BR" sz="2600">
              <a:solidFill>
                <a:srgbClr val="006633"/>
              </a:solidFill>
            </a:endParaRPr>
          </a:p>
        </p:txBody>
      </p:sp>
      <p:sp>
        <p:nvSpPr>
          <p:cNvPr id="95235" name="Text Box 2"/>
          <p:cNvSpPr txBox="1">
            <a:spLocks noChangeArrowheads="1"/>
          </p:cNvSpPr>
          <p:nvPr/>
        </p:nvSpPr>
        <p:spPr bwMode="auto">
          <a:xfrm>
            <a:off x="720725" y="3789363"/>
            <a:ext cx="3779838" cy="35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40" rIns="0" bIns="0"/>
          <a:lstStyle/>
          <a:p>
            <a:pPr eaLnBrk="1" hangingPunct="1">
              <a:lnSpc>
                <a:spcPct val="93000"/>
              </a:lnSpc>
              <a:spcBef>
                <a:spcPts val="5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altLang="pt-BR" sz="2000" b="1">
                <a:solidFill>
                  <a:srgbClr val="000000"/>
                </a:solidFill>
              </a:rPr>
              <a:t>luizhlima@tce.mt.gov.br</a:t>
            </a:r>
          </a:p>
        </p:txBody>
      </p:sp>
      <p:pic>
        <p:nvPicPr>
          <p:cNvPr id="9523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80288" y="5689600"/>
            <a:ext cx="1260475" cy="933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38184</TotalTime>
  <Words>2505</Words>
  <Application>Microsoft Office PowerPoint</Application>
  <PresentationFormat>Apresentação na tela (4:3)</PresentationFormat>
  <Paragraphs>311</Paragraphs>
  <Slides>90</Slides>
  <Notes>42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90</vt:i4>
      </vt:variant>
    </vt:vector>
  </HeadingPairs>
  <TitlesOfParts>
    <vt:vector size="100" baseType="lpstr">
      <vt:lpstr>Arial</vt:lpstr>
      <vt:lpstr>SimSun</vt:lpstr>
      <vt:lpstr>Times New Roman</vt:lpstr>
      <vt:lpstr>Wingdings</vt:lpstr>
      <vt:lpstr>Symbol</vt:lpstr>
      <vt:lpstr>Lucida Sans Unicode</vt:lpstr>
      <vt:lpstr>Arial Black</vt:lpstr>
      <vt:lpstr>Tema do Office</vt:lpstr>
      <vt:lpstr>1_Tema do Office</vt:lpstr>
      <vt:lpstr>2_Tema do Office</vt:lpstr>
      <vt:lpstr>Democracia, Corrupção e o futuro do Controle Externo</vt:lpstr>
      <vt:lpstr>Que diabo se faz no Tribunal de Contas?</vt:lpstr>
      <vt:lpstr>Missão do professor </vt:lpstr>
      <vt:lpstr>A corrupção mata? </vt:lpstr>
      <vt:lpstr>Slide 5</vt:lpstr>
      <vt:lpstr>De onde viemos?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Controle Externo no Brasil</vt:lpstr>
      <vt:lpstr>Slide 18</vt:lpstr>
      <vt:lpstr>Panorama do controle</vt:lpstr>
      <vt:lpstr>Panorama do controle</vt:lpstr>
      <vt:lpstr> Corrupção 2005 – Correios (mensalão)</vt:lpstr>
      <vt:lpstr>Corrupção 2017 –  R$ 53 milhões em malas</vt:lpstr>
      <vt:lpstr>Combate à corrupção</vt:lpstr>
      <vt:lpstr>Slide 24</vt:lpstr>
      <vt:lpstr>Slide 25</vt:lpstr>
      <vt:lpstr>Mas será que apenas os políticos e outras autoridades são corruptos? Eles são extraterrestres ou alguém os escolheu para estarem onde estão? </vt:lpstr>
      <vt:lpstr>Vídeo pequenas corrupções</vt:lpstr>
      <vt:lpstr>A corrupção não é “apenas desvio ético” </vt:lpstr>
      <vt:lpstr>Qual Tribunal de Contas queremos?</vt:lpstr>
      <vt:lpstr>Slide 30</vt:lpstr>
      <vt:lpstr>Slide 31</vt:lpstr>
      <vt:lpstr>Slide 32</vt:lpstr>
      <vt:lpstr>Slide 33</vt:lpstr>
      <vt:lpstr>Que diabo se faz no Tribunal de Contas?</vt:lpstr>
      <vt:lpstr>O que são contas?</vt:lpstr>
      <vt:lpstr>Cinco dimensões da fiscalização</vt:lpstr>
      <vt:lpstr>Legalidade, legitimidade, economicidade</vt:lpstr>
      <vt:lpstr>Alguns desafios </vt:lpstr>
      <vt:lpstr>Algumas limitações </vt:lpstr>
      <vt:lpstr>Fatores exógenos </vt:lpstr>
      <vt:lpstr>Fatores endógenos </vt:lpstr>
      <vt:lpstr>Decretação de estados de calamidade financeira</vt:lpstr>
      <vt:lpstr>Onde estavam os Tribunais de Contas?</vt:lpstr>
      <vt:lpstr>Flexibilizando ...</vt:lpstr>
      <vt:lpstr>“E com cinco ou seis retas é fácil fazer um castelo ...”     (Aquarela, de Toquinho)</vt:lpstr>
      <vt:lpstr>Tempestividade do controle</vt:lpstr>
      <vt:lpstr>Cinco teses</vt:lpstr>
      <vt:lpstr>A importância do controle da responsabilidade fiscal</vt:lpstr>
      <vt:lpstr>Slide 49</vt:lpstr>
      <vt:lpstr>Responsabilidade fiscal</vt:lpstr>
      <vt:lpstr>Responsabilidade fiscal</vt:lpstr>
      <vt:lpstr>TCs e LRF</vt:lpstr>
      <vt:lpstr>TCs e LRF</vt:lpstr>
      <vt:lpstr>A importância do controle externo dos RPPS</vt:lpstr>
      <vt:lpstr>Slide 55</vt:lpstr>
      <vt:lpstr>Três competências principais dos TCs em relação aos RPPS</vt:lpstr>
      <vt:lpstr>Princípios da LRF para gestão dos RPPS</vt:lpstr>
      <vt:lpstr>Três momentos na atuação dos TCs no controle dos RPPS</vt:lpstr>
      <vt:lpstr>O controle das aplicações financeiras dos RPPS </vt:lpstr>
      <vt:lpstr>Desafios </vt:lpstr>
      <vt:lpstr>A importância  de respeitar o modelo constitucional</vt:lpstr>
      <vt:lpstr>Slide 62</vt:lpstr>
      <vt:lpstr>A importância  de respeitar o modelo constitucional</vt:lpstr>
      <vt:lpstr>A importância  de respeitar o modelo constitucional</vt:lpstr>
      <vt:lpstr>A importância  de respeitar o modelo constitucional</vt:lpstr>
      <vt:lpstr>A importância  de respeitar o modelo constitucional</vt:lpstr>
      <vt:lpstr>A importância  de respeitar o modelo constitucional</vt:lpstr>
      <vt:lpstr>A importância  de respeitar o modelo constitucional</vt:lpstr>
      <vt:lpstr>A importância  de respeitar o modelo constitucional</vt:lpstr>
      <vt:lpstr>A importância de uma lei nacional de processos de controle externo</vt:lpstr>
      <vt:lpstr>A singularidade dos processos de controle externo</vt:lpstr>
      <vt:lpstr>A importância do Conselho Nacional dos Tribunais de Contas</vt:lpstr>
      <vt:lpstr>Slide 73</vt:lpstr>
      <vt:lpstr>Slide 74</vt:lpstr>
      <vt:lpstr>Alguns exemplos negativos</vt:lpstr>
      <vt:lpstr>Os assentos da Arena Pantanal</vt:lpstr>
      <vt:lpstr>Os assentos da Arena Pantanal</vt:lpstr>
      <vt:lpstr>Os assentos da Arena Pantanal</vt:lpstr>
      <vt:lpstr>O teleférico da Chapada dos Guimarães</vt:lpstr>
      <vt:lpstr>O teleférico da Chapada dos Guimarães</vt:lpstr>
      <vt:lpstr>Alguns exemplos positivos</vt:lpstr>
      <vt:lpstr>Slide 82</vt:lpstr>
      <vt:lpstr>Evolução das irregularidades gravíssimas</vt:lpstr>
      <vt:lpstr>O Brasil tem jeito, professor?</vt:lpstr>
      <vt:lpstr>Vencer os sete Nãos</vt:lpstr>
      <vt:lpstr>Slide 86</vt:lpstr>
      <vt:lpstr>Slide 87</vt:lpstr>
      <vt:lpstr>Mensagem final</vt:lpstr>
      <vt:lpstr>Mensagem final </vt:lpstr>
      <vt:lpstr>Slide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Democracia, Corrupção e Controle Externo</dc:title>
  <dc:creator>Luiz Henrique Lima</dc:creator>
  <cp:lastModifiedBy>10411761471</cp:lastModifiedBy>
  <cp:revision>43</cp:revision>
  <cp:lastPrinted>2018-02-26T20:27:31Z</cp:lastPrinted>
  <dcterms:created xsi:type="dcterms:W3CDTF">1601-01-01T00:00:00Z</dcterms:created>
  <dcterms:modified xsi:type="dcterms:W3CDTF">2018-04-16T12:13:40Z</dcterms:modified>
</cp:coreProperties>
</file>