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60" r:id="rId1"/>
  </p:sldMasterIdLst>
  <p:notesMasterIdLst>
    <p:notesMasterId r:id="rId59"/>
  </p:notesMasterIdLst>
  <p:sldIdLst>
    <p:sldId id="339" r:id="rId2"/>
    <p:sldId id="428" r:id="rId3"/>
    <p:sldId id="431" r:id="rId4"/>
    <p:sldId id="432" r:id="rId5"/>
    <p:sldId id="485" r:id="rId6"/>
    <p:sldId id="433" r:id="rId7"/>
    <p:sldId id="438" r:id="rId8"/>
    <p:sldId id="453" r:id="rId9"/>
    <p:sldId id="452" r:id="rId10"/>
    <p:sldId id="451" r:id="rId11"/>
    <p:sldId id="454" r:id="rId12"/>
    <p:sldId id="435" r:id="rId13"/>
    <p:sldId id="481" r:id="rId14"/>
    <p:sldId id="480" r:id="rId15"/>
    <p:sldId id="455" r:id="rId16"/>
    <p:sldId id="450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6" r:id="rId27"/>
    <p:sldId id="465" r:id="rId28"/>
    <p:sldId id="467" r:id="rId29"/>
    <p:sldId id="486" r:id="rId30"/>
    <p:sldId id="440" r:id="rId31"/>
    <p:sldId id="475" r:id="rId32"/>
    <p:sldId id="476" r:id="rId33"/>
    <p:sldId id="430" r:id="rId34"/>
    <p:sldId id="474" r:id="rId35"/>
    <p:sldId id="473" r:id="rId36"/>
    <p:sldId id="477" r:id="rId37"/>
    <p:sldId id="441" r:id="rId38"/>
    <p:sldId id="478" r:id="rId39"/>
    <p:sldId id="479" r:id="rId40"/>
    <p:sldId id="482" r:id="rId41"/>
    <p:sldId id="442" r:id="rId42"/>
    <p:sldId id="446" r:id="rId43"/>
    <p:sldId id="448" r:id="rId44"/>
    <p:sldId id="449" r:id="rId45"/>
    <p:sldId id="468" r:id="rId46"/>
    <p:sldId id="469" r:id="rId47"/>
    <p:sldId id="470" r:id="rId48"/>
    <p:sldId id="471" r:id="rId49"/>
    <p:sldId id="472" r:id="rId50"/>
    <p:sldId id="434" r:id="rId51"/>
    <p:sldId id="487" r:id="rId52"/>
    <p:sldId id="488" r:id="rId53"/>
    <p:sldId id="489" r:id="rId54"/>
    <p:sldId id="490" r:id="rId55"/>
    <p:sldId id="491" r:id="rId56"/>
    <p:sldId id="492" r:id="rId57"/>
    <p:sldId id="493" r:id="rId58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369"/>
    <a:srgbClr val="44546A"/>
    <a:srgbClr val="1078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046" autoAdjust="0"/>
  </p:normalViewPr>
  <p:slideViewPr>
    <p:cSldViewPr snapToGrid="0">
      <p:cViewPr>
        <p:scale>
          <a:sx n="80" d="100"/>
          <a:sy n="80" d="100"/>
        </p:scale>
        <p:origin x="-1698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2DA87-B576-4F5D-A0C9-A429A515BF0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366E328-164D-42B3-8C52-174A06527B6D}">
      <dgm:prSet phldrT="[Texto]" custT="1"/>
      <dgm:spPr/>
      <dgm:t>
        <a:bodyPr/>
        <a:lstStyle/>
        <a:p>
          <a:r>
            <a:rPr lang="pt-BR" sz="4000" dirty="0" smtClean="0"/>
            <a:t>Considerações Iniciais</a:t>
          </a:r>
          <a:endParaRPr lang="pt-BR" sz="4000" dirty="0"/>
        </a:p>
      </dgm:t>
    </dgm:pt>
    <dgm:pt modelId="{6134CBEF-339B-4B0C-A67F-2B00840101EB}" type="parTrans" cxnId="{234AEE0D-F371-4FE3-990C-566CA46CA672}">
      <dgm:prSet/>
      <dgm:spPr/>
      <dgm:t>
        <a:bodyPr/>
        <a:lstStyle/>
        <a:p>
          <a:endParaRPr lang="pt-BR" sz="1400"/>
        </a:p>
      </dgm:t>
    </dgm:pt>
    <dgm:pt modelId="{068F6797-0426-4BFD-B74B-E67419EF1264}" type="sibTrans" cxnId="{234AEE0D-F371-4FE3-990C-566CA46CA672}">
      <dgm:prSet/>
      <dgm:spPr/>
      <dgm:t>
        <a:bodyPr/>
        <a:lstStyle/>
        <a:p>
          <a:endParaRPr lang="pt-BR" sz="1400"/>
        </a:p>
      </dgm:t>
    </dgm:pt>
    <dgm:pt modelId="{D06D9F4C-BFD0-46E4-AD20-C6BC94872F36}">
      <dgm:prSet phldrT="[Texto]" custT="1"/>
      <dgm:spPr/>
      <dgm:t>
        <a:bodyPr/>
        <a:lstStyle/>
        <a:p>
          <a:r>
            <a:rPr lang="pt-BR" sz="4000" dirty="0" smtClean="0"/>
            <a:t>SIAI 2019</a:t>
          </a:r>
          <a:endParaRPr lang="pt-BR" sz="4000" dirty="0"/>
        </a:p>
      </dgm:t>
    </dgm:pt>
    <dgm:pt modelId="{C711D41E-65D8-4903-8284-C31BD4837B77}" type="parTrans" cxnId="{572220C1-FF7D-4495-B9E1-974B6BA7B9C3}">
      <dgm:prSet/>
      <dgm:spPr/>
      <dgm:t>
        <a:bodyPr/>
        <a:lstStyle/>
        <a:p>
          <a:endParaRPr lang="pt-BR" sz="1400"/>
        </a:p>
      </dgm:t>
    </dgm:pt>
    <dgm:pt modelId="{B1FCE70D-78F4-426B-A25B-5B0369E12A4C}" type="sibTrans" cxnId="{572220C1-FF7D-4495-B9E1-974B6BA7B9C3}">
      <dgm:prSet/>
      <dgm:spPr/>
      <dgm:t>
        <a:bodyPr/>
        <a:lstStyle/>
        <a:p>
          <a:endParaRPr lang="pt-BR" sz="1400"/>
        </a:p>
      </dgm:t>
    </dgm:pt>
    <dgm:pt modelId="{20D71C5C-0C5C-4C19-8A85-A5CF97CA2940}">
      <dgm:prSet phldrT="[Texto]" custT="1"/>
      <dgm:spPr/>
      <dgm:t>
        <a:bodyPr/>
        <a:lstStyle/>
        <a:p>
          <a:r>
            <a:rPr lang="pt-BR" sz="4000" dirty="0" smtClean="0"/>
            <a:t>SIAI 2020</a:t>
          </a:r>
          <a:endParaRPr lang="pt-BR" sz="4000" dirty="0"/>
        </a:p>
      </dgm:t>
    </dgm:pt>
    <dgm:pt modelId="{7A2A556C-CE24-47EC-901C-C5D151776F6E}" type="parTrans" cxnId="{EE469014-04AC-4B0F-9471-B48BC78DC4FC}">
      <dgm:prSet/>
      <dgm:spPr/>
      <dgm:t>
        <a:bodyPr/>
        <a:lstStyle/>
        <a:p>
          <a:endParaRPr lang="pt-BR" sz="1600"/>
        </a:p>
      </dgm:t>
    </dgm:pt>
    <dgm:pt modelId="{B0B97AA9-D322-408F-96F7-CE50BFD8894F}" type="sibTrans" cxnId="{EE469014-04AC-4B0F-9471-B48BC78DC4FC}">
      <dgm:prSet/>
      <dgm:spPr/>
      <dgm:t>
        <a:bodyPr/>
        <a:lstStyle/>
        <a:p>
          <a:endParaRPr lang="pt-BR" sz="1600"/>
        </a:p>
      </dgm:t>
    </dgm:pt>
    <dgm:pt modelId="{3B47494C-7580-4901-9D7F-04E7E9B56A70}">
      <dgm:prSet phldrT="[Texto]" custT="1"/>
      <dgm:spPr/>
      <dgm:t>
        <a:bodyPr/>
        <a:lstStyle/>
        <a:p>
          <a:endParaRPr lang="pt-BR" sz="2800" dirty="0"/>
        </a:p>
      </dgm:t>
    </dgm:pt>
    <dgm:pt modelId="{07D0B153-9AD0-449F-9687-A01A18230CBB}" type="sibTrans" cxnId="{8BEF309A-DF28-473E-B462-45D64C205EAC}">
      <dgm:prSet/>
      <dgm:spPr/>
      <dgm:t>
        <a:bodyPr/>
        <a:lstStyle/>
        <a:p>
          <a:endParaRPr lang="pt-BR" sz="1400"/>
        </a:p>
      </dgm:t>
    </dgm:pt>
    <dgm:pt modelId="{1EB80307-05C3-40DA-A28E-8F97369EF12F}" type="parTrans" cxnId="{8BEF309A-DF28-473E-B462-45D64C205EAC}">
      <dgm:prSet/>
      <dgm:spPr/>
      <dgm:t>
        <a:bodyPr/>
        <a:lstStyle/>
        <a:p>
          <a:endParaRPr lang="pt-BR" sz="1400"/>
        </a:p>
      </dgm:t>
    </dgm:pt>
    <dgm:pt modelId="{34E8E99D-509B-44C4-A8CB-44AB695D5946}" type="pres">
      <dgm:prSet presAssocID="{25C2DA87-B576-4F5D-A0C9-A429A515BF0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75C608B-574C-48D7-A57F-4AB2EE766F2B}" type="pres">
      <dgm:prSet presAssocID="{3B47494C-7580-4901-9D7F-04E7E9B56A70}" presName="thickLine" presStyleLbl="alignNode1" presStyleIdx="0" presStyleCnt="1"/>
      <dgm:spPr/>
    </dgm:pt>
    <dgm:pt modelId="{924E43B1-C23E-4E8E-8395-31254C834BC1}" type="pres">
      <dgm:prSet presAssocID="{3B47494C-7580-4901-9D7F-04E7E9B56A70}" presName="horz1" presStyleCnt="0"/>
      <dgm:spPr/>
    </dgm:pt>
    <dgm:pt modelId="{29F7BF4B-3082-403B-9021-887DF9D39EB3}" type="pres">
      <dgm:prSet presAssocID="{3B47494C-7580-4901-9D7F-04E7E9B56A70}" presName="tx1" presStyleLbl="revTx" presStyleIdx="0" presStyleCnt="4"/>
      <dgm:spPr/>
      <dgm:t>
        <a:bodyPr/>
        <a:lstStyle/>
        <a:p>
          <a:endParaRPr lang="pt-BR"/>
        </a:p>
      </dgm:t>
    </dgm:pt>
    <dgm:pt modelId="{D5DDFBE1-E32B-41AF-A0B7-09DDF81D9B29}" type="pres">
      <dgm:prSet presAssocID="{3B47494C-7580-4901-9D7F-04E7E9B56A70}" presName="vert1" presStyleCnt="0"/>
      <dgm:spPr/>
    </dgm:pt>
    <dgm:pt modelId="{12986842-E9E2-47BD-BE07-FF78BF02E0CB}" type="pres">
      <dgm:prSet presAssocID="{2366E328-164D-42B3-8C52-174A06527B6D}" presName="vertSpace2a" presStyleCnt="0"/>
      <dgm:spPr/>
    </dgm:pt>
    <dgm:pt modelId="{EF93808E-78BC-4B01-A873-A859794A8CDB}" type="pres">
      <dgm:prSet presAssocID="{2366E328-164D-42B3-8C52-174A06527B6D}" presName="horz2" presStyleCnt="0"/>
      <dgm:spPr/>
    </dgm:pt>
    <dgm:pt modelId="{CCB757B7-C2A2-4806-91F1-BD342B3E21D7}" type="pres">
      <dgm:prSet presAssocID="{2366E328-164D-42B3-8C52-174A06527B6D}" presName="horzSpace2" presStyleCnt="0"/>
      <dgm:spPr/>
    </dgm:pt>
    <dgm:pt modelId="{91BE5F07-64FE-48A6-9841-1BF4692A3244}" type="pres">
      <dgm:prSet presAssocID="{2366E328-164D-42B3-8C52-174A06527B6D}" presName="tx2" presStyleLbl="revTx" presStyleIdx="1" presStyleCnt="4"/>
      <dgm:spPr/>
      <dgm:t>
        <a:bodyPr/>
        <a:lstStyle/>
        <a:p>
          <a:endParaRPr lang="pt-BR"/>
        </a:p>
      </dgm:t>
    </dgm:pt>
    <dgm:pt modelId="{3B79BC55-220E-4322-878D-015AD85684AE}" type="pres">
      <dgm:prSet presAssocID="{2366E328-164D-42B3-8C52-174A06527B6D}" presName="vert2" presStyleCnt="0"/>
      <dgm:spPr/>
    </dgm:pt>
    <dgm:pt modelId="{4389FA9E-C846-49D7-B545-305E120951E3}" type="pres">
      <dgm:prSet presAssocID="{2366E328-164D-42B3-8C52-174A06527B6D}" presName="thinLine2b" presStyleLbl="callout" presStyleIdx="0" presStyleCnt="3"/>
      <dgm:spPr/>
    </dgm:pt>
    <dgm:pt modelId="{A975F4AC-43EE-4182-9D26-95944ED6B45D}" type="pres">
      <dgm:prSet presAssocID="{2366E328-164D-42B3-8C52-174A06527B6D}" presName="vertSpace2b" presStyleCnt="0"/>
      <dgm:spPr/>
    </dgm:pt>
    <dgm:pt modelId="{F10D8D55-A0F0-4B4C-8E66-134657A9574A}" type="pres">
      <dgm:prSet presAssocID="{D06D9F4C-BFD0-46E4-AD20-C6BC94872F36}" presName="horz2" presStyleCnt="0"/>
      <dgm:spPr/>
    </dgm:pt>
    <dgm:pt modelId="{730955C5-C256-4C1E-B4B0-004162CD8E85}" type="pres">
      <dgm:prSet presAssocID="{D06D9F4C-BFD0-46E4-AD20-C6BC94872F36}" presName="horzSpace2" presStyleCnt="0"/>
      <dgm:spPr/>
    </dgm:pt>
    <dgm:pt modelId="{04F14B41-BAA3-46EE-BE11-0EB8175CD722}" type="pres">
      <dgm:prSet presAssocID="{D06D9F4C-BFD0-46E4-AD20-C6BC94872F36}" presName="tx2" presStyleLbl="revTx" presStyleIdx="2" presStyleCnt="4"/>
      <dgm:spPr/>
      <dgm:t>
        <a:bodyPr/>
        <a:lstStyle/>
        <a:p>
          <a:endParaRPr lang="pt-BR"/>
        </a:p>
      </dgm:t>
    </dgm:pt>
    <dgm:pt modelId="{B059C004-AA80-453B-8583-8D125B12C876}" type="pres">
      <dgm:prSet presAssocID="{D06D9F4C-BFD0-46E4-AD20-C6BC94872F36}" presName="vert2" presStyleCnt="0"/>
      <dgm:spPr/>
    </dgm:pt>
    <dgm:pt modelId="{1DE63721-6BF2-473F-806E-5BAEBDDEC797}" type="pres">
      <dgm:prSet presAssocID="{D06D9F4C-BFD0-46E4-AD20-C6BC94872F36}" presName="thinLine2b" presStyleLbl="callout" presStyleIdx="1" presStyleCnt="3"/>
      <dgm:spPr/>
    </dgm:pt>
    <dgm:pt modelId="{4F73B5BA-D258-4F14-B3E6-2874AED9BD54}" type="pres">
      <dgm:prSet presAssocID="{D06D9F4C-BFD0-46E4-AD20-C6BC94872F36}" presName="vertSpace2b" presStyleCnt="0"/>
      <dgm:spPr/>
    </dgm:pt>
    <dgm:pt modelId="{82C6E7C4-0786-4AE3-8883-E8AD5ABA97F6}" type="pres">
      <dgm:prSet presAssocID="{20D71C5C-0C5C-4C19-8A85-A5CF97CA2940}" presName="horz2" presStyleCnt="0"/>
      <dgm:spPr/>
    </dgm:pt>
    <dgm:pt modelId="{BF1EEF76-C01D-4FA7-8159-978DD16219A4}" type="pres">
      <dgm:prSet presAssocID="{20D71C5C-0C5C-4C19-8A85-A5CF97CA2940}" presName="horzSpace2" presStyleCnt="0"/>
      <dgm:spPr/>
    </dgm:pt>
    <dgm:pt modelId="{D68FA5AC-8527-4456-852F-DBCE3F745612}" type="pres">
      <dgm:prSet presAssocID="{20D71C5C-0C5C-4C19-8A85-A5CF97CA2940}" presName="tx2" presStyleLbl="revTx" presStyleIdx="3" presStyleCnt="4"/>
      <dgm:spPr/>
      <dgm:t>
        <a:bodyPr/>
        <a:lstStyle/>
        <a:p>
          <a:endParaRPr lang="pt-BR"/>
        </a:p>
      </dgm:t>
    </dgm:pt>
    <dgm:pt modelId="{8FF98181-B456-49AF-A1B8-DF182E4980E7}" type="pres">
      <dgm:prSet presAssocID="{20D71C5C-0C5C-4C19-8A85-A5CF97CA2940}" presName="vert2" presStyleCnt="0"/>
      <dgm:spPr/>
    </dgm:pt>
    <dgm:pt modelId="{E8D4ED4A-1E30-4A0B-A07F-C3E2FDF493F8}" type="pres">
      <dgm:prSet presAssocID="{20D71C5C-0C5C-4C19-8A85-A5CF97CA2940}" presName="thinLine2b" presStyleLbl="callout" presStyleIdx="2" presStyleCnt="3"/>
      <dgm:spPr/>
    </dgm:pt>
    <dgm:pt modelId="{7D4FBA1A-C532-4439-9AC6-4230EA267090}" type="pres">
      <dgm:prSet presAssocID="{20D71C5C-0C5C-4C19-8A85-A5CF97CA2940}" presName="vertSpace2b" presStyleCnt="0"/>
      <dgm:spPr/>
    </dgm:pt>
  </dgm:ptLst>
  <dgm:cxnLst>
    <dgm:cxn modelId="{EE469014-04AC-4B0F-9471-B48BC78DC4FC}" srcId="{3B47494C-7580-4901-9D7F-04E7E9B56A70}" destId="{20D71C5C-0C5C-4C19-8A85-A5CF97CA2940}" srcOrd="2" destOrd="0" parTransId="{7A2A556C-CE24-47EC-901C-C5D151776F6E}" sibTransId="{B0B97AA9-D322-408F-96F7-CE50BFD8894F}"/>
    <dgm:cxn modelId="{2EB6206F-F004-46C1-8DA3-AF92EC68CA20}" type="presOf" srcId="{3B47494C-7580-4901-9D7F-04E7E9B56A70}" destId="{29F7BF4B-3082-403B-9021-887DF9D39EB3}" srcOrd="0" destOrd="0" presId="urn:microsoft.com/office/officeart/2008/layout/LinedList"/>
    <dgm:cxn modelId="{572220C1-FF7D-4495-B9E1-974B6BA7B9C3}" srcId="{3B47494C-7580-4901-9D7F-04E7E9B56A70}" destId="{D06D9F4C-BFD0-46E4-AD20-C6BC94872F36}" srcOrd="1" destOrd="0" parTransId="{C711D41E-65D8-4903-8284-C31BD4837B77}" sibTransId="{B1FCE70D-78F4-426B-A25B-5B0369E12A4C}"/>
    <dgm:cxn modelId="{137FD5DA-B4D1-409B-8F84-5249E50656D2}" type="presOf" srcId="{D06D9F4C-BFD0-46E4-AD20-C6BC94872F36}" destId="{04F14B41-BAA3-46EE-BE11-0EB8175CD722}" srcOrd="0" destOrd="0" presId="urn:microsoft.com/office/officeart/2008/layout/LinedList"/>
    <dgm:cxn modelId="{234AEE0D-F371-4FE3-990C-566CA46CA672}" srcId="{3B47494C-7580-4901-9D7F-04E7E9B56A70}" destId="{2366E328-164D-42B3-8C52-174A06527B6D}" srcOrd="0" destOrd="0" parTransId="{6134CBEF-339B-4B0C-A67F-2B00840101EB}" sibTransId="{068F6797-0426-4BFD-B74B-E67419EF1264}"/>
    <dgm:cxn modelId="{8454AC35-6A38-4050-B424-D38D568B4FB1}" type="presOf" srcId="{25C2DA87-B576-4F5D-A0C9-A429A515BF0B}" destId="{34E8E99D-509B-44C4-A8CB-44AB695D5946}" srcOrd="0" destOrd="0" presId="urn:microsoft.com/office/officeart/2008/layout/LinedList"/>
    <dgm:cxn modelId="{8BEF309A-DF28-473E-B462-45D64C205EAC}" srcId="{25C2DA87-B576-4F5D-A0C9-A429A515BF0B}" destId="{3B47494C-7580-4901-9D7F-04E7E9B56A70}" srcOrd="0" destOrd="0" parTransId="{1EB80307-05C3-40DA-A28E-8F97369EF12F}" sibTransId="{07D0B153-9AD0-449F-9687-A01A18230CBB}"/>
    <dgm:cxn modelId="{AEC5D899-8AE3-42AC-B035-14D9FCF4D7C4}" type="presOf" srcId="{2366E328-164D-42B3-8C52-174A06527B6D}" destId="{91BE5F07-64FE-48A6-9841-1BF4692A3244}" srcOrd="0" destOrd="0" presId="urn:microsoft.com/office/officeart/2008/layout/LinedList"/>
    <dgm:cxn modelId="{38B6B366-0D86-4B16-B17A-168F3760CAD7}" type="presOf" srcId="{20D71C5C-0C5C-4C19-8A85-A5CF97CA2940}" destId="{D68FA5AC-8527-4456-852F-DBCE3F745612}" srcOrd="0" destOrd="0" presId="urn:microsoft.com/office/officeart/2008/layout/LinedList"/>
    <dgm:cxn modelId="{D99ED3FE-FBE1-4807-BDDF-7F88E2F67CC0}" type="presParOf" srcId="{34E8E99D-509B-44C4-A8CB-44AB695D5946}" destId="{F75C608B-574C-48D7-A57F-4AB2EE766F2B}" srcOrd="0" destOrd="0" presId="urn:microsoft.com/office/officeart/2008/layout/LinedList"/>
    <dgm:cxn modelId="{BBCCA99C-BDD5-492A-8B74-08EE09605766}" type="presParOf" srcId="{34E8E99D-509B-44C4-A8CB-44AB695D5946}" destId="{924E43B1-C23E-4E8E-8395-31254C834BC1}" srcOrd="1" destOrd="0" presId="urn:microsoft.com/office/officeart/2008/layout/LinedList"/>
    <dgm:cxn modelId="{D84F1E94-867B-4047-BD33-2A3C62CE06FE}" type="presParOf" srcId="{924E43B1-C23E-4E8E-8395-31254C834BC1}" destId="{29F7BF4B-3082-403B-9021-887DF9D39EB3}" srcOrd="0" destOrd="0" presId="urn:microsoft.com/office/officeart/2008/layout/LinedList"/>
    <dgm:cxn modelId="{B4FEF38A-1715-45AF-AAA5-3A159DCDBC10}" type="presParOf" srcId="{924E43B1-C23E-4E8E-8395-31254C834BC1}" destId="{D5DDFBE1-E32B-41AF-A0B7-09DDF81D9B29}" srcOrd="1" destOrd="0" presId="urn:microsoft.com/office/officeart/2008/layout/LinedList"/>
    <dgm:cxn modelId="{71A35F24-AD3F-4E93-AA50-0C9EB3267C86}" type="presParOf" srcId="{D5DDFBE1-E32B-41AF-A0B7-09DDF81D9B29}" destId="{12986842-E9E2-47BD-BE07-FF78BF02E0CB}" srcOrd="0" destOrd="0" presId="urn:microsoft.com/office/officeart/2008/layout/LinedList"/>
    <dgm:cxn modelId="{D649FD64-F7B7-4B4B-A46E-2740A344E3B2}" type="presParOf" srcId="{D5DDFBE1-E32B-41AF-A0B7-09DDF81D9B29}" destId="{EF93808E-78BC-4B01-A873-A859794A8CDB}" srcOrd="1" destOrd="0" presId="urn:microsoft.com/office/officeart/2008/layout/LinedList"/>
    <dgm:cxn modelId="{3F3C2EBC-258E-4A77-9FFC-8E44284BF1A7}" type="presParOf" srcId="{EF93808E-78BC-4B01-A873-A859794A8CDB}" destId="{CCB757B7-C2A2-4806-91F1-BD342B3E21D7}" srcOrd="0" destOrd="0" presId="urn:microsoft.com/office/officeart/2008/layout/LinedList"/>
    <dgm:cxn modelId="{E62EC81F-F1B6-463A-8309-AB458DC6CA9E}" type="presParOf" srcId="{EF93808E-78BC-4B01-A873-A859794A8CDB}" destId="{91BE5F07-64FE-48A6-9841-1BF4692A3244}" srcOrd="1" destOrd="0" presId="urn:microsoft.com/office/officeart/2008/layout/LinedList"/>
    <dgm:cxn modelId="{8D35AF3D-57A3-48D2-955C-48502BAEC157}" type="presParOf" srcId="{EF93808E-78BC-4B01-A873-A859794A8CDB}" destId="{3B79BC55-220E-4322-878D-015AD85684AE}" srcOrd="2" destOrd="0" presId="urn:microsoft.com/office/officeart/2008/layout/LinedList"/>
    <dgm:cxn modelId="{8BC07CF0-3087-49C8-8417-2CA2C2B7AB96}" type="presParOf" srcId="{D5DDFBE1-E32B-41AF-A0B7-09DDF81D9B29}" destId="{4389FA9E-C846-49D7-B545-305E120951E3}" srcOrd="2" destOrd="0" presId="urn:microsoft.com/office/officeart/2008/layout/LinedList"/>
    <dgm:cxn modelId="{936A6A9B-2D44-4D71-9CB1-FADE9F87A912}" type="presParOf" srcId="{D5DDFBE1-E32B-41AF-A0B7-09DDF81D9B29}" destId="{A975F4AC-43EE-4182-9D26-95944ED6B45D}" srcOrd="3" destOrd="0" presId="urn:microsoft.com/office/officeart/2008/layout/LinedList"/>
    <dgm:cxn modelId="{2E244742-3DE4-499C-974B-857FD9BF0787}" type="presParOf" srcId="{D5DDFBE1-E32B-41AF-A0B7-09DDF81D9B29}" destId="{F10D8D55-A0F0-4B4C-8E66-134657A9574A}" srcOrd="4" destOrd="0" presId="urn:microsoft.com/office/officeart/2008/layout/LinedList"/>
    <dgm:cxn modelId="{1534B770-DD6A-4BED-B09A-467ADFD05412}" type="presParOf" srcId="{F10D8D55-A0F0-4B4C-8E66-134657A9574A}" destId="{730955C5-C256-4C1E-B4B0-004162CD8E85}" srcOrd="0" destOrd="0" presId="urn:microsoft.com/office/officeart/2008/layout/LinedList"/>
    <dgm:cxn modelId="{9D9F8E26-CF35-4088-9606-D3C3C78F172C}" type="presParOf" srcId="{F10D8D55-A0F0-4B4C-8E66-134657A9574A}" destId="{04F14B41-BAA3-46EE-BE11-0EB8175CD722}" srcOrd="1" destOrd="0" presId="urn:microsoft.com/office/officeart/2008/layout/LinedList"/>
    <dgm:cxn modelId="{E5B2F8F3-2822-4C67-B3F6-9535F7DDDD96}" type="presParOf" srcId="{F10D8D55-A0F0-4B4C-8E66-134657A9574A}" destId="{B059C004-AA80-453B-8583-8D125B12C876}" srcOrd="2" destOrd="0" presId="urn:microsoft.com/office/officeart/2008/layout/LinedList"/>
    <dgm:cxn modelId="{91FDB908-1508-40F9-9344-A10D23708FC0}" type="presParOf" srcId="{D5DDFBE1-E32B-41AF-A0B7-09DDF81D9B29}" destId="{1DE63721-6BF2-473F-806E-5BAEBDDEC797}" srcOrd="5" destOrd="0" presId="urn:microsoft.com/office/officeart/2008/layout/LinedList"/>
    <dgm:cxn modelId="{E88DF734-E339-4C39-AF00-E655311272A4}" type="presParOf" srcId="{D5DDFBE1-E32B-41AF-A0B7-09DDF81D9B29}" destId="{4F73B5BA-D258-4F14-B3E6-2874AED9BD54}" srcOrd="6" destOrd="0" presId="urn:microsoft.com/office/officeart/2008/layout/LinedList"/>
    <dgm:cxn modelId="{0CED21BE-530A-49A4-9B46-5DBF40E541AE}" type="presParOf" srcId="{D5DDFBE1-E32B-41AF-A0B7-09DDF81D9B29}" destId="{82C6E7C4-0786-4AE3-8883-E8AD5ABA97F6}" srcOrd="7" destOrd="0" presId="urn:microsoft.com/office/officeart/2008/layout/LinedList"/>
    <dgm:cxn modelId="{937DF21C-B82A-4E09-B12A-63610925B7A2}" type="presParOf" srcId="{82C6E7C4-0786-4AE3-8883-E8AD5ABA97F6}" destId="{BF1EEF76-C01D-4FA7-8159-978DD16219A4}" srcOrd="0" destOrd="0" presId="urn:microsoft.com/office/officeart/2008/layout/LinedList"/>
    <dgm:cxn modelId="{1CC1EFA0-5BF7-43A9-8D84-7E16880A32D6}" type="presParOf" srcId="{82C6E7C4-0786-4AE3-8883-E8AD5ABA97F6}" destId="{D68FA5AC-8527-4456-852F-DBCE3F745612}" srcOrd="1" destOrd="0" presId="urn:microsoft.com/office/officeart/2008/layout/LinedList"/>
    <dgm:cxn modelId="{3DC3B28D-C22B-4D87-AFDB-CB3E76BF37E8}" type="presParOf" srcId="{82C6E7C4-0786-4AE3-8883-E8AD5ABA97F6}" destId="{8FF98181-B456-49AF-A1B8-DF182E4980E7}" srcOrd="2" destOrd="0" presId="urn:microsoft.com/office/officeart/2008/layout/LinedList"/>
    <dgm:cxn modelId="{D586FC44-B1A1-434D-B0C8-DA48A23411F1}" type="presParOf" srcId="{D5DDFBE1-E32B-41AF-A0B7-09DDF81D9B29}" destId="{E8D4ED4A-1E30-4A0B-A07F-C3E2FDF493F8}" srcOrd="8" destOrd="0" presId="urn:microsoft.com/office/officeart/2008/layout/LinedList"/>
    <dgm:cxn modelId="{6AB1AF05-04EA-4B55-AC4D-4A0D0CF67CC5}" type="presParOf" srcId="{D5DDFBE1-E32B-41AF-A0B7-09DDF81D9B29}" destId="{7D4FBA1A-C532-4439-9AC6-4230EA26709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C2DA87-B576-4F5D-A0C9-A429A515BF0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366E328-164D-42B3-8C52-174A06527B6D}">
      <dgm:prSet phldrT="[Texto]" custT="1"/>
      <dgm:spPr/>
      <dgm:t>
        <a:bodyPr/>
        <a:lstStyle/>
        <a:p>
          <a:r>
            <a:rPr lang="pt-BR" sz="4000" dirty="0" smtClean="0"/>
            <a:t>Considerações Iniciais</a:t>
          </a:r>
          <a:endParaRPr lang="pt-BR" sz="4000" dirty="0"/>
        </a:p>
      </dgm:t>
    </dgm:pt>
    <dgm:pt modelId="{6134CBEF-339B-4B0C-A67F-2B00840101EB}" type="parTrans" cxnId="{234AEE0D-F371-4FE3-990C-566CA46CA672}">
      <dgm:prSet/>
      <dgm:spPr/>
      <dgm:t>
        <a:bodyPr/>
        <a:lstStyle/>
        <a:p>
          <a:endParaRPr lang="pt-BR" sz="1400"/>
        </a:p>
      </dgm:t>
    </dgm:pt>
    <dgm:pt modelId="{068F6797-0426-4BFD-B74B-E67419EF1264}" type="sibTrans" cxnId="{234AEE0D-F371-4FE3-990C-566CA46CA672}">
      <dgm:prSet/>
      <dgm:spPr/>
      <dgm:t>
        <a:bodyPr/>
        <a:lstStyle/>
        <a:p>
          <a:endParaRPr lang="pt-BR" sz="1400"/>
        </a:p>
      </dgm:t>
    </dgm:pt>
    <dgm:pt modelId="{D06D9F4C-BFD0-46E4-AD20-C6BC94872F36}">
      <dgm:prSet phldrT="[Texto]" custT="1"/>
      <dgm:spPr/>
      <dgm:t>
        <a:bodyPr/>
        <a:lstStyle/>
        <a:p>
          <a:r>
            <a:rPr lang="pt-BR" sz="4000" dirty="0" smtClean="0"/>
            <a:t>SIAI 2019</a:t>
          </a:r>
          <a:endParaRPr lang="pt-BR" sz="4000" dirty="0"/>
        </a:p>
      </dgm:t>
    </dgm:pt>
    <dgm:pt modelId="{C711D41E-65D8-4903-8284-C31BD4837B77}" type="parTrans" cxnId="{572220C1-FF7D-4495-B9E1-974B6BA7B9C3}">
      <dgm:prSet/>
      <dgm:spPr/>
      <dgm:t>
        <a:bodyPr/>
        <a:lstStyle/>
        <a:p>
          <a:endParaRPr lang="pt-BR" sz="1400"/>
        </a:p>
      </dgm:t>
    </dgm:pt>
    <dgm:pt modelId="{B1FCE70D-78F4-426B-A25B-5B0369E12A4C}" type="sibTrans" cxnId="{572220C1-FF7D-4495-B9E1-974B6BA7B9C3}">
      <dgm:prSet/>
      <dgm:spPr/>
      <dgm:t>
        <a:bodyPr/>
        <a:lstStyle/>
        <a:p>
          <a:endParaRPr lang="pt-BR" sz="1400"/>
        </a:p>
      </dgm:t>
    </dgm:pt>
    <dgm:pt modelId="{20D71C5C-0C5C-4C19-8A85-A5CF97CA2940}">
      <dgm:prSet phldrT="[Texto]" custT="1"/>
      <dgm:spPr/>
      <dgm:t>
        <a:bodyPr/>
        <a:lstStyle/>
        <a:p>
          <a:r>
            <a:rPr lang="pt-BR" sz="4000" dirty="0" smtClean="0"/>
            <a:t>SIAI 2020</a:t>
          </a:r>
          <a:endParaRPr lang="pt-BR" sz="4000" dirty="0"/>
        </a:p>
      </dgm:t>
    </dgm:pt>
    <dgm:pt modelId="{7A2A556C-CE24-47EC-901C-C5D151776F6E}" type="parTrans" cxnId="{EE469014-04AC-4B0F-9471-B48BC78DC4FC}">
      <dgm:prSet/>
      <dgm:spPr/>
      <dgm:t>
        <a:bodyPr/>
        <a:lstStyle/>
        <a:p>
          <a:endParaRPr lang="pt-BR" sz="1600"/>
        </a:p>
      </dgm:t>
    </dgm:pt>
    <dgm:pt modelId="{B0B97AA9-D322-408F-96F7-CE50BFD8894F}" type="sibTrans" cxnId="{EE469014-04AC-4B0F-9471-B48BC78DC4FC}">
      <dgm:prSet/>
      <dgm:spPr/>
      <dgm:t>
        <a:bodyPr/>
        <a:lstStyle/>
        <a:p>
          <a:endParaRPr lang="pt-BR" sz="1600"/>
        </a:p>
      </dgm:t>
    </dgm:pt>
    <dgm:pt modelId="{3B47494C-7580-4901-9D7F-04E7E9B56A70}">
      <dgm:prSet phldrT="[Texto]" custT="1"/>
      <dgm:spPr/>
      <dgm:t>
        <a:bodyPr/>
        <a:lstStyle/>
        <a:p>
          <a:endParaRPr lang="pt-BR" sz="2800" dirty="0"/>
        </a:p>
      </dgm:t>
    </dgm:pt>
    <dgm:pt modelId="{07D0B153-9AD0-449F-9687-A01A18230CBB}" type="sibTrans" cxnId="{8BEF309A-DF28-473E-B462-45D64C205EAC}">
      <dgm:prSet/>
      <dgm:spPr/>
      <dgm:t>
        <a:bodyPr/>
        <a:lstStyle/>
        <a:p>
          <a:endParaRPr lang="pt-BR" sz="1400"/>
        </a:p>
      </dgm:t>
    </dgm:pt>
    <dgm:pt modelId="{1EB80307-05C3-40DA-A28E-8F97369EF12F}" type="parTrans" cxnId="{8BEF309A-DF28-473E-B462-45D64C205EAC}">
      <dgm:prSet/>
      <dgm:spPr/>
      <dgm:t>
        <a:bodyPr/>
        <a:lstStyle/>
        <a:p>
          <a:endParaRPr lang="pt-BR" sz="1400"/>
        </a:p>
      </dgm:t>
    </dgm:pt>
    <dgm:pt modelId="{34E8E99D-509B-44C4-A8CB-44AB695D5946}" type="pres">
      <dgm:prSet presAssocID="{25C2DA87-B576-4F5D-A0C9-A429A515BF0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75C608B-574C-48D7-A57F-4AB2EE766F2B}" type="pres">
      <dgm:prSet presAssocID="{3B47494C-7580-4901-9D7F-04E7E9B56A70}" presName="thickLine" presStyleLbl="alignNode1" presStyleIdx="0" presStyleCnt="1"/>
      <dgm:spPr/>
    </dgm:pt>
    <dgm:pt modelId="{924E43B1-C23E-4E8E-8395-31254C834BC1}" type="pres">
      <dgm:prSet presAssocID="{3B47494C-7580-4901-9D7F-04E7E9B56A70}" presName="horz1" presStyleCnt="0"/>
      <dgm:spPr/>
    </dgm:pt>
    <dgm:pt modelId="{29F7BF4B-3082-403B-9021-887DF9D39EB3}" type="pres">
      <dgm:prSet presAssocID="{3B47494C-7580-4901-9D7F-04E7E9B56A70}" presName="tx1" presStyleLbl="revTx" presStyleIdx="0" presStyleCnt="4"/>
      <dgm:spPr/>
      <dgm:t>
        <a:bodyPr/>
        <a:lstStyle/>
        <a:p>
          <a:endParaRPr lang="pt-BR"/>
        </a:p>
      </dgm:t>
    </dgm:pt>
    <dgm:pt modelId="{D5DDFBE1-E32B-41AF-A0B7-09DDF81D9B29}" type="pres">
      <dgm:prSet presAssocID="{3B47494C-7580-4901-9D7F-04E7E9B56A70}" presName="vert1" presStyleCnt="0"/>
      <dgm:spPr/>
    </dgm:pt>
    <dgm:pt modelId="{12986842-E9E2-47BD-BE07-FF78BF02E0CB}" type="pres">
      <dgm:prSet presAssocID="{2366E328-164D-42B3-8C52-174A06527B6D}" presName="vertSpace2a" presStyleCnt="0"/>
      <dgm:spPr/>
    </dgm:pt>
    <dgm:pt modelId="{EF93808E-78BC-4B01-A873-A859794A8CDB}" type="pres">
      <dgm:prSet presAssocID="{2366E328-164D-42B3-8C52-174A06527B6D}" presName="horz2" presStyleCnt="0"/>
      <dgm:spPr/>
    </dgm:pt>
    <dgm:pt modelId="{CCB757B7-C2A2-4806-91F1-BD342B3E21D7}" type="pres">
      <dgm:prSet presAssocID="{2366E328-164D-42B3-8C52-174A06527B6D}" presName="horzSpace2" presStyleCnt="0"/>
      <dgm:spPr/>
    </dgm:pt>
    <dgm:pt modelId="{91BE5F07-64FE-48A6-9841-1BF4692A3244}" type="pres">
      <dgm:prSet presAssocID="{2366E328-164D-42B3-8C52-174A06527B6D}" presName="tx2" presStyleLbl="revTx" presStyleIdx="1" presStyleCnt="4"/>
      <dgm:spPr/>
      <dgm:t>
        <a:bodyPr/>
        <a:lstStyle/>
        <a:p>
          <a:endParaRPr lang="pt-BR"/>
        </a:p>
      </dgm:t>
    </dgm:pt>
    <dgm:pt modelId="{3B79BC55-220E-4322-878D-015AD85684AE}" type="pres">
      <dgm:prSet presAssocID="{2366E328-164D-42B3-8C52-174A06527B6D}" presName="vert2" presStyleCnt="0"/>
      <dgm:spPr/>
    </dgm:pt>
    <dgm:pt modelId="{4389FA9E-C846-49D7-B545-305E120951E3}" type="pres">
      <dgm:prSet presAssocID="{2366E328-164D-42B3-8C52-174A06527B6D}" presName="thinLine2b" presStyleLbl="callout" presStyleIdx="0" presStyleCnt="3"/>
      <dgm:spPr/>
    </dgm:pt>
    <dgm:pt modelId="{A975F4AC-43EE-4182-9D26-95944ED6B45D}" type="pres">
      <dgm:prSet presAssocID="{2366E328-164D-42B3-8C52-174A06527B6D}" presName="vertSpace2b" presStyleCnt="0"/>
      <dgm:spPr/>
    </dgm:pt>
    <dgm:pt modelId="{F10D8D55-A0F0-4B4C-8E66-134657A9574A}" type="pres">
      <dgm:prSet presAssocID="{D06D9F4C-BFD0-46E4-AD20-C6BC94872F36}" presName="horz2" presStyleCnt="0"/>
      <dgm:spPr/>
    </dgm:pt>
    <dgm:pt modelId="{730955C5-C256-4C1E-B4B0-004162CD8E85}" type="pres">
      <dgm:prSet presAssocID="{D06D9F4C-BFD0-46E4-AD20-C6BC94872F36}" presName="horzSpace2" presStyleCnt="0"/>
      <dgm:spPr/>
    </dgm:pt>
    <dgm:pt modelId="{04F14B41-BAA3-46EE-BE11-0EB8175CD722}" type="pres">
      <dgm:prSet presAssocID="{D06D9F4C-BFD0-46E4-AD20-C6BC94872F36}" presName="tx2" presStyleLbl="revTx" presStyleIdx="2" presStyleCnt="4"/>
      <dgm:spPr/>
      <dgm:t>
        <a:bodyPr/>
        <a:lstStyle/>
        <a:p>
          <a:endParaRPr lang="pt-BR"/>
        </a:p>
      </dgm:t>
    </dgm:pt>
    <dgm:pt modelId="{B059C004-AA80-453B-8583-8D125B12C876}" type="pres">
      <dgm:prSet presAssocID="{D06D9F4C-BFD0-46E4-AD20-C6BC94872F36}" presName="vert2" presStyleCnt="0"/>
      <dgm:spPr/>
    </dgm:pt>
    <dgm:pt modelId="{1DE63721-6BF2-473F-806E-5BAEBDDEC797}" type="pres">
      <dgm:prSet presAssocID="{D06D9F4C-BFD0-46E4-AD20-C6BC94872F36}" presName="thinLine2b" presStyleLbl="callout" presStyleIdx="1" presStyleCnt="3"/>
      <dgm:spPr/>
    </dgm:pt>
    <dgm:pt modelId="{4F73B5BA-D258-4F14-B3E6-2874AED9BD54}" type="pres">
      <dgm:prSet presAssocID="{D06D9F4C-BFD0-46E4-AD20-C6BC94872F36}" presName="vertSpace2b" presStyleCnt="0"/>
      <dgm:spPr/>
    </dgm:pt>
    <dgm:pt modelId="{82C6E7C4-0786-4AE3-8883-E8AD5ABA97F6}" type="pres">
      <dgm:prSet presAssocID="{20D71C5C-0C5C-4C19-8A85-A5CF97CA2940}" presName="horz2" presStyleCnt="0"/>
      <dgm:spPr/>
    </dgm:pt>
    <dgm:pt modelId="{BF1EEF76-C01D-4FA7-8159-978DD16219A4}" type="pres">
      <dgm:prSet presAssocID="{20D71C5C-0C5C-4C19-8A85-A5CF97CA2940}" presName="horzSpace2" presStyleCnt="0"/>
      <dgm:spPr/>
    </dgm:pt>
    <dgm:pt modelId="{D68FA5AC-8527-4456-852F-DBCE3F745612}" type="pres">
      <dgm:prSet presAssocID="{20D71C5C-0C5C-4C19-8A85-A5CF97CA2940}" presName="tx2" presStyleLbl="revTx" presStyleIdx="3" presStyleCnt="4"/>
      <dgm:spPr/>
      <dgm:t>
        <a:bodyPr/>
        <a:lstStyle/>
        <a:p>
          <a:endParaRPr lang="pt-BR"/>
        </a:p>
      </dgm:t>
    </dgm:pt>
    <dgm:pt modelId="{8FF98181-B456-49AF-A1B8-DF182E4980E7}" type="pres">
      <dgm:prSet presAssocID="{20D71C5C-0C5C-4C19-8A85-A5CF97CA2940}" presName="vert2" presStyleCnt="0"/>
      <dgm:spPr/>
    </dgm:pt>
    <dgm:pt modelId="{E8D4ED4A-1E30-4A0B-A07F-C3E2FDF493F8}" type="pres">
      <dgm:prSet presAssocID="{20D71C5C-0C5C-4C19-8A85-A5CF97CA2940}" presName="thinLine2b" presStyleLbl="callout" presStyleIdx="2" presStyleCnt="3"/>
      <dgm:spPr/>
    </dgm:pt>
    <dgm:pt modelId="{7D4FBA1A-C532-4439-9AC6-4230EA267090}" type="pres">
      <dgm:prSet presAssocID="{20D71C5C-0C5C-4C19-8A85-A5CF97CA2940}" presName="vertSpace2b" presStyleCnt="0"/>
      <dgm:spPr/>
    </dgm:pt>
  </dgm:ptLst>
  <dgm:cxnLst>
    <dgm:cxn modelId="{4CA15FE1-6675-4FC8-8A1C-6D2F26DB7CEF}" type="presOf" srcId="{25C2DA87-B576-4F5D-A0C9-A429A515BF0B}" destId="{34E8E99D-509B-44C4-A8CB-44AB695D5946}" srcOrd="0" destOrd="0" presId="urn:microsoft.com/office/officeart/2008/layout/LinedList"/>
    <dgm:cxn modelId="{EE469014-04AC-4B0F-9471-B48BC78DC4FC}" srcId="{3B47494C-7580-4901-9D7F-04E7E9B56A70}" destId="{20D71C5C-0C5C-4C19-8A85-A5CF97CA2940}" srcOrd="2" destOrd="0" parTransId="{7A2A556C-CE24-47EC-901C-C5D151776F6E}" sibTransId="{B0B97AA9-D322-408F-96F7-CE50BFD8894F}"/>
    <dgm:cxn modelId="{23300AD2-0DC7-4A4E-810F-C230A5186A05}" type="presOf" srcId="{3B47494C-7580-4901-9D7F-04E7E9B56A70}" destId="{29F7BF4B-3082-403B-9021-887DF9D39EB3}" srcOrd="0" destOrd="0" presId="urn:microsoft.com/office/officeart/2008/layout/LinedList"/>
    <dgm:cxn modelId="{572220C1-FF7D-4495-B9E1-974B6BA7B9C3}" srcId="{3B47494C-7580-4901-9D7F-04E7E9B56A70}" destId="{D06D9F4C-BFD0-46E4-AD20-C6BC94872F36}" srcOrd="1" destOrd="0" parTransId="{C711D41E-65D8-4903-8284-C31BD4837B77}" sibTransId="{B1FCE70D-78F4-426B-A25B-5B0369E12A4C}"/>
    <dgm:cxn modelId="{234AEE0D-F371-4FE3-990C-566CA46CA672}" srcId="{3B47494C-7580-4901-9D7F-04E7E9B56A70}" destId="{2366E328-164D-42B3-8C52-174A06527B6D}" srcOrd="0" destOrd="0" parTransId="{6134CBEF-339B-4B0C-A67F-2B00840101EB}" sibTransId="{068F6797-0426-4BFD-B74B-E67419EF1264}"/>
    <dgm:cxn modelId="{8BEF309A-DF28-473E-B462-45D64C205EAC}" srcId="{25C2DA87-B576-4F5D-A0C9-A429A515BF0B}" destId="{3B47494C-7580-4901-9D7F-04E7E9B56A70}" srcOrd="0" destOrd="0" parTransId="{1EB80307-05C3-40DA-A28E-8F97369EF12F}" sibTransId="{07D0B153-9AD0-449F-9687-A01A18230CBB}"/>
    <dgm:cxn modelId="{69563BBA-A29C-45C1-81A4-5006875D7858}" type="presOf" srcId="{20D71C5C-0C5C-4C19-8A85-A5CF97CA2940}" destId="{D68FA5AC-8527-4456-852F-DBCE3F745612}" srcOrd="0" destOrd="0" presId="urn:microsoft.com/office/officeart/2008/layout/LinedList"/>
    <dgm:cxn modelId="{1394AEF8-C34C-4A7D-B558-F8FAB4753CA2}" type="presOf" srcId="{D06D9F4C-BFD0-46E4-AD20-C6BC94872F36}" destId="{04F14B41-BAA3-46EE-BE11-0EB8175CD722}" srcOrd="0" destOrd="0" presId="urn:microsoft.com/office/officeart/2008/layout/LinedList"/>
    <dgm:cxn modelId="{5A26205D-CF2D-44F6-A9B2-02674708F410}" type="presOf" srcId="{2366E328-164D-42B3-8C52-174A06527B6D}" destId="{91BE5F07-64FE-48A6-9841-1BF4692A3244}" srcOrd="0" destOrd="0" presId="urn:microsoft.com/office/officeart/2008/layout/LinedList"/>
    <dgm:cxn modelId="{3DA45DED-97F8-4A98-80D2-FE6F4BA02234}" type="presParOf" srcId="{34E8E99D-509B-44C4-A8CB-44AB695D5946}" destId="{F75C608B-574C-48D7-A57F-4AB2EE766F2B}" srcOrd="0" destOrd="0" presId="urn:microsoft.com/office/officeart/2008/layout/LinedList"/>
    <dgm:cxn modelId="{383AD155-3381-4766-A1DB-0DE20AA2C804}" type="presParOf" srcId="{34E8E99D-509B-44C4-A8CB-44AB695D5946}" destId="{924E43B1-C23E-4E8E-8395-31254C834BC1}" srcOrd="1" destOrd="0" presId="urn:microsoft.com/office/officeart/2008/layout/LinedList"/>
    <dgm:cxn modelId="{9958F25F-841A-40BC-AED9-457A1D6BDEAE}" type="presParOf" srcId="{924E43B1-C23E-4E8E-8395-31254C834BC1}" destId="{29F7BF4B-3082-403B-9021-887DF9D39EB3}" srcOrd="0" destOrd="0" presId="urn:microsoft.com/office/officeart/2008/layout/LinedList"/>
    <dgm:cxn modelId="{8407EE33-C7C8-4419-B1AE-8168F3C595DE}" type="presParOf" srcId="{924E43B1-C23E-4E8E-8395-31254C834BC1}" destId="{D5DDFBE1-E32B-41AF-A0B7-09DDF81D9B29}" srcOrd="1" destOrd="0" presId="urn:microsoft.com/office/officeart/2008/layout/LinedList"/>
    <dgm:cxn modelId="{6E67E10C-B5E4-421C-81D1-396D070B9941}" type="presParOf" srcId="{D5DDFBE1-E32B-41AF-A0B7-09DDF81D9B29}" destId="{12986842-E9E2-47BD-BE07-FF78BF02E0CB}" srcOrd="0" destOrd="0" presId="urn:microsoft.com/office/officeart/2008/layout/LinedList"/>
    <dgm:cxn modelId="{E1ED68A7-1BAC-4B89-B816-253D13A99F67}" type="presParOf" srcId="{D5DDFBE1-E32B-41AF-A0B7-09DDF81D9B29}" destId="{EF93808E-78BC-4B01-A873-A859794A8CDB}" srcOrd="1" destOrd="0" presId="urn:microsoft.com/office/officeart/2008/layout/LinedList"/>
    <dgm:cxn modelId="{DC779B54-FCB0-4D3E-B800-6DDE19D6D3B8}" type="presParOf" srcId="{EF93808E-78BC-4B01-A873-A859794A8CDB}" destId="{CCB757B7-C2A2-4806-91F1-BD342B3E21D7}" srcOrd="0" destOrd="0" presId="urn:microsoft.com/office/officeart/2008/layout/LinedList"/>
    <dgm:cxn modelId="{FAF6CA68-4C05-45E9-98E0-159872B62DCE}" type="presParOf" srcId="{EF93808E-78BC-4B01-A873-A859794A8CDB}" destId="{91BE5F07-64FE-48A6-9841-1BF4692A3244}" srcOrd="1" destOrd="0" presId="urn:microsoft.com/office/officeart/2008/layout/LinedList"/>
    <dgm:cxn modelId="{95A764AD-0067-4582-9F1C-317A63D5669F}" type="presParOf" srcId="{EF93808E-78BC-4B01-A873-A859794A8CDB}" destId="{3B79BC55-220E-4322-878D-015AD85684AE}" srcOrd="2" destOrd="0" presId="urn:microsoft.com/office/officeart/2008/layout/LinedList"/>
    <dgm:cxn modelId="{8C77110B-1C4D-491A-9CD6-4E69987AB35D}" type="presParOf" srcId="{D5DDFBE1-E32B-41AF-A0B7-09DDF81D9B29}" destId="{4389FA9E-C846-49D7-B545-305E120951E3}" srcOrd="2" destOrd="0" presId="urn:microsoft.com/office/officeart/2008/layout/LinedList"/>
    <dgm:cxn modelId="{41E458A9-7FB9-41B3-9C1F-BBE7F382539E}" type="presParOf" srcId="{D5DDFBE1-E32B-41AF-A0B7-09DDF81D9B29}" destId="{A975F4AC-43EE-4182-9D26-95944ED6B45D}" srcOrd="3" destOrd="0" presId="urn:microsoft.com/office/officeart/2008/layout/LinedList"/>
    <dgm:cxn modelId="{107E7BDC-C328-45F6-8D09-1D6CA745DD26}" type="presParOf" srcId="{D5DDFBE1-E32B-41AF-A0B7-09DDF81D9B29}" destId="{F10D8D55-A0F0-4B4C-8E66-134657A9574A}" srcOrd="4" destOrd="0" presId="urn:microsoft.com/office/officeart/2008/layout/LinedList"/>
    <dgm:cxn modelId="{AEFB55AE-8C57-4758-8566-3E749920180C}" type="presParOf" srcId="{F10D8D55-A0F0-4B4C-8E66-134657A9574A}" destId="{730955C5-C256-4C1E-B4B0-004162CD8E85}" srcOrd="0" destOrd="0" presId="urn:microsoft.com/office/officeart/2008/layout/LinedList"/>
    <dgm:cxn modelId="{1EE36B6A-AF88-4C4D-9181-15FD9354EC6D}" type="presParOf" srcId="{F10D8D55-A0F0-4B4C-8E66-134657A9574A}" destId="{04F14B41-BAA3-46EE-BE11-0EB8175CD722}" srcOrd="1" destOrd="0" presId="urn:microsoft.com/office/officeart/2008/layout/LinedList"/>
    <dgm:cxn modelId="{3E28A1AF-C904-4DB0-A439-FF7F4680301A}" type="presParOf" srcId="{F10D8D55-A0F0-4B4C-8E66-134657A9574A}" destId="{B059C004-AA80-453B-8583-8D125B12C876}" srcOrd="2" destOrd="0" presId="urn:microsoft.com/office/officeart/2008/layout/LinedList"/>
    <dgm:cxn modelId="{9E7E99BB-9CFC-44A8-BA4E-57D6C5449789}" type="presParOf" srcId="{D5DDFBE1-E32B-41AF-A0B7-09DDF81D9B29}" destId="{1DE63721-6BF2-473F-806E-5BAEBDDEC797}" srcOrd="5" destOrd="0" presId="urn:microsoft.com/office/officeart/2008/layout/LinedList"/>
    <dgm:cxn modelId="{0667FC6D-9E5F-43E2-B01F-730F9C272B78}" type="presParOf" srcId="{D5DDFBE1-E32B-41AF-A0B7-09DDF81D9B29}" destId="{4F73B5BA-D258-4F14-B3E6-2874AED9BD54}" srcOrd="6" destOrd="0" presId="urn:microsoft.com/office/officeart/2008/layout/LinedList"/>
    <dgm:cxn modelId="{E8606DA7-8211-4FCE-9ACE-427E9997A5CC}" type="presParOf" srcId="{D5DDFBE1-E32B-41AF-A0B7-09DDF81D9B29}" destId="{82C6E7C4-0786-4AE3-8883-E8AD5ABA97F6}" srcOrd="7" destOrd="0" presId="urn:microsoft.com/office/officeart/2008/layout/LinedList"/>
    <dgm:cxn modelId="{BC4A9D30-B90B-4BA6-9A00-B16C4F7FC5C6}" type="presParOf" srcId="{82C6E7C4-0786-4AE3-8883-E8AD5ABA97F6}" destId="{BF1EEF76-C01D-4FA7-8159-978DD16219A4}" srcOrd="0" destOrd="0" presId="urn:microsoft.com/office/officeart/2008/layout/LinedList"/>
    <dgm:cxn modelId="{76A5A2BF-D734-4329-BFF2-F8AB23F0FB12}" type="presParOf" srcId="{82C6E7C4-0786-4AE3-8883-E8AD5ABA97F6}" destId="{D68FA5AC-8527-4456-852F-DBCE3F745612}" srcOrd="1" destOrd="0" presId="urn:microsoft.com/office/officeart/2008/layout/LinedList"/>
    <dgm:cxn modelId="{6C6D22A6-6AED-4560-9D87-BABD3D7CAC22}" type="presParOf" srcId="{82C6E7C4-0786-4AE3-8883-E8AD5ABA97F6}" destId="{8FF98181-B456-49AF-A1B8-DF182E4980E7}" srcOrd="2" destOrd="0" presId="urn:microsoft.com/office/officeart/2008/layout/LinedList"/>
    <dgm:cxn modelId="{42624337-4FD7-418B-AFC3-9B5A302D878E}" type="presParOf" srcId="{D5DDFBE1-E32B-41AF-A0B7-09DDF81D9B29}" destId="{E8D4ED4A-1E30-4A0B-A07F-C3E2FDF493F8}" srcOrd="8" destOrd="0" presId="urn:microsoft.com/office/officeart/2008/layout/LinedList"/>
    <dgm:cxn modelId="{2559F5AB-A1EB-4D4B-9373-9440EDB0CBCB}" type="presParOf" srcId="{D5DDFBE1-E32B-41AF-A0B7-09DDF81D9B29}" destId="{7D4FBA1A-C532-4439-9AC6-4230EA26709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C2DA87-B576-4F5D-A0C9-A429A515BF0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366E328-164D-42B3-8C52-174A06527B6D}">
      <dgm:prSet phldrT="[Texto]" custT="1"/>
      <dgm:spPr/>
      <dgm:t>
        <a:bodyPr/>
        <a:lstStyle/>
        <a:p>
          <a:r>
            <a:rPr lang="pt-BR" sz="4000" dirty="0" smtClean="0"/>
            <a:t>Considerações Iniciais</a:t>
          </a:r>
          <a:endParaRPr lang="pt-BR" sz="4000" dirty="0"/>
        </a:p>
      </dgm:t>
    </dgm:pt>
    <dgm:pt modelId="{6134CBEF-339B-4B0C-A67F-2B00840101EB}" type="parTrans" cxnId="{234AEE0D-F371-4FE3-990C-566CA46CA672}">
      <dgm:prSet/>
      <dgm:spPr/>
      <dgm:t>
        <a:bodyPr/>
        <a:lstStyle/>
        <a:p>
          <a:endParaRPr lang="pt-BR" sz="1400"/>
        </a:p>
      </dgm:t>
    </dgm:pt>
    <dgm:pt modelId="{068F6797-0426-4BFD-B74B-E67419EF1264}" type="sibTrans" cxnId="{234AEE0D-F371-4FE3-990C-566CA46CA672}">
      <dgm:prSet/>
      <dgm:spPr/>
      <dgm:t>
        <a:bodyPr/>
        <a:lstStyle/>
        <a:p>
          <a:endParaRPr lang="pt-BR" sz="1400"/>
        </a:p>
      </dgm:t>
    </dgm:pt>
    <dgm:pt modelId="{D06D9F4C-BFD0-46E4-AD20-C6BC94872F36}">
      <dgm:prSet phldrT="[Texto]" custT="1"/>
      <dgm:spPr/>
      <dgm:t>
        <a:bodyPr/>
        <a:lstStyle/>
        <a:p>
          <a:r>
            <a:rPr lang="pt-BR" sz="4000" dirty="0" smtClean="0"/>
            <a:t>SIAI 2019</a:t>
          </a:r>
          <a:endParaRPr lang="pt-BR" sz="4000" dirty="0"/>
        </a:p>
      </dgm:t>
    </dgm:pt>
    <dgm:pt modelId="{C711D41E-65D8-4903-8284-C31BD4837B77}" type="parTrans" cxnId="{572220C1-FF7D-4495-B9E1-974B6BA7B9C3}">
      <dgm:prSet/>
      <dgm:spPr/>
      <dgm:t>
        <a:bodyPr/>
        <a:lstStyle/>
        <a:p>
          <a:endParaRPr lang="pt-BR" sz="1400"/>
        </a:p>
      </dgm:t>
    </dgm:pt>
    <dgm:pt modelId="{B1FCE70D-78F4-426B-A25B-5B0369E12A4C}" type="sibTrans" cxnId="{572220C1-FF7D-4495-B9E1-974B6BA7B9C3}">
      <dgm:prSet/>
      <dgm:spPr/>
      <dgm:t>
        <a:bodyPr/>
        <a:lstStyle/>
        <a:p>
          <a:endParaRPr lang="pt-BR" sz="1400"/>
        </a:p>
      </dgm:t>
    </dgm:pt>
    <dgm:pt modelId="{20D71C5C-0C5C-4C19-8A85-A5CF97CA2940}">
      <dgm:prSet phldrT="[Texto]" custT="1"/>
      <dgm:spPr/>
      <dgm:t>
        <a:bodyPr/>
        <a:lstStyle/>
        <a:p>
          <a:r>
            <a:rPr lang="pt-BR" sz="4000" dirty="0" smtClean="0"/>
            <a:t>SIAI 2020</a:t>
          </a:r>
          <a:endParaRPr lang="pt-BR" sz="4000" dirty="0"/>
        </a:p>
      </dgm:t>
    </dgm:pt>
    <dgm:pt modelId="{7A2A556C-CE24-47EC-901C-C5D151776F6E}" type="parTrans" cxnId="{EE469014-04AC-4B0F-9471-B48BC78DC4FC}">
      <dgm:prSet/>
      <dgm:spPr/>
      <dgm:t>
        <a:bodyPr/>
        <a:lstStyle/>
        <a:p>
          <a:endParaRPr lang="pt-BR" sz="1600"/>
        </a:p>
      </dgm:t>
    </dgm:pt>
    <dgm:pt modelId="{B0B97AA9-D322-408F-96F7-CE50BFD8894F}" type="sibTrans" cxnId="{EE469014-04AC-4B0F-9471-B48BC78DC4FC}">
      <dgm:prSet/>
      <dgm:spPr/>
      <dgm:t>
        <a:bodyPr/>
        <a:lstStyle/>
        <a:p>
          <a:endParaRPr lang="pt-BR" sz="1600"/>
        </a:p>
      </dgm:t>
    </dgm:pt>
    <dgm:pt modelId="{3B47494C-7580-4901-9D7F-04E7E9B56A70}">
      <dgm:prSet phldrT="[Texto]" custT="1"/>
      <dgm:spPr/>
      <dgm:t>
        <a:bodyPr/>
        <a:lstStyle/>
        <a:p>
          <a:endParaRPr lang="pt-BR" sz="2800" dirty="0"/>
        </a:p>
      </dgm:t>
    </dgm:pt>
    <dgm:pt modelId="{07D0B153-9AD0-449F-9687-A01A18230CBB}" type="sibTrans" cxnId="{8BEF309A-DF28-473E-B462-45D64C205EAC}">
      <dgm:prSet/>
      <dgm:spPr/>
      <dgm:t>
        <a:bodyPr/>
        <a:lstStyle/>
        <a:p>
          <a:endParaRPr lang="pt-BR" sz="1400"/>
        </a:p>
      </dgm:t>
    </dgm:pt>
    <dgm:pt modelId="{1EB80307-05C3-40DA-A28E-8F97369EF12F}" type="parTrans" cxnId="{8BEF309A-DF28-473E-B462-45D64C205EAC}">
      <dgm:prSet/>
      <dgm:spPr/>
      <dgm:t>
        <a:bodyPr/>
        <a:lstStyle/>
        <a:p>
          <a:endParaRPr lang="pt-BR" sz="1400"/>
        </a:p>
      </dgm:t>
    </dgm:pt>
    <dgm:pt modelId="{34E8E99D-509B-44C4-A8CB-44AB695D5946}" type="pres">
      <dgm:prSet presAssocID="{25C2DA87-B576-4F5D-A0C9-A429A515BF0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75C608B-574C-48D7-A57F-4AB2EE766F2B}" type="pres">
      <dgm:prSet presAssocID="{3B47494C-7580-4901-9D7F-04E7E9B56A70}" presName="thickLine" presStyleLbl="alignNode1" presStyleIdx="0" presStyleCnt="1"/>
      <dgm:spPr/>
    </dgm:pt>
    <dgm:pt modelId="{924E43B1-C23E-4E8E-8395-31254C834BC1}" type="pres">
      <dgm:prSet presAssocID="{3B47494C-7580-4901-9D7F-04E7E9B56A70}" presName="horz1" presStyleCnt="0"/>
      <dgm:spPr/>
    </dgm:pt>
    <dgm:pt modelId="{29F7BF4B-3082-403B-9021-887DF9D39EB3}" type="pres">
      <dgm:prSet presAssocID="{3B47494C-7580-4901-9D7F-04E7E9B56A70}" presName="tx1" presStyleLbl="revTx" presStyleIdx="0" presStyleCnt="4"/>
      <dgm:spPr/>
      <dgm:t>
        <a:bodyPr/>
        <a:lstStyle/>
        <a:p>
          <a:endParaRPr lang="pt-BR"/>
        </a:p>
      </dgm:t>
    </dgm:pt>
    <dgm:pt modelId="{D5DDFBE1-E32B-41AF-A0B7-09DDF81D9B29}" type="pres">
      <dgm:prSet presAssocID="{3B47494C-7580-4901-9D7F-04E7E9B56A70}" presName="vert1" presStyleCnt="0"/>
      <dgm:spPr/>
    </dgm:pt>
    <dgm:pt modelId="{12986842-E9E2-47BD-BE07-FF78BF02E0CB}" type="pres">
      <dgm:prSet presAssocID="{2366E328-164D-42B3-8C52-174A06527B6D}" presName="vertSpace2a" presStyleCnt="0"/>
      <dgm:spPr/>
    </dgm:pt>
    <dgm:pt modelId="{EF93808E-78BC-4B01-A873-A859794A8CDB}" type="pres">
      <dgm:prSet presAssocID="{2366E328-164D-42B3-8C52-174A06527B6D}" presName="horz2" presStyleCnt="0"/>
      <dgm:spPr/>
    </dgm:pt>
    <dgm:pt modelId="{CCB757B7-C2A2-4806-91F1-BD342B3E21D7}" type="pres">
      <dgm:prSet presAssocID="{2366E328-164D-42B3-8C52-174A06527B6D}" presName="horzSpace2" presStyleCnt="0"/>
      <dgm:spPr/>
    </dgm:pt>
    <dgm:pt modelId="{91BE5F07-64FE-48A6-9841-1BF4692A3244}" type="pres">
      <dgm:prSet presAssocID="{2366E328-164D-42B3-8C52-174A06527B6D}" presName="tx2" presStyleLbl="revTx" presStyleIdx="1" presStyleCnt="4"/>
      <dgm:spPr/>
      <dgm:t>
        <a:bodyPr/>
        <a:lstStyle/>
        <a:p>
          <a:endParaRPr lang="pt-BR"/>
        </a:p>
      </dgm:t>
    </dgm:pt>
    <dgm:pt modelId="{3B79BC55-220E-4322-878D-015AD85684AE}" type="pres">
      <dgm:prSet presAssocID="{2366E328-164D-42B3-8C52-174A06527B6D}" presName="vert2" presStyleCnt="0"/>
      <dgm:spPr/>
    </dgm:pt>
    <dgm:pt modelId="{4389FA9E-C846-49D7-B545-305E120951E3}" type="pres">
      <dgm:prSet presAssocID="{2366E328-164D-42B3-8C52-174A06527B6D}" presName="thinLine2b" presStyleLbl="callout" presStyleIdx="0" presStyleCnt="3"/>
      <dgm:spPr/>
    </dgm:pt>
    <dgm:pt modelId="{A975F4AC-43EE-4182-9D26-95944ED6B45D}" type="pres">
      <dgm:prSet presAssocID="{2366E328-164D-42B3-8C52-174A06527B6D}" presName="vertSpace2b" presStyleCnt="0"/>
      <dgm:spPr/>
    </dgm:pt>
    <dgm:pt modelId="{F10D8D55-A0F0-4B4C-8E66-134657A9574A}" type="pres">
      <dgm:prSet presAssocID="{D06D9F4C-BFD0-46E4-AD20-C6BC94872F36}" presName="horz2" presStyleCnt="0"/>
      <dgm:spPr/>
    </dgm:pt>
    <dgm:pt modelId="{730955C5-C256-4C1E-B4B0-004162CD8E85}" type="pres">
      <dgm:prSet presAssocID="{D06D9F4C-BFD0-46E4-AD20-C6BC94872F36}" presName="horzSpace2" presStyleCnt="0"/>
      <dgm:spPr/>
    </dgm:pt>
    <dgm:pt modelId="{04F14B41-BAA3-46EE-BE11-0EB8175CD722}" type="pres">
      <dgm:prSet presAssocID="{D06D9F4C-BFD0-46E4-AD20-C6BC94872F36}" presName="tx2" presStyleLbl="revTx" presStyleIdx="2" presStyleCnt="4"/>
      <dgm:spPr/>
      <dgm:t>
        <a:bodyPr/>
        <a:lstStyle/>
        <a:p>
          <a:endParaRPr lang="pt-BR"/>
        </a:p>
      </dgm:t>
    </dgm:pt>
    <dgm:pt modelId="{B059C004-AA80-453B-8583-8D125B12C876}" type="pres">
      <dgm:prSet presAssocID="{D06D9F4C-BFD0-46E4-AD20-C6BC94872F36}" presName="vert2" presStyleCnt="0"/>
      <dgm:spPr/>
    </dgm:pt>
    <dgm:pt modelId="{1DE63721-6BF2-473F-806E-5BAEBDDEC797}" type="pres">
      <dgm:prSet presAssocID="{D06D9F4C-BFD0-46E4-AD20-C6BC94872F36}" presName="thinLine2b" presStyleLbl="callout" presStyleIdx="1" presStyleCnt="3"/>
      <dgm:spPr/>
    </dgm:pt>
    <dgm:pt modelId="{4F73B5BA-D258-4F14-B3E6-2874AED9BD54}" type="pres">
      <dgm:prSet presAssocID="{D06D9F4C-BFD0-46E4-AD20-C6BC94872F36}" presName="vertSpace2b" presStyleCnt="0"/>
      <dgm:spPr/>
    </dgm:pt>
    <dgm:pt modelId="{82C6E7C4-0786-4AE3-8883-E8AD5ABA97F6}" type="pres">
      <dgm:prSet presAssocID="{20D71C5C-0C5C-4C19-8A85-A5CF97CA2940}" presName="horz2" presStyleCnt="0"/>
      <dgm:spPr/>
    </dgm:pt>
    <dgm:pt modelId="{BF1EEF76-C01D-4FA7-8159-978DD16219A4}" type="pres">
      <dgm:prSet presAssocID="{20D71C5C-0C5C-4C19-8A85-A5CF97CA2940}" presName="horzSpace2" presStyleCnt="0"/>
      <dgm:spPr/>
    </dgm:pt>
    <dgm:pt modelId="{D68FA5AC-8527-4456-852F-DBCE3F745612}" type="pres">
      <dgm:prSet presAssocID="{20D71C5C-0C5C-4C19-8A85-A5CF97CA2940}" presName="tx2" presStyleLbl="revTx" presStyleIdx="3" presStyleCnt="4"/>
      <dgm:spPr/>
      <dgm:t>
        <a:bodyPr/>
        <a:lstStyle/>
        <a:p>
          <a:endParaRPr lang="pt-BR"/>
        </a:p>
      </dgm:t>
    </dgm:pt>
    <dgm:pt modelId="{8FF98181-B456-49AF-A1B8-DF182E4980E7}" type="pres">
      <dgm:prSet presAssocID="{20D71C5C-0C5C-4C19-8A85-A5CF97CA2940}" presName="vert2" presStyleCnt="0"/>
      <dgm:spPr/>
    </dgm:pt>
    <dgm:pt modelId="{E8D4ED4A-1E30-4A0B-A07F-C3E2FDF493F8}" type="pres">
      <dgm:prSet presAssocID="{20D71C5C-0C5C-4C19-8A85-A5CF97CA2940}" presName="thinLine2b" presStyleLbl="callout" presStyleIdx="2" presStyleCnt="3"/>
      <dgm:spPr/>
    </dgm:pt>
    <dgm:pt modelId="{7D4FBA1A-C532-4439-9AC6-4230EA267090}" type="pres">
      <dgm:prSet presAssocID="{20D71C5C-0C5C-4C19-8A85-A5CF97CA2940}" presName="vertSpace2b" presStyleCnt="0"/>
      <dgm:spPr/>
    </dgm:pt>
  </dgm:ptLst>
  <dgm:cxnLst>
    <dgm:cxn modelId="{BB70E084-8F40-40A4-B327-3DD7ABC3D147}" type="presOf" srcId="{2366E328-164D-42B3-8C52-174A06527B6D}" destId="{91BE5F07-64FE-48A6-9841-1BF4692A3244}" srcOrd="0" destOrd="0" presId="urn:microsoft.com/office/officeart/2008/layout/LinedList"/>
    <dgm:cxn modelId="{BA128F72-530F-4B71-82BF-4E28CB010531}" type="presOf" srcId="{25C2DA87-B576-4F5D-A0C9-A429A515BF0B}" destId="{34E8E99D-509B-44C4-A8CB-44AB695D5946}" srcOrd="0" destOrd="0" presId="urn:microsoft.com/office/officeart/2008/layout/LinedList"/>
    <dgm:cxn modelId="{EE469014-04AC-4B0F-9471-B48BC78DC4FC}" srcId="{3B47494C-7580-4901-9D7F-04E7E9B56A70}" destId="{20D71C5C-0C5C-4C19-8A85-A5CF97CA2940}" srcOrd="2" destOrd="0" parTransId="{7A2A556C-CE24-47EC-901C-C5D151776F6E}" sibTransId="{B0B97AA9-D322-408F-96F7-CE50BFD8894F}"/>
    <dgm:cxn modelId="{AA5A1534-C853-459D-82E0-644BE12FE61A}" type="presOf" srcId="{3B47494C-7580-4901-9D7F-04E7E9B56A70}" destId="{29F7BF4B-3082-403B-9021-887DF9D39EB3}" srcOrd="0" destOrd="0" presId="urn:microsoft.com/office/officeart/2008/layout/LinedList"/>
    <dgm:cxn modelId="{572220C1-FF7D-4495-B9E1-974B6BA7B9C3}" srcId="{3B47494C-7580-4901-9D7F-04E7E9B56A70}" destId="{D06D9F4C-BFD0-46E4-AD20-C6BC94872F36}" srcOrd="1" destOrd="0" parTransId="{C711D41E-65D8-4903-8284-C31BD4837B77}" sibTransId="{B1FCE70D-78F4-426B-A25B-5B0369E12A4C}"/>
    <dgm:cxn modelId="{234AEE0D-F371-4FE3-990C-566CA46CA672}" srcId="{3B47494C-7580-4901-9D7F-04E7E9B56A70}" destId="{2366E328-164D-42B3-8C52-174A06527B6D}" srcOrd="0" destOrd="0" parTransId="{6134CBEF-339B-4B0C-A67F-2B00840101EB}" sibTransId="{068F6797-0426-4BFD-B74B-E67419EF1264}"/>
    <dgm:cxn modelId="{8BEF309A-DF28-473E-B462-45D64C205EAC}" srcId="{25C2DA87-B576-4F5D-A0C9-A429A515BF0B}" destId="{3B47494C-7580-4901-9D7F-04E7E9B56A70}" srcOrd="0" destOrd="0" parTransId="{1EB80307-05C3-40DA-A28E-8F97369EF12F}" sibTransId="{07D0B153-9AD0-449F-9687-A01A18230CBB}"/>
    <dgm:cxn modelId="{23B9FD2F-7482-4FC9-BF10-06DF9A1FF7EB}" type="presOf" srcId="{D06D9F4C-BFD0-46E4-AD20-C6BC94872F36}" destId="{04F14B41-BAA3-46EE-BE11-0EB8175CD722}" srcOrd="0" destOrd="0" presId="urn:microsoft.com/office/officeart/2008/layout/LinedList"/>
    <dgm:cxn modelId="{2B969B64-684E-4E8B-BF59-D9F27F32840F}" type="presOf" srcId="{20D71C5C-0C5C-4C19-8A85-A5CF97CA2940}" destId="{D68FA5AC-8527-4456-852F-DBCE3F745612}" srcOrd="0" destOrd="0" presId="urn:microsoft.com/office/officeart/2008/layout/LinedList"/>
    <dgm:cxn modelId="{F53998FF-29D9-4B84-8AA1-804B9616C45D}" type="presParOf" srcId="{34E8E99D-509B-44C4-A8CB-44AB695D5946}" destId="{F75C608B-574C-48D7-A57F-4AB2EE766F2B}" srcOrd="0" destOrd="0" presId="urn:microsoft.com/office/officeart/2008/layout/LinedList"/>
    <dgm:cxn modelId="{B815A592-454E-40DE-9431-3396971860C6}" type="presParOf" srcId="{34E8E99D-509B-44C4-A8CB-44AB695D5946}" destId="{924E43B1-C23E-4E8E-8395-31254C834BC1}" srcOrd="1" destOrd="0" presId="urn:microsoft.com/office/officeart/2008/layout/LinedList"/>
    <dgm:cxn modelId="{77ACB579-6199-4A74-91BE-A1263864CACE}" type="presParOf" srcId="{924E43B1-C23E-4E8E-8395-31254C834BC1}" destId="{29F7BF4B-3082-403B-9021-887DF9D39EB3}" srcOrd="0" destOrd="0" presId="urn:microsoft.com/office/officeart/2008/layout/LinedList"/>
    <dgm:cxn modelId="{02C66E9E-B3D0-4A07-94F2-0664D45049E6}" type="presParOf" srcId="{924E43B1-C23E-4E8E-8395-31254C834BC1}" destId="{D5DDFBE1-E32B-41AF-A0B7-09DDF81D9B29}" srcOrd="1" destOrd="0" presId="urn:microsoft.com/office/officeart/2008/layout/LinedList"/>
    <dgm:cxn modelId="{80D8E4D9-0AB3-493E-9F07-7F774A77186C}" type="presParOf" srcId="{D5DDFBE1-E32B-41AF-A0B7-09DDF81D9B29}" destId="{12986842-E9E2-47BD-BE07-FF78BF02E0CB}" srcOrd="0" destOrd="0" presId="urn:microsoft.com/office/officeart/2008/layout/LinedList"/>
    <dgm:cxn modelId="{8A064C98-115E-4085-9799-F890B628B022}" type="presParOf" srcId="{D5DDFBE1-E32B-41AF-A0B7-09DDF81D9B29}" destId="{EF93808E-78BC-4B01-A873-A859794A8CDB}" srcOrd="1" destOrd="0" presId="urn:microsoft.com/office/officeart/2008/layout/LinedList"/>
    <dgm:cxn modelId="{47B1A136-0397-488D-8E6E-0E8ABA706F64}" type="presParOf" srcId="{EF93808E-78BC-4B01-A873-A859794A8CDB}" destId="{CCB757B7-C2A2-4806-91F1-BD342B3E21D7}" srcOrd="0" destOrd="0" presId="urn:microsoft.com/office/officeart/2008/layout/LinedList"/>
    <dgm:cxn modelId="{90C9D86B-0828-4C22-8602-7AA870E77974}" type="presParOf" srcId="{EF93808E-78BC-4B01-A873-A859794A8CDB}" destId="{91BE5F07-64FE-48A6-9841-1BF4692A3244}" srcOrd="1" destOrd="0" presId="urn:microsoft.com/office/officeart/2008/layout/LinedList"/>
    <dgm:cxn modelId="{992DDBDB-1282-46C7-B604-D40F20CCC163}" type="presParOf" srcId="{EF93808E-78BC-4B01-A873-A859794A8CDB}" destId="{3B79BC55-220E-4322-878D-015AD85684AE}" srcOrd="2" destOrd="0" presId="urn:microsoft.com/office/officeart/2008/layout/LinedList"/>
    <dgm:cxn modelId="{19286C2A-5330-480B-8C90-1FF8C9EFE4F1}" type="presParOf" srcId="{D5DDFBE1-E32B-41AF-A0B7-09DDF81D9B29}" destId="{4389FA9E-C846-49D7-B545-305E120951E3}" srcOrd="2" destOrd="0" presId="urn:microsoft.com/office/officeart/2008/layout/LinedList"/>
    <dgm:cxn modelId="{B05D6317-0B8E-453B-A68D-6AC122DFF000}" type="presParOf" srcId="{D5DDFBE1-E32B-41AF-A0B7-09DDF81D9B29}" destId="{A975F4AC-43EE-4182-9D26-95944ED6B45D}" srcOrd="3" destOrd="0" presId="urn:microsoft.com/office/officeart/2008/layout/LinedList"/>
    <dgm:cxn modelId="{139FB2A8-77A4-47AE-91DE-269C2C0BEDB9}" type="presParOf" srcId="{D5DDFBE1-E32B-41AF-A0B7-09DDF81D9B29}" destId="{F10D8D55-A0F0-4B4C-8E66-134657A9574A}" srcOrd="4" destOrd="0" presId="urn:microsoft.com/office/officeart/2008/layout/LinedList"/>
    <dgm:cxn modelId="{FCBC2E35-623F-44F0-BB40-346D999279BC}" type="presParOf" srcId="{F10D8D55-A0F0-4B4C-8E66-134657A9574A}" destId="{730955C5-C256-4C1E-B4B0-004162CD8E85}" srcOrd="0" destOrd="0" presId="urn:microsoft.com/office/officeart/2008/layout/LinedList"/>
    <dgm:cxn modelId="{62B25BFA-1372-488B-A572-B6744410EC1F}" type="presParOf" srcId="{F10D8D55-A0F0-4B4C-8E66-134657A9574A}" destId="{04F14B41-BAA3-46EE-BE11-0EB8175CD722}" srcOrd="1" destOrd="0" presId="urn:microsoft.com/office/officeart/2008/layout/LinedList"/>
    <dgm:cxn modelId="{C26C385D-1D1C-450C-B5A2-B68D36CE7A0C}" type="presParOf" srcId="{F10D8D55-A0F0-4B4C-8E66-134657A9574A}" destId="{B059C004-AA80-453B-8583-8D125B12C876}" srcOrd="2" destOrd="0" presId="urn:microsoft.com/office/officeart/2008/layout/LinedList"/>
    <dgm:cxn modelId="{89D1F3DE-AB8F-4CBD-9AD9-F52AAE5EDB4E}" type="presParOf" srcId="{D5DDFBE1-E32B-41AF-A0B7-09DDF81D9B29}" destId="{1DE63721-6BF2-473F-806E-5BAEBDDEC797}" srcOrd="5" destOrd="0" presId="urn:microsoft.com/office/officeart/2008/layout/LinedList"/>
    <dgm:cxn modelId="{5A8EAAE9-8B23-43A3-A7B4-41B9D0505ED5}" type="presParOf" srcId="{D5DDFBE1-E32B-41AF-A0B7-09DDF81D9B29}" destId="{4F73B5BA-D258-4F14-B3E6-2874AED9BD54}" srcOrd="6" destOrd="0" presId="urn:microsoft.com/office/officeart/2008/layout/LinedList"/>
    <dgm:cxn modelId="{8E821E97-4F1C-4EA1-9465-ADDF4BCF78C4}" type="presParOf" srcId="{D5DDFBE1-E32B-41AF-A0B7-09DDF81D9B29}" destId="{82C6E7C4-0786-4AE3-8883-E8AD5ABA97F6}" srcOrd="7" destOrd="0" presId="urn:microsoft.com/office/officeart/2008/layout/LinedList"/>
    <dgm:cxn modelId="{BB0DB0AA-0B2F-4B8A-8FB5-C2436CE38DFA}" type="presParOf" srcId="{82C6E7C4-0786-4AE3-8883-E8AD5ABA97F6}" destId="{BF1EEF76-C01D-4FA7-8159-978DD16219A4}" srcOrd="0" destOrd="0" presId="urn:microsoft.com/office/officeart/2008/layout/LinedList"/>
    <dgm:cxn modelId="{3617524C-C767-4E0A-B4AB-2C0C7C1C6D61}" type="presParOf" srcId="{82C6E7C4-0786-4AE3-8883-E8AD5ABA97F6}" destId="{D68FA5AC-8527-4456-852F-DBCE3F745612}" srcOrd="1" destOrd="0" presId="urn:microsoft.com/office/officeart/2008/layout/LinedList"/>
    <dgm:cxn modelId="{6AD5A27B-6503-41DF-91E6-C050B3356069}" type="presParOf" srcId="{82C6E7C4-0786-4AE3-8883-E8AD5ABA97F6}" destId="{8FF98181-B456-49AF-A1B8-DF182E4980E7}" srcOrd="2" destOrd="0" presId="urn:microsoft.com/office/officeart/2008/layout/LinedList"/>
    <dgm:cxn modelId="{29A0F03A-3932-4FDD-8693-C06302A95297}" type="presParOf" srcId="{D5DDFBE1-E32B-41AF-A0B7-09DDF81D9B29}" destId="{E8D4ED4A-1E30-4A0B-A07F-C3E2FDF493F8}" srcOrd="8" destOrd="0" presId="urn:microsoft.com/office/officeart/2008/layout/LinedList"/>
    <dgm:cxn modelId="{FE743526-49E5-4DB6-ABD0-402714D9808E}" type="presParOf" srcId="{D5DDFBE1-E32B-41AF-A0B7-09DDF81D9B29}" destId="{7D4FBA1A-C532-4439-9AC6-4230EA26709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5C608B-574C-48D7-A57F-4AB2EE766F2B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7BF4B-3082-403B-9021-887DF9D39EB3}">
      <dsp:nvSpPr>
        <dsp:cNvPr id="0" name=""/>
        <dsp:cNvSpPr/>
      </dsp:nvSpPr>
      <dsp:spPr>
        <a:xfrm>
          <a:off x="0" y="0"/>
          <a:ext cx="1625600" cy="427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/>
        </a:p>
      </dsp:txBody>
      <dsp:txXfrm>
        <a:off x="0" y="0"/>
        <a:ext cx="1625600" cy="4273339"/>
      </dsp:txXfrm>
    </dsp:sp>
    <dsp:sp modelId="{91BE5F07-64FE-48A6-9841-1BF4692A3244}">
      <dsp:nvSpPr>
        <dsp:cNvPr id="0" name=""/>
        <dsp:cNvSpPr/>
      </dsp:nvSpPr>
      <dsp:spPr>
        <a:xfrm>
          <a:off x="1747520" y="66770"/>
          <a:ext cx="6380480" cy="13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Considerações Iniciais</a:t>
          </a:r>
          <a:endParaRPr lang="pt-BR" sz="4000" kern="1200" dirty="0"/>
        </a:p>
      </dsp:txBody>
      <dsp:txXfrm>
        <a:off x="1747520" y="66770"/>
        <a:ext cx="6380480" cy="1335418"/>
      </dsp:txXfrm>
    </dsp:sp>
    <dsp:sp modelId="{4389FA9E-C846-49D7-B545-305E120951E3}">
      <dsp:nvSpPr>
        <dsp:cNvPr id="0" name=""/>
        <dsp:cNvSpPr/>
      </dsp:nvSpPr>
      <dsp:spPr>
        <a:xfrm>
          <a:off x="1625599" y="1402189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14B41-BAA3-46EE-BE11-0EB8175CD722}">
      <dsp:nvSpPr>
        <dsp:cNvPr id="0" name=""/>
        <dsp:cNvSpPr/>
      </dsp:nvSpPr>
      <dsp:spPr>
        <a:xfrm>
          <a:off x="1747520" y="1468960"/>
          <a:ext cx="6380480" cy="13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SIAI 2019</a:t>
          </a:r>
          <a:endParaRPr lang="pt-BR" sz="4000" kern="1200" dirty="0"/>
        </a:p>
      </dsp:txBody>
      <dsp:txXfrm>
        <a:off x="1747520" y="1468960"/>
        <a:ext cx="6380480" cy="1335418"/>
      </dsp:txXfrm>
    </dsp:sp>
    <dsp:sp modelId="{1DE63721-6BF2-473F-806E-5BAEBDDEC797}">
      <dsp:nvSpPr>
        <dsp:cNvPr id="0" name=""/>
        <dsp:cNvSpPr/>
      </dsp:nvSpPr>
      <dsp:spPr>
        <a:xfrm>
          <a:off x="1625599" y="280437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FA5AC-8527-4456-852F-DBCE3F745612}">
      <dsp:nvSpPr>
        <dsp:cNvPr id="0" name=""/>
        <dsp:cNvSpPr/>
      </dsp:nvSpPr>
      <dsp:spPr>
        <a:xfrm>
          <a:off x="1747520" y="2871149"/>
          <a:ext cx="6380480" cy="13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SIAI 2020</a:t>
          </a:r>
          <a:endParaRPr lang="pt-BR" sz="4000" kern="1200" dirty="0"/>
        </a:p>
      </dsp:txBody>
      <dsp:txXfrm>
        <a:off x="1747520" y="2871149"/>
        <a:ext cx="6380480" cy="1335418"/>
      </dsp:txXfrm>
    </dsp:sp>
    <dsp:sp modelId="{E8D4ED4A-1E30-4A0B-A07F-C3E2FDF493F8}">
      <dsp:nvSpPr>
        <dsp:cNvPr id="0" name=""/>
        <dsp:cNvSpPr/>
      </dsp:nvSpPr>
      <dsp:spPr>
        <a:xfrm>
          <a:off x="1625599" y="420656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5C608B-574C-48D7-A57F-4AB2EE766F2B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7BF4B-3082-403B-9021-887DF9D39EB3}">
      <dsp:nvSpPr>
        <dsp:cNvPr id="0" name=""/>
        <dsp:cNvSpPr/>
      </dsp:nvSpPr>
      <dsp:spPr>
        <a:xfrm>
          <a:off x="0" y="0"/>
          <a:ext cx="1625600" cy="427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/>
        </a:p>
      </dsp:txBody>
      <dsp:txXfrm>
        <a:off x="0" y="0"/>
        <a:ext cx="1625600" cy="4273339"/>
      </dsp:txXfrm>
    </dsp:sp>
    <dsp:sp modelId="{91BE5F07-64FE-48A6-9841-1BF4692A3244}">
      <dsp:nvSpPr>
        <dsp:cNvPr id="0" name=""/>
        <dsp:cNvSpPr/>
      </dsp:nvSpPr>
      <dsp:spPr>
        <a:xfrm>
          <a:off x="1747520" y="66770"/>
          <a:ext cx="6380480" cy="13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Considerações Iniciais</a:t>
          </a:r>
          <a:endParaRPr lang="pt-BR" sz="4000" kern="1200" dirty="0"/>
        </a:p>
      </dsp:txBody>
      <dsp:txXfrm>
        <a:off x="1747520" y="66770"/>
        <a:ext cx="6380480" cy="1335418"/>
      </dsp:txXfrm>
    </dsp:sp>
    <dsp:sp modelId="{4389FA9E-C846-49D7-B545-305E120951E3}">
      <dsp:nvSpPr>
        <dsp:cNvPr id="0" name=""/>
        <dsp:cNvSpPr/>
      </dsp:nvSpPr>
      <dsp:spPr>
        <a:xfrm>
          <a:off x="1625599" y="1402189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14B41-BAA3-46EE-BE11-0EB8175CD722}">
      <dsp:nvSpPr>
        <dsp:cNvPr id="0" name=""/>
        <dsp:cNvSpPr/>
      </dsp:nvSpPr>
      <dsp:spPr>
        <a:xfrm>
          <a:off x="1747520" y="1468960"/>
          <a:ext cx="6380480" cy="13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SIAI 2019</a:t>
          </a:r>
          <a:endParaRPr lang="pt-BR" sz="4000" kern="1200" dirty="0"/>
        </a:p>
      </dsp:txBody>
      <dsp:txXfrm>
        <a:off x="1747520" y="1468960"/>
        <a:ext cx="6380480" cy="1335418"/>
      </dsp:txXfrm>
    </dsp:sp>
    <dsp:sp modelId="{1DE63721-6BF2-473F-806E-5BAEBDDEC797}">
      <dsp:nvSpPr>
        <dsp:cNvPr id="0" name=""/>
        <dsp:cNvSpPr/>
      </dsp:nvSpPr>
      <dsp:spPr>
        <a:xfrm>
          <a:off x="1625599" y="280437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FA5AC-8527-4456-852F-DBCE3F745612}">
      <dsp:nvSpPr>
        <dsp:cNvPr id="0" name=""/>
        <dsp:cNvSpPr/>
      </dsp:nvSpPr>
      <dsp:spPr>
        <a:xfrm>
          <a:off x="1747520" y="2871149"/>
          <a:ext cx="6380480" cy="13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SIAI 2020</a:t>
          </a:r>
          <a:endParaRPr lang="pt-BR" sz="4000" kern="1200" dirty="0"/>
        </a:p>
      </dsp:txBody>
      <dsp:txXfrm>
        <a:off x="1747520" y="2871149"/>
        <a:ext cx="6380480" cy="1335418"/>
      </dsp:txXfrm>
    </dsp:sp>
    <dsp:sp modelId="{E8D4ED4A-1E30-4A0B-A07F-C3E2FDF493F8}">
      <dsp:nvSpPr>
        <dsp:cNvPr id="0" name=""/>
        <dsp:cNvSpPr/>
      </dsp:nvSpPr>
      <dsp:spPr>
        <a:xfrm>
          <a:off x="1625599" y="420656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5C608B-574C-48D7-A57F-4AB2EE766F2B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7BF4B-3082-403B-9021-887DF9D39EB3}">
      <dsp:nvSpPr>
        <dsp:cNvPr id="0" name=""/>
        <dsp:cNvSpPr/>
      </dsp:nvSpPr>
      <dsp:spPr>
        <a:xfrm>
          <a:off x="0" y="0"/>
          <a:ext cx="1625600" cy="427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/>
        </a:p>
      </dsp:txBody>
      <dsp:txXfrm>
        <a:off x="0" y="0"/>
        <a:ext cx="1625600" cy="4273339"/>
      </dsp:txXfrm>
    </dsp:sp>
    <dsp:sp modelId="{91BE5F07-64FE-48A6-9841-1BF4692A3244}">
      <dsp:nvSpPr>
        <dsp:cNvPr id="0" name=""/>
        <dsp:cNvSpPr/>
      </dsp:nvSpPr>
      <dsp:spPr>
        <a:xfrm>
          <a:off x="1747520" y="66770"/>
          <a:ext cx="6380480" cy="13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Considerações Iniciais</a:t>
          </a:r>
          <a:endParaRPr lang="pt-BR" sz="4000" kern="1200" dirty="0"/>
        </a:p>
      </dsp:txBody>
      <dsp:txXfrm>
        <a:off x="1747520" y="66770"/>
        <a:ext cx="6380480" cy="1335418"/>
      </dsp:txXfrm>
    </dsp:sp>
    <dsp:sp modelId="{4389FA9E-C846-49D7-B545-305E120951E3}">
      <dsp:nvSpPr>
        <dsp:cNvPr id="0" name=""/>
        <dsp:cNvSpPr/>
      </dsp:nvSpPr>
      <dsp:spPr>
        <a:xfrm>
          <a:off x="1625599" y="1402189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14B41-BAA3-46EE-BE11-0EB8175CD722}">
      <dsp:nvSpPr>
        <dsp:cNvPr id="0" name=""/>
        <dsp:cNvSpPr/>
      </dsp:nvSpPr>
      <dsp:spPr>
        <a:xfrm>
          <a:off x="1747520" y="1468960"/>
          <a:ext cx="6380480" cy="13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SIAI 2019</a:t>
          </a:r>
          <a:endParaRPr lang="pt-BR" sz="4000" kern="1200" dirty="0"/>
        </a:p>
      </dsp:txBody>
      <dsp:txXfrm>
        <a:off x="1747520" y="1468960"/>
        <a:ext cx="6380480" cy="1335418"/>
      </dsp:txXfrm>
    </dsp:sp>
    <dsp:sp modelId="{1DE63721-6BF2-473F-806E-5BAEBDDEC797}">
      <dsp:nvSpPr>
        <dsp:cNvPr id="0" name=""/>
        <dsp:cNvSpPr/>
      </dsp:nvSpPr>
      <dsp:spPr>
        <a:xfrm>
          <a:off x="1625599" y="280437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FA5AC-8527-4456-852F-DBCE3F745612}">
      <dsp:nvSpPr>
        <dsp:cNvPr id="0" name=""/>
        <dsp:cNvSpPr/>
      </dsp:nvSpPr>
      <dsp:spPr>
        <a:xfrm>
          <a:off x="1747520" y="2871149"/>
          <a:ext cx="6380480" cy="13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SIAI 2020</a:t>
          </a:r>
          <a:endParaRPr lang="pt-BR" sz="4000" kern="1200" dirty="0"/>
        </a:p>
      </dsp:txBody>
      <dsp:txXfrm>
        <a:off x="1747520" y="2871149"/>
        <a:ext cx="6380480" cy="1335418"/>
      </dsp:txXfrm>
    </dsp:sp>
    <dsp:sp modelId="{E8D4ED4A-1E30-4A0B-A07F-C3E2FDF493F8}">
      <dsp:nvSpPr>
        <dsp:cNvPr id="0" name=""/>
        <dsp:cNvSpPr/>
      </dsp:nvSpPr>
      <dsp:spPr>
        <a:xfrm>
          <a:off x="1625599" y="420656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60BC397-2ED5-4EDD-B927-9A14FEEBF279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1D812EC-D1FF-454A-B86C-07132CC247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825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8320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86665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67602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46663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43952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778648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31687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8320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EC-D1FF-454A-B86C-07132CC247F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310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 txBox="1">
            <a:spLocks/>
          </p:cNvSpPr>
          <p:nvPr userDrawn="1"/>
        </p:nvSpPr>
        <p:spPr>
          <a:xfrm>
            <a:off x="0" y="-30823"/>
            <a:ext cx="12192000" cy="828675"/>
          </a:xfrm>
          <a:prstGeom prst="rect">
            <a:avLst/>
          </a:prstGeom>
          <a:solidFill>
            <a:srgbClr val="0B536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604020202020204" pitchFamily="34" charset="0"/>
                <a:ea typeface="+mj-ea"/>
                <a:cs typeface="+mj-cs"/>
              </a:rPr>
              <a:t>Agenda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ova" panose="020B0604020202020204" pitchFamily="34" charset="0"/>
              <a:ea typeface="+mj-ea"/>
              <a:cs typeface="+mj-cs"/>
            </a:endParaRPr>
          </a:p>
        </p:txBody>
      </p:sp>
      <p:grpSp>
        <p:nvGrpSpPr>
          <p:cNvPr id="8" name="Grupo 3"/>
          <p:cNvGrpSpPr/>
          <p:nvPr userDrawn="1"/>
        </p:nvGrpSpPr>
        <p:grpSpPr>
          <a:xfrm>
            <a:off x="26874" y="6248407"/>
            <a:ext cx="3110753" cy="699247"/>
            <a:chOff x="1527887" y="804571"/>
            <a:chExt cx="4992834" cy="106919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7887" y="804571"/>
              <a:ext cx="48768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tângulo 9"/>
            <p:cNvSpPr/>
            <p:nvPr/>
          </p:nvSpPr>
          <p:spPr>
            <a:xfrm>
              <a:off x="2293495" y="1528997"/>
              <a:ext cx="4227226" cy="3447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xmlns="" id="{62F3F259-879C-425B-B198-D13D84DEB514}"/>
              </a:ext>
            </a:extLst>
          </p:cNvPr>
          <p:cNvSpPr txBox="1">
            <a:spLocks/>
          </p:cNvSpPr>
          <p:nvPr userDrawn="1"/>
        </p:nvSpPr>
        <p:spPr>
          <a:xfrm>
            <a:off x="10390094" y="6347387"/>
            <a:ext cx="128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Setembro/2019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xmlns="" id="{62F3F259-879C-425B-B198-D13D84DEB514}"/>
              </a:ext>
            </a:extLst>
          </p:cNvPr>
          <p:cNvSpPr txBox="1">
            <a:spLocks/>
          </p:cNvSpPr>
          <p:nvPr userDrawn="1"/>
        </p:nvSpPr>
        <p:spPr>
          <a:xfrm>
            <a:off x="4706470" y="6356352"/>
            <a:ext cx="2761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Audiência Técnica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75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30D4DD-E1EB-4362-9018-82FBBC57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0E88AB1-9CBB-42F3-B662-F455B6CD9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BD847B0-2EA3-4D35-A61C-232F1C2F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Maio/2018</a:t>
            </a:r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8D0FBD0-730D-4CFC-A6B5-96BB62FE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Minicurso: Como escrever e publicar um artigo científico | Anne Carvalho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C9469FB-D78E-402A-B2E7-D3450105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76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5846991-7587-4489-8CFF-582DD001C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8E2274F-9AF9-4C8A-8B61-CC5D945AE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C8925F8-6199-4E33-A59A-B70BBBA8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Maio/2018</a:t>
            </a:r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5C74D3A-1FFE-416C-96A1-9C519C5D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Minicurso: Como escrever e publicar um artigo científico | Anne Carvalho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6AD4AD5-4F64-47D1-9DB9-581DCDC8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840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55F4E0-6D7A-41B7-B0B8-ED6A37A3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398AA60-2248-43EF-BE46-D1EF76F13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81D15D1-A629-44DC-B026-28ACCC8A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err="1" smtClean="0"/>
              <a:t>tttttt</a:t>
            </a:r>
            <a:r>
              <a:rPr lang="pt-BR" dirty="0" smtClean="0"/>
              <a:t>/2018</a:t>
            </a:r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E605D5B-7F63-4AD7-92EF-26C55ABC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Minicurso: Como escrever e publicar um artigo científico | Anne Carvalho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DD921A7-C002-4DF8-A8B3-5831CF48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8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51755B-26DC-4E98-BDA0-41EAF2CEC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0216CC6-9A9A-4993-82A8-B739DA983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AECFE54-35F7-47F4-8D31-E935750B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Maio/2018</a:t>
            </a:r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8011C33-1D34-47A0-95CA-0A4A4FA7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Minicurso: Como escrever e publicar um artigo científico | Anne Carvalho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158FA30-1780-4A01-BEA6-D7896AE7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712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87E485-0154-4C9B-A1B2-8DAB4C01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35923D3-0DD1-4CCD-AA8C-6ECA1DE4B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55D0239-AD93-460F-858A-84256EE2C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7F28D99-97DF-428B-9424-22FD1A8D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Maio/2018</a:t>
            </a:r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E345CDC-A05C-4BE0-9273-E32CBC39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Minicurso: Como escrever e publicar um artigo científico | Anne Carvalho</a:t>
            </a:r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69FF76B-9BC3-4A1D-A23F-E10C8001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975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B27E3A-B28B-4960-AA8B-68A063D7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05E94C7-5D45-454F-B1B2-1F7897A9E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3A0270C-B9D8-43DE-9710-EDB551920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A77D0B7-F000-4BAA-AD39-7822FE697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6F387AD-0129-4ACE-B8E9-1EED42A87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B4692BA-0D17-407A-BA10-62792A32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Maio/2018</a:t>
            </a:r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D809C73B-E826-4E02-BFD8-083FA2DB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Minicurso: Como escrever e publicar um artigo científico | Anne Carvalho</a:t>
            </a:r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2A5A9CB9-8A11-4975-8356-3B370DCF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028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5DF20D-B420-4EC8-95D9-7E400636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C57E562-ABD1-4A37-BE4F-FEF59163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Maio/2018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EE2ACF3-35A6-4E47-918D-399357FB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Minicurso: Como escrever e publicar um artigo científico | Anne Carvalho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AD06408-39BD-486B-B584-9AB65B51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822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0821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2F3488-2FBE-4702-8DF7-7ABB61A5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490A68B-03FD-4FF3-9F1D-AA99689F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43E27AE-9F55-40AB-952E-BE0493F30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4D4292E-8AA8-494C-9B71-92CEE39D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Maio/2018</a:t>
            </a:r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EF63C69-2778-458F-87E5-96985981C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Minicurso: Como escrever e publicar um artigo científico | Anne Carvalho</a:t>
            </a:r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280BF05-8666-4A5C-801F-65CB7410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327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DECDC5-659D-4C93-B148-CCEFC17D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18464DC4-DC2E-4F15-B1B4-DAD5C5AB8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917D341-9F1F-475D-A1F5-7AA709F66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DE9B2FE-8A24-4E43-B4AC-AB83C2F7C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Maio/2018</a:t>
            </a:r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22CA94D-B992-4784-A851-C9CEB407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Minicurso: Como escrever e publicar um artigo científico | Anne Carvalho</a:t>
            </a:r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D672177-7B37-458A-B9B6-64DD06D6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401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C7E4D03A-7F83-4F96-AC19-14BB1F10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SIAI 2020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5DBA79D-F76D-41AB-A1CD-749FE2F53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BA31661-EFA3-47B5-AD19-F7A8C2416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Maio/2018</a:t>
            </a:r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960E16C-946F-4301-95E0-053143F4B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Minicurso: Como escrever e publicar um artigo científico | Anne Carvalho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5EC26D6-6066-41EB-A9F7-E5BECFDFD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84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svg"/><Relationship Id="rId5" Type="http://schemas.openxmlformats.org/officeDocument/2006/relationships/image" Target="../media/image57.png"/><Relationship Id="rId4" Type="http://schemas.openxmlformats.org/officeDocument/2006/relationships/image" Target="../media/image55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siai@tce.rn.gov.br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em L 4">
            <a:extLst>
              <a:ext uri="{FF2B5EF4-FFF2-40B4-BE49-F238E27FC236}">
                <a16:creationId xmlns:a16="http://schemas.microsoft.com/office/drawing/2014/main" xmlns="" id="{C2668972-B241-4189-ACC7-DCAC9D08527A}"/>
              </a:ext>
            </a:extLst>
          </p:cNvPr>
          <p:cNvSpPr/>
          <p:nvPr/>
        </p:nvSpPr>
        <p:spPr>
          <a:xfrm rot="10800000">
            <a:off x="10025677" y="468200"/>
            <a:ext cx="609600" cy="742951"/>
          </a:xfrm>
          <a:prstGeom prst="corner">
            <a:avLst>
              <a:gd name="adj1" fmla="val 50000"/>
              <a:gd name="adj2" fmla="val 4516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2E0EE25-E08D-40A5-A15A-C75188D41596}"/>
              </a:ext>
            </a:extLst>
          </p:cNvPr>
          <p:cNvSpPr txBox="1">
            <a:spLocks/>
          </p:cNvSpPr>
          <p:nvPr/>
        </p:nvSpPr>
        <p:spPr>
          <a:xfrm>
            <a:off x="6074326" y="1842622"/>
            <a:ext cx="4381505" cy="1959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400" b="1" dirty="0" smtClean="0">
                <a:latin typeface="+mn-lt"/>
              </a:rPr>
              <a:t>Audiência Técnica</a:t>
            </a:r>
            <a:endParaRPr lang="pt-BR" sz="4400" b="1" dirty="0">
              <a:latin typeface="+mn-lt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4343CA9C-048C-41FB-8945-ADC644EA3C55}"/>
              </a:ext>
            </a:extLst>
          </p:cNvPr>
          <p:cNvSpPr txBox="1">
            <a:spLocks/>
          </p:cNvSpPr>
          <p:nvPr/>
        </p:nvSpPr>
        <p:spPr>
          <a:xfrm>
            <a:off x="0" y="6349424"/>
            <a:ext cx="12192000" cy="36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377">
              <a:defRPr/>
            </a:pPr>
            <a:r>
              <a:rPr lang="pt-BR" sz="1400" dirty="0" smtClean="0"/>
              <a:t>Setembro/2019</a:t>
            </a:r>
            <a:endParaRPr lang="pt-BR" sz="1400" dirty="0"/>
          </a:p>
          <a:p>
            <a:pPr algn="ctr" defTabSz="914377">
              <a:spcBef>
                <a:spcPts val="1000"/>
              </a:spcBef>
              <a:defRPr/>
            </a:pPr>
            <a:endParaRPr lang="pt-BR" sz="14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1527887" y="804571"/>
            <a:ext cx="4992834" cy="1069199"/>
            <a:chOff x="1527887" y="804571"/>
            <a:chExt cx="4992834" cy="106919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7887" y="804571"/>
              <a:ext cx="48768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tângulo 9"/>
            <p:cNvSpPr/>
            <p:nvPr/>
          </p:nvSpPr>
          <p:spPr>
            <a:xfrm>
              <a:off x="2293495" y="1528997"/>
              <a:ext cx="4227226" cy="3447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4343CA9C-048C-41FB-8945-ADC644EA3C55}"/>
              </a:ext>
            </a:extLst>
          </p:cNvPr>
          <p:cNvSpPr txBox="1">
            <a:spLocks/>
          </p:cNvSpPr>
          <p:nvPr/>
        </p:nvSpPr>
        <p:spPr>
          <a:xfrm>
            <a:off x="4754987" y="5551055"/>
            <a:ext cx="3102964" cy="696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4343CA9C-048C-41FB-8945-ADC644EA3C55}"/>
              </a:ext>
            </a:extLst>
          </p:cNvPr>
          <p:cNvSpPr txBox="1">
            <a:spLocks/>
          </p:cNvSpPr>
          <p:nvPr/>
        </p:nvSpPr>
        <p:spPr>
          <a:xfrm>
            <a:off x="7397008" y="3610099"/>
            <a:ext cx="3038764" cy="2393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594" indent="-228594" algn="r" defTabSz="914377">
              <a:spcBef>
                <a:spcPts val="1000"/>
              </a:spcBef>
            </a:pPr>
            <a:r>
              <a:rPr lang="pt-BR" sz="1600" b="1" dirty="0" smtClean="0"/>
              <a:t>Evandro Nunes Franco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400" dirty="0" smtClean="0"/>
              <a:t>Coordenador de Atos de Pessoal</a:t>
            </a:r>
          </a:p>
          <a:p>
            <a:pPr marL="228594" indent="-228594" algn="r" defTabSz="914377">
              <a:spcBef>
                <a:spcPts val="1000"/>
              </a:spcBef>
            </a:pPr>
            <a:r>
              <a:rPr lang="pt-BR" sz="1600" b="1" dirty="0" err="1" smtClean="0"/>
              <a:t>Lindemberg</a:t>
            </a:r>
            <a:r>
              <a:rPr lang="pt-BR" sz="1600" b="1" dirty="0" smtClean="0"/>
              <a:t> Silva Pereira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400" dirty="0" smtClean="0"/>
              <a:t>Analista de Controle Externo</a:t>
            </a:r>
          </a:p>
          <a:p>
            <a:pPr marL="228594" marR="0" lvl="0" indent="-228594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Marcelo Santos de Araújo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Presidente da Comissão do SIAI</a:t>
            </a:r>
          </a:p>
          <a:p>
            <a:pPr marL="228594" indent="-228594" algn="r" defTabSz="914377">
              <a:spcBef>
                <a:spcPts val="1000"/>
              </a:spcBef>
              <a:defRPr/>
            </a:pPr>
            <a:r>
              <a:rPr lang="pt-BR" sz="1600" b="1" dirty="0" smtClean="0"/>
              <a:t>Victor Rafael Fernandes Alves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400" dirty="0" smtClean="0"/>
              <a:t>Diretor de Despesa com Pessoal</a:t>
            </a:r>
          </a:p>
          <a:p>
            <a:pPr marL="228594" marR="0" lvl="0" indent="-228594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500" b="1" dirty="0" smtClean="0"/>
              <a:t>Vinícius José M. T. de Brito Filho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Diretor de Informática</a:t>
            </a:r>
          </a:p>
          <a:p>
            <a:pPr marL="228594" marR="0" lvl="0" indent="-228594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rma em L 14">
            <a:extLst>
              <a:ext uri="{FF2B5EF4-FFF2-40B4-BE49-F238E27FC236}">
                <a16:creationId xmlns:a16="http://schemas.microsoft.com/office/drawing/2014/main" xmlns="" id="{C2668972-B241-4189-ACC7-DCAC9D08527A}"/>
              </a:ext>
            </a:extLst>
          </p:cNvPr>
          <p:cNvSpPr/>
          <p:nvPr/>
        </p:nvSpPr>
        <p:spPr>
          <a:xfrm>
            <a:off x="950949" y="5275728"/>
            <a:ext cx="609600" cy="742951"/>
          </a:xfrm>
          <a:prstGeom prst="corner">
            <a:avLst>
              <a:gd name="adj1" fmla="val 50000"/>
              <a:gd name="adj2" fmla="val 4516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Grupo 16"/>
          <p:cNvGrpSpPr/>
          <p:nvPr/>
        </p:nvGrpSpPr>
        <p:grpSpPr>
          <a:xfrm>
            <a:off x="1662545" y="2133006"/>
            <a:ext cx="4119419" cy="3210890"/>
            <a:chOff x="2152650" y="2133006"/>
            <a:chExt cx="3629314" cy="2644214"/>
          </a:xfrm>
        </p:grpSpPr>
        <p:pic>
          <p:nvPicPr>
            <p:cNvPr id="18" name="Imagem 17" descr="SIAI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2650" y="2133006"/>
              <a:ext cx="3629314" cy="2644214"/>
            </a:xfrm>
            <a:prstGeom prst="rect">
              <a:avLst/>
            </a:prstGeom>
          </p:spPr>
        </p:pic>
        <p:sp>
          <p:nvSpPr>
            <p:cNvPr id="19" name="Título 1">
              <a:extLst>
                <a:ext uri="{FF2B5EF4-FFF2-40B4-BE49-F238E27FC236}">
                  <a16:creationId xmlns:a16="http://schemas.microsoft.com/office/drawing/2014/main" xmlns="" id="{42E0EE25-E08D-40A5-A15A-C75188D41596}"/>
                </a:ext>
              </a:extLst>
            </p:cNvPr>
            <p:cNvSpPr txBox="1">
              <a:spLocks/>
            </p:cNvSpPr>
            <p:nvPr/>
          </p:nvSpPr>
          <p:spPr>
            <a:xfrm>
              <a:off x="4018572" y="4013199"/>
              <a:ext cx="1421643" cy="7250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4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2020</a:t>
              </a:r>
              <a:endParaRPr lang="pt-BR" sz="4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199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_BI5J34MbJCixw_lbIhnff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041" y="2152650"/>
            <a:ext cx="5322234" cy="30861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1°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28624" y="930600"/>
            <a:ext cx="7915275" cy="535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q"/>
            </a:pPr>
            <a:r>
              <a:rPr lang="pt-BR" sz="4000" dirty="0" smtClean="0"/>
              <a:t> </a:t>
            </a:r>
            <a:r>
              <a:rPr lang="pt-BR" sz="4000" b="1" dirty="0" smtClean="0"/>
              <a:t>Integração SIAI – SIGEF</a:t>
            </a:r>
            <a:endParaRPr lang="pt-BR" sz="1600" b="1" dirty="0" smtClean="0"/>
          </a:p>
          <a:p>
            <a:pPr marL="342900" indent="-342900" algn="just"/>
            <a:endParaRPr lang="pt-BR" sz="14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dirty="0" smtClean="0"/>
              <a:t>Art. 13-A da Resolução n° 011/2016-TCE</a:t>
            </a:r>
            <a:r>
              <a:rPr lang="pt-BR" sz="2400" dirty="0" smtClean="0"/>
              <a:t> </a:t>
            </a:r>
            <a:r>
              <a:rPr lang="pt-BR" dirty="0" smtClean="0"/>
              <a:t>(Incluído pela </a:t>
            </a:r>
            <a:r>
              <a:rPr lang="pt-BR" dirty="0" err="1" smtClean="0"/>
              <a:t>Resol</a:t>
            </a:r>
            <a:r>
              <a:rPr lang="pt-BR" dirty="0" smtClean="0"/>
              <a:t>. n° 034/2018 de 18/12/2018), </a:t>
            </a:r>
            <a:r>
              <a:rPr lang="pt-BR" sz="2800" dirty="0" smtClean="0"/>
              <a:t>estabeleceu que a SEPLAN deverá manter Banco de Dados disponível ao TCE, em tempo real (D-1).</a:t>
            </a:r>
          </a:p>
          <a:p>
            <a:pPr marL="800100" lvl="1" indent="-342900" algn="just"/>
            <a:endParaRPr lang="pt-BR" sz="28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dirty="0" smtClean="0"/>
              <a:t>Unidades Gestoras (</a:t>
            </a:r>
            <a:r>
              <a:rPr lang="pt-BR" sz="2800" dirty="0" err="1" smtClean="0"/>
              <a:t>adm</a:t>
            </a:r>
            <a:r>
              <a:rPr lang="pt-BR" sz="2800" dirty="0" smtClean="0"/>
              <a:t>. Direta e Indireta) do Poder Executivo Estadual, que executam no SIGEF, ficaram desobrigadas de enviar os Demonstrativos de que trata o Inciso I do art. 13 da Resolução n° 011/2016-TCE.</a:t>
            </a:r>
          </a:p>
        </p:txBody>
      </p: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8"/>
            <a:ext cx="7634515" cy="5239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2° Semestre de 2019</a:t>
            </a:r>
            <a:endParaRPr lang="pt-BR" sz="1800" b="1" dirty="0" smtClean="0"/>
          </a:p>
          <a:p>
            <a:pPr marL="342900" indent="-342900" algn="just"/>
            <a:endParaRPr lang="pt-BR" sz="18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 smtClean="0"/>
              <a:t> Integração SIAI – SIOPE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6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 smtClean="0"/>
              <a:t>Transparência dos dados coletados</a:t>
            </a:r>
          </a:p>
          <a:p>
            <a:pPr marL="800100" lvl="1" indent="-342900" algn="just"/>
            <a:endParaRPr lang="pt-BR" sz="36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 smtClean="0"/>
              <a:t>Cadastro de Pessoas Inidôneas e Suspensas</a:t>
            </a:r>
            <a:endParaRPr lang="pt-BR" sz="28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6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 smtClean="0"/>
              <a:t>Regras de Validação</a:t>
            </a:r>
            <a:endParaRPr lang="pt-BR" sz="3200" dirty="0" smtClean="0"/>
          </a:p>
        </p:txBody>
      </p:sp>
      <p:pic>
        <p:nvPicPr>
          <p:cNvPr id="4" name="Imagem 3" descr="images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718" y="2179308"/>
            <a:ext cx="3022084" cy="302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siop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15" y="2320139"/>
            <a:ext cx="4461316" cy="27862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8"/>
            <a:ext cx="11422744" cy="4158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Integração SIAI – SIOPE</a:t>
            </a:r>
            <a:endParaRPr lang="pt-BR" sz="105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050" b="1" dirty="0" smtClean="0"/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ACT n° 02/2017-IRB/ATRICON/FNDE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Módulo de Controle Externo (MCE)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Objetivo: validação dos dados</a:t>
            </a:r>
          </a:p>
        </p:txBody>
      </p: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8"/>
            <a:ext cx="11422744" cy="4158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Integração SIAI – SIOPE</a:t>
            </a:r>
            <a:endParaRPr lang="pt-BR" sz="105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1050" b="1" dirty="0" smtClean="0"/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ACT n° 02/2017-IRB/ATRICON/FNDE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Módulo de Controle Externo (MCE)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Objetivo: validação dos dados</a:t>
            </a:r>
          </a:p>
        </p:txBody>
      </p:sp>
      <p:pic>
        <p:nvPicPr>
          <p:cNvPr id="11" name="Imagem 10" descr="siop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038" y="2403268"/>
            <a:ext cx="4004962" cy="2501240"/>
          </a:xfrm>
          <a:prstGeom prst="rect">
            <a:avLst/>
          </a:prstGeom>
        </p:spPr>
      </p:pic>
      <p:pic>
        <p:nvPicPr>
          <p:cNvPr id="5" name="Imagem 4" descr="WhatsApp Image 2019-08-27 at 09.38.0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59939" cy="6501739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985164" y="4310743"/>
            <a:ext cx="3728852" cy="11044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9"/>
            <a:ext cx="9577243" cy="88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Transparência dos Dados Coletados</a:t>
            </a:r>
          </a:p>
        </p:txBody>
      </p:sp>
      <p:grpSp>
        <p:nvGrpSpPr>
          <p:cNvPr id="3" name="Grupo 18"/>
          <p:cNvGrpSpPr/>
          <p:nvPr/>
        </p:nvGrpSpPr>
        <p:grpSpPr>
          <a:xfrm>
            <a:off x="1807984" y="1969275"/>
            <a:ext cx="3833091" cy="3823855"/>
            <a:chOff x="3786909" y="1791854"/>
            <a:chExt cx="3833091" cy="3823855"/>
          </a:xfrm>
        </p:grpSpPr>
        <p:pic>
          <p:nvPicPr>
            <p:cNvPr id="12" name="Imagem 11" descr="Painel - Educaçã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9542" y="1859176"/>
              <a:ext cx="3718382" cy="3710351"/>
            </a:xfrm>
            <a:prstGeom prst="rect">
              <a:avLst/>
            </a:prstGeom>
          </p:spPr>
        </p:pic>
        <p:sp>
          <p:nvSpPr>
            <p:cNvPr id="15" name="Retângulo de cantos arredondados 14"/>
            <p:cNvSpPr/>
            <p:nvPr/>
          </p:nvSpPr>
          <p:spPr>
            <a:xfrm>
              <a:off x="3786909" y="1791854"/>
              <a:ext cx="3833091" cy="3823855"/>
            </a:xfrm>
            <a:prstGeom prst="roundRect">
              <a:avLst>
                <a:gd name="adj" fmla="val 2639"/>
              </a:avLst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Grupo 17"/>
          <p:cNvGrpSpPr/>
          <p:nvPr/>
        </p:nvGrpSpPr>
        <p:grpSpPr>
          <a:xfrm>
            <a:off x="6779392" y="1964663"/>
            <a:ext cx="3833091" cy="3823855"/>
            <a:chOff x="7994043" y="1787242"/>
            <a:chExt cx="3833091" cy="3823855"/>
          </a:xfrm>
        </p:grpSpPr>
        <p:pic>
          <p:nvPicPr>
            <p:cNvPr id="13" name="Imagem 12" descr="Painel - Saúd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8378" y="1846822"/>
              <a:ext cx="3689511" cy="3713469"/>
            </a:xfrm>
            <a:prstGeom prst="rect">
              <a:avLst/>
            </a:prstGeom>
          </p:spPr>
        </p:pic>
        <p:sp>
          <p:nvSpPr>
            <p:cNvPr id="17" name="Retângulo de cantos arredondados 16"/>
            <p:cNvSpPr/>
            <p:nvPr/>
          </p:nvSpPr>
          <p:spPr>
            <a:xfrm>
              <a:off x="7994043" y="1787242"/>
              <a:ext cx="3833091" cy="3823855"/>
            </a:xfrm>
            <a:prstGeom prst="roundRect">
              <a:avLst>
                <a:gd name="adj" fmla="val 2639"/>
              </a:avLst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grpSp>
        <p:nvGrpSpPr>
          <p:cNvPr id="3" name="Grupo 18"/>
          <p:cNvGrpSpPr/>
          <p:nvPr/>
        </p:nvGrpSpPr>
        <p:grpSpPr>
          <a:xfrm>
            <a:off x="2511188" y="51334"/>
            <a:ext cx="6823107" cy="6806666"/>
            <a:chOff x="3786909" y="1791854"/>
            <a:chExt cx="3833091" cy="3823855"/>
          </a:xfrm>
        </p:grpSpPr>
        <p:pic>
          <p:nvPicPr>
            <p:cNvPr id="12" name="Imagem 11" descr="Painel - Educaçã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9542" y="1859176"/>
              <a:ext cx="3718382" cy="3710351"/>
            </a:xfrm>
            <a:prstGeom prst="rect">
              <a:avLst/>
            </a:prstGeom>
          </p:spPr>
        </p:pic>
        <p:sp>
          <p:nvSpPr>
            <p:cNvPr id="15" name="Retângulo de cantos arredondados 14"/>
            <p:cNvSpPr/>
            <p:nvPr/>
          </p:nvSpPr>
          <p:spPr>
            <a:xfrm>
              <a:off x="3786909" y="1791854"/>
              <a:ext cx="3833091" cy="3823855"/>
            </a:xfrm>
            <a:prstGeom prst="roundRect">
              <a:avLst>
                <a:gd name="adj" fmla="val 2639"/>
              </a:avLst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9"/>
            <a:ext cx="8800601" cy="5188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Pessoas Inidôneas e Suspensas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§ 9º do art. 16 da Resolução n° 011/2016-TCE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2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Gerenciar Sanção: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pt-BR" sz="2800" dirty="0" smtClean="0"/>
              <a:t>Cadastro da medida adotada,  concernente ou à “</a:t>
            </a:r>
            <a:r>
              <a:rPr lang="pt-BR" sz="2800" b="1" dirty="0" smtClean="0"/>
              <a:t>suspensão do direito de licitar</a:t>
            </a:r>
            <a:r>
              <a:rPr lang="pt-BR" sz="2800" dirty="0" smtClean="0"/>
              <a:t>”, ou à “</a:t>
            </a:r>
            <a:r>
              <a:rPr lang="pt-BR" sz="2800" b="1" dirty="0" smtClean="0"/>
              <a:t>declaração de inidoneidade</a:t>
            </a:r>
            <a:r>
              <a:rPr lang="pt-BR" sz="2800" dirty="0" smtClean="0"/>
              <a:t>” ou à “</a:t>
            </a:r>
            <a:r>
              <a:rPr lang="pt-BR" sz="2800" b="1" dirty="0" smtClean="0"/>
              <a:t>reabilitação do infrator</a:t>
            </a:r>
            <a:r>
              <a:rPr lang="pt-BR" sz="2800" dirty="0" smtClean="0"/>
              <a:t>”.</a:t>
            </a:r>
          </a:p>
          <a:p>
            <a:pPr marL="1257300" lvl="2" indent="-342900" algn="just">
              <a:buFont typeface="Arial" pitchFamily="34" charset="0"/>
              <a:buChar char="•"/>
            </a:pPr>
            <a:endParaRPr lang="pt-BR" sz="32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Consultar Sanção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pt-BR" sz="3000" dirty="0" smtClean="0"/>
              <a:t>Consulta todas as sanções vigentes</a:t>
            </a:r>
          </a:p>
        </p:txBody>
      </p:sp>
      <p:pic>
        <p:nvPicPr>
          <p:cNvPr id="4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5257" y="1246909"/>
            <a:ext cx="2565069" cy="4952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9"/>
            <a:ext cx="8800601" cy="3427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Pessoas Inidôneas e Suspensas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Tipos de Sanção: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pt-BR" sz="2800" dirty="0" smtClean="0"/>
              <a:t>Suspensão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pt-BR" sz="2800" dirty="0" smtClean="0"/>
              <a:t>Inidoneidade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pt-BR" sz="2800" dirty="0" smtClean="0"/>
              <a:t>Impedimento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pt-BR" sz="2800" dirty="0" smtClean="0"/>
              <a:t>Proibição</a:t>
            </a:r>
            <a:endParaRPr lang="pt-BR" sz="3200" dirty="0" smtClean="0"/>
          </a:p>
        </p:txBody>
      </p:sp>
      <p:pic>
        <p:nvPicPr>
          <p:cNvPr id="5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5257" y="1246909"/>
            <a:ext cx="2565069" cy="4952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9"/>
            <a:ext cx="8800601" cy="481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Pessoas Inidôneas e Suspensas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Fundamento Legal: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pt-BR" sz="2800" dirty="0" smtClean="0"/>
              <a:t>Lei de Licitações (Lei 8.666/93, Art. 87)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pt-BR" sz="2800" dirty="0" smtClean="0"/>
              <a:t>Lei Eleitoral (Lei 9.504/97, Art. 81)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pt-BR" sz="2800" dirty="0" smtClean="0"/>
              <a:t>Lei Ambiental (Lei 9.605/98, Art. 22)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pt-BR" sz="2800" dirty="0" smtClean="0"/>
              <a:t>Lei do Pregão (Lei 10.520/2002, Art. 7)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pt-BR" sz="2800" dirty="0" smtClean="0"/>
              <a:t>Lei do RDC (Lei 12.462/2011, Art. 47)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pt-BR" sz="2800" dirty="0" smtClean="0"/>
              <a:t>Lei das Estatais (Lei 13.303/2016, Art. 83) 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pt-BR" sz="2800" dirty="0" smtClean="0"/>
              <a:t>Legislação Estadual/Municipal</a:t>
            </a:r>
            <a:endParaRPr lang="pt-BR" sz="3200" dirty="0" smtClean="0"/>
          </a:p>
        </p:txBody>
      </p:sp>
      <p:pic>
        <p:nvPicPr>
          <p:cNvPr id="5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5257" y="1246909"/>
            <a:ext cx="2565069" cy="4952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9"/>
            <a:ext cx="10656697" cy="1148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Pessoas Inidôneas e Suspensas – Cadastro</a:t>
            </a:r>
          </a:p>
        </p:txBody>
      </p:sp>
      <p:pic>
        <p:nvPicPr>
          <p:cNvPr id="5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342" y="1817585"/>
            <a:ext cx="10290413" cy="4853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pre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372" y="1377537"/>
            <a:ext cx="748830" cy="7488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Agenda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F2E3ED30-3708-48B9-BE70-C43745CC2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01091698"/>
              </p:ext>
            </p:extLst>
          </p:nvPr>
        </p:nvGraphicFramePr>
        <p:xfrm>
          <a:off x="2032000" y="1222587"/>
          <a:ext cx="8128000" cy="427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m 11" descr="azu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0372" y="1377536"/>
            <a:ext cx="748830" cy="748830"/>
          </a:xfrm>
          <a:prstGeom prst="rect">
            <a:avLst/>
          </a:prstGeom>
        </p:spPr>
      </p:pic>
      <p:pic>
        <p:nvPicPr>
          <p:cNvPr id="15" name="Imagem 14" descr="pre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518" y="2753065"/>
            <a:ext cx="748830" cy="748830"/>
          </a:xfrm>
          <a:prstGeom prst="rect">
            <a:avLst/>
          </a:prstGeom>
        </p:spPr>
      </p:pic>
      <p:pic>
        <p:nvPicPr>
          <p:cNvPr id="17" name="Imagem 16" descr="pre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543" y="4116715"/>
            <a:ext cx="748830" cy="74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9"/>
            <a:ext cx="11270846" cy="1148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Pessoas Inidôneas e Suspensas - Consulta</a:t>
            </a:r>
          </a:p>
        </p:txBody>
      </p:sp>
      <p:pic>
        <p:nvPicPr>
          <p:cNvPr id="6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46" y="1893458"/>
            <a:ext cx="11257128" cy="4288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9"/>
            <a:ext cx="11270846" cy="1148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Pessoas Inidôneas e Suspensas - Cancelamento</a:t>
            </a:r>
          </a:p>
        </p:txBody>
      </p:sp>
      <p:pic>
        <p:nvPicPr>
          <p:cNvPr id="5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244" y="2090409"/>
            <a:ext cx="7446359" cy="382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9"/>
            <a:ext cx="11270846" cy="1148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Pessoas Inidôneas e Suspensas - Cancelamento</a:t>
            </a:r>
          </a:p>
        </p:txBody>
      </p:sp>
      <p:pic>
        <p:nvPicPr>
          <p:cNvPr id="6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758" y="2289242"/>
            <a:ext cx="10508316" cy="3975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9"/>
            <a:ext cx="11270846" cy="1148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Pessoas Inidôneas e Suspensas – Reativação da Sanção</a:t>
            </a:r>
          </a:p>
        </p:txBody>
      </p:sp>
      <p:pic>
        <p:nvPicPr>
          <p:cNvPr id="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3111" y="2131353"/>
            <a:ext cx="7404883" cy="382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9"/>
            <a:ext cx="11270846" cy="1148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Pessoas Inidôneas e Suspensas – Detalhes da Sanção</a:t>
            </a:r>
          </a:p>
        </p:txBody>
      </p:sp>
      <p:pic>
        <p:nvPicPr>
          <p:cNvPr id="6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324" y="2060813"/>
            <a:ext cx="10502577" cy="3971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9"/>
            <a:ext cx="11270846" cy="1148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Pessoas Inidôneas e Suspensas – Consulta Geral</a:t>
            </a:r>
          </a:p>
        </p:txBody>
      </p:sp>
      <p:pic>
        <p:nvPicPr>
          <p:cNvPr id="5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15" y="2094711"/>
            <a:ext cx="10772700" cy="4060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2" y="912129"/>
            <a:ext cx="9249558" cy="88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Regras de Validação - pendências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1089892" y="1708730"/>
            <a:ext cx="7098765" cy="4364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Ø"/>
            </a:pPr>
            <a:r>
              <a:rPr lang="pt-BR" sz="3200" dirty="0" smtClean="0"/>
              <a:t>Anexo 23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400" dirty="0" smtClean="0"/>
              <a:t>Existência de obra ou serviço de engenharia sem medições a mais de 90 dias.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3200" dirty="0" smtClean="0"/>
              <a:t>Anexo 38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400" dirty="0" smtClean="0"/>
              <a:t>Existência de procedimento licitatório cuja data de realização já ultrapassou 15 dias e nenhuma informação sobre o resultado foi enviada ao TCE.</a:t>
            </a:r>
          </a:p>
        </p:txBody>
      </p:sp>
      <p:pic>
        <p:nvPicPr>
          <p:cNvPr id="7" name="Imagem 6" descr="validate-icon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214" y="202754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958" y="2371127"/>
            <a:ext cx="9803396" cy="37840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9"/>
            <a:ext cx="10697639" cy="166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Regras de Validação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b="1" dirty="0" smtClean="0"/>
              <a:t> </a:t>
            </a:r>
            <a:r>
              <a:rPr lang="pt-BR" sz="3600" dirty="0" smtClean="0"/>
              <a:t>Pendências das Entregas Eventuais</a:t>
            </a:r>
          </a:p>
        </p:txBody>
      </p: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2°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9"/>
            <a:ext cx="10697639" cy="166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 smtClean="0"/>
              <a:t> Regras de Validação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b="1" dirty="0" smtClean="0"/>
              <a:t> </a:t>
            </a:r>
            <a:r>
              <a:rPr lang="pt-BR" sz="3600" dirty="0" smtClean="0"/>
              <a:t>Pendências das Entregas Eventuais</a:t>
            </a:r>
          </a:p>
        </p:txBody>
      </p:sp>
      <p:pic>
        <p:nvPicPr>
          <p:cNvPr id="6" name="Google Shape;1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91" y="2343831"/>
            <a:ext cx="8633731" cy="382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pre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372" y="1377537"/>
            <a:ext cx="748830" cy="7488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Agenda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F2E3ED30-3708-48B9-BE70-C43745CC2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01091698"/>
              </p:ext>
            </p:extLst>
          </p:nvPr>
        </p:nvGraphicFramePr>
        <p:xfrm>
          <a:off x="2032000" y="1222587"/>
          <a:ext cx="8128000" cy="427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m 14" descr="pre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518" y="2753065"/>
            <a:ext cx="748830" cy="748830"/>
          </a:xfrm>
          <a:prstGeom prst="rect">
            <a:avLst/>
          </a:prstGeom>
        </p:spPr>
      </p:pic>
      <p:pic>
        <p:nvPicPr>
          <p:cNvPr id="17" name="Imagem 16" descr="pre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543" y="4116715"/>
            <a:ext cx="748830" cy="748830"/>
          </a:xfrm>
          <a:prstGeom prst="rect">
            <a:avLst/>
          </a:prstGeom>
        </p:spPr>
      </p:pic>
      <p:pic>
        <p:nvPicPr>
          <p:cNvPr id="18" name="Imagem 17" descr="azu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4543" y="4116714"/>
            <a:ext cx="748830" cy="74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Considerações Iniciais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563418" y="1253330"/>
            <a:ext cx="6567056" cy="43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</a:t>
            </a:r>
            <a:r>
              <a:rPr lang="pt-BR" sz="4000" b="1" dirty="0" smtClean="0"/>
              <a:t>Audiência Técnica </a:t>
            </a:r>
            <a:endParaRPr lang="pt-BR" sz="3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 Dinâmica do evento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 Foco nos assuntos predefinidos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 Coleta de feedback</a:t>
            </a:r>
            <a:endParaRPr lang="pt-BR" sz="3200" dirty="0"/>
          </a:p>
        </p:txBody>
      </p:sp>
      <p:pic>
        <p:nvPicPr>
          <p:cNvPr id="9" name="Imagem 8" descr="dinam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356" y="2188564"/>
            <a:ext cx="4258485" cy="25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0" y="912129"/>
            <a:ext cx="10247088" cy="4931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SIAI Fiscal Coleta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Anexo 14 (Empenhos, Liquidações e Pagamentos)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Matriz de Saldos Contábeis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Contas de Governo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SIAI-DP (Despesa com Pessoal) </a:t>
            </a:r>
          </a:p>
        </p:txBody>
      </p: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0" y="912128"/>
            <a:ext cx="8157030" cy="572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</a:t>
            </a:r>
            <a:r>
              <a:rPr lang="pt-BR" sz="4000" b="1" dirty="0" smtClean="0"/>
              <a:t>SIAI Fiscal Coleta</a:t>
            </a:r>
            <a:endParaRPr lang="pt-BR" sz="3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Primeira versão foi em 2001.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Necessita de atualização anual.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Dados são preenchidos com informações já calculadas.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2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Dificuldades:</a:t>
            </a: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pt-BR" sz="2800" dirty="0" smtClean="0"/>
              <a:t>Tecnologia defasada.</a:t>
            </a: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pt-BR" sz="2800" dirty="0" smtClean="0"/>
              <a:t>Esforço grande da TI com manutenção.</a:t>
            </a: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pt-BR" sz="2800" dirty="0" smtClean="0"/>
              <a:t>Dados inconsistentes.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pt-BR" sz="3200" dirty="0" smtClean="0"/>
          </a:p>
        </p:txBody>
      </p:sp>
      <p:grpSp>
        <p:nvGrpSpPr>
          <p:cNvPr id="7" name="Grupo 6"/>
          <p:cNvGrpSpPr/>
          <p:nvPr/>
        </p:nvGrpSpPr>
        <p:grpSpPr>
          <a:xfrm>
            <a:off x="8727528" y="2496427"/>
            <a:ext cx="3254675" cy="2241828"/>
            <a:chOff x="8727528" y="2496427"/>
            <a:chExt cx="3254675" cy="224182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27528" y="2496427"/>
              <a:ext cx="3254675" cy="224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CaixaDeTexto 9"/>
            <p:cNvSpPr txBox="1"/>
            <p:nvPr/>
          </p:nvSpPr>
          <p:spPr>
            <a:xfrm>
              <a:off x="8918367" y="3408218"/>
              <a:ext cx="2149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SIAI FISCAL COLETA</a:t>
              </a:r>
              <a:endParaRPr lang="pt-BR" sz="2400" b="1" dirty="0"/>
            </a:p>
          </p:txBody>
        </p:sp>
        <p:pic>
          <p:nvPicPr>
            <p:cNvPr id="11" name="Imagem 10" descr="Timbr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34511" y="3028207"/>
              <a:ext cx="2558769" cy="420522"/>
            </a:xfrm>
            <a:prstGeom prst="rect">
              <a:avLst/>
            </a:prstGeom>
          </p:spPr>
        </p:pic>
        <p:pic>
          <p:nvPicPr>
            <p:cNvPr id="12" name="Imagem 11" descr="ampulhet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91270" y="3218213"/>
              <a:ext cx="612804" cy="1014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79" y="912128"/>
            <a:ext cx="9831452" cy="572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</a:t>
            </a:r>
            <a:r>
              <a:rPr lang="pt-BR" sz="4000" b="1" dirty="0" smtClean="0"/>
              <a:t>SIAI Fiscal Coleta – Histórico</a:t>
            </a:r>
            <a:endParaRPr lang="pt-BR" sz="3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Migração dos anexos para o Portal do Gestor:</a:t>
            </a: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pt-BR" sz="2800" dirty="0" smtClean="0"/>
              <a:t>2012:</a:t>
            </a:r>
          </a:p>
          <a:p>
            <a:pPr marL="1714500" lvl="3" indent="-342900" algn="just">
              <a:buFont typeface="Wingdings" pitchFamily="2" charset="2"/>
              <a:buChar char="§"/>
            </a:pPr>
            <a:r>
              <a:rPr lang="pt-BR" sz="2800" dirty="0" smtClean="0"/>
              <a:t>Anexo 38 (Procedimentos Licitatórios)</a:t>
            </a: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pt-BR" sz="2800" dirty="0" smtClean="0"/>
              <a:t>2016:</a:t>
            </a:r>
          </a:p>
          <a:p>
            <a:pPr marL="1714500" lvl="3" indent="-342900" algn="just">
              <a:buFont typeface="Wingdings" pitchFamily="2" charset="2"/>
              <a:buChar char="§"/>
            </a:pPr>
            <a:r>
              <a:rPr lang="pt-BR" sz="2800" dirty="0" smtClean="0"/>
              <a:t>Anexo 23 (Obras)</a:t>
            </a:r>
          </a:p>
          <a:p>
            <a:pPr marL="1714500" lvl="3" indent="-342900" algn="just">
              <a:buFont typeface="Wingdings" pitchFamily="2" charset="2"/>
              <a:buChar char="§"/>
            </a:pPr>
            <a:r>
              <a:rPr lang="pt-BR" sz="2800" dirty="0" smtClean="0"/>
              <a:t>Anexo 42 (Unidades Jurisdicionadas)</a:t>
            </a: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pt-BR" sz="2800" dirty="0" smtClean="0"/>
              <a:t>2018:</a:t>
            </a:r>
          </a:p>
          <a:p>
            <a:pPr marL="1714500" lvl="3" indent="-342900" algn="just">
              <a:buFont typeface="Wingdings" pitchFamily="2" charset="2"/>
              <a:buChar char="§"/>
            </a:pPr>
            <a:r>
              <a:rPr lang="pt-BR" sz="2800" dirty="0" smtClean="0"/>
              <a:t>Anexo 13 (Contratos)</a:t>
            </a:r>
          </a:p>
          <a:p>
            <a:pPr marL="1714500" lvl="3" indent="-342900" algn="just">
              <a:buFont typeface="Wingdings" pitchFamily="2" charset="2"/>
              <a:buChar char="§"/>
            </a:pPr>
            <a:r>
              <a:rPr lang="pt-BR" sz="2800" dirty="0" smtClean="0"/>
              <a:t>Anexo 26 (Contas Bancárias)</a:t>
            </a:r>
          </a:p>
          <a:p>
            <a:pPr marL="1714500" lvl="3" indent="-342900" algn="just">
              <a:buFont typeface="Wingdings" pitchFamily="2" charset="2"/>
              <a:buChar char="§"/>
            </a:pPr>
            <a:r>
              <a:rPr lang="pt-BR" sz="2800" dirty="0" smtClean="0"/>
              <a:t>Anexo 28 (Frota de Veículos)</a:t>
            </a:r>
            <a:endParaRPr lang="pt-BR" sz="2400" dirty="0" smtClean="0"/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pt-BR" sz="3200" dirty="0" smtClean="0"/>
          </a:p>
        </p:txBody>
      </p:sp>
      <p:grpSp>
        <p:nvGrpSpPr>
          <p:cNvPr id="7" name="Grupo 6"/>
          <p:cNvGrpSpPr/>
          <p:nvPr/>
        </p:nvGrpSpPr>
        <p:grpSpPr>
          <a:xfrm>
            <a:off x="8727528" y="2496427"/>
            <a:ext cx="3254675" cy="2241828"/>
            <a:chOff x="8727528" y="2496427"/>
            <a:chExt cx="3254675" cy="224182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27528" y="2496427"/>
              <a:ext cx="3254675" cy="224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CaixaDeTexto 9"/>
            <p:cNvSpPr txBox="1"/>
            <p:nvPr/>
          </p:nvSpPr>
          <p:spPr>
            <a:xfrm>
              <a:off x="8918367" y="3408218"/>
              <a:ext cx="2149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SIAI FISCAL COLETA</a:t>
              </a:r>
              <a:endParaRPr lang="pt-BR" sz="2400" b="1" dirty="0"/>
            </a:p>
          </p:txBody>
        </p:sp>
        <p:pic>
          <p:nvPicPr>
            <p:cNvPr id="11" name="Imagem 10" descr="Timbr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34511" y="3028207"/>
              <a:ext cx="2558769" cy="420522"/>
            </a:xfrm>
            <a:prstGeom prst="rect">
              <a:avLst/>
            </a:prstGeom>
          </p:spPr>
        </p:pic>
        <p:pic>
          <p:nvPicPr>
            <p:cNvPr id="12" name="Imagem 11" descr="ampulhet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91270" y="3218213"/>
              <a:ext cx="612804" cy="1014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34108" y="912129"/>
            <a:ext cx="8080499" cy="553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</a:t>
            </a:r>
            <a:r>
              <a:rPr lang="pt-BR" sz="4000" b="1" dirty="0" smtClean="0"/>
              <a:t>SIAI Fiscal Coleta 2020</a:t>
            </a:r>
            <a:endParaRPr lang="pt-BR" sz="3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Anexos do RREO que serão atualizados: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2800" b="1" dirty="0" smtClean="0"/>
              <a:t>Anexo 4 </a:t>
            </a:r>
            <a:r>
              <a:rPr lang="pt-BR" sz="2800" dirty="0" smtClean="0"/>
              <a:t>– Demonstrativo das Receitas e Despesas Previdenciárias do Regime Próprio de Previdência dos Servidores.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2800" b="1" dirty="0" smtClean="0"/>
              <a:t>Anexo 6 </a:t>
            </a:r>
            <a:r>
              <a:rPr lang="pt-BR" sz="2800" dirty="0" smtClean="0"/>
              <a:t>– Demonstrativo dos Resultados Primário e Nominal.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2800" b="1" dirty="0" smtClean="0"/>
              <a:t>Anexo 7 </a:t>
            </a:r>
            <a:r>
              <a:rPr lang="pt-BR" sz="2800" dirty="0" smtClean="0"/>
              <a:t>– Demonstrativo dos Restos a Pagar por Poder e Órgão.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2800" b="1" dirty="0" smtClean="0"/>
              <a:t>Anexo 12 </a:t>
            </a:r>
            <a:r>
              <a:rPr lang="pt-BR" sz="2800" dirty="0" smtClean="0"/>
              <a:t>– Demonstrativo dos Restos a Pagar por Poder e Órgão.</a:t>
            </a:r>
            <a:endParaRPr lang="pt-BR" sz="2800" b="1" dirty="0" smtClean="0"/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2800" b="1" dirty="0" smtClean="0"/>
              <a:t>Anexo 39 </a:t>
            </a:r>
            <a:r>
              <a:rPr lang="pt-BR" sz="2800" dirty="0" smtClean="0"/>
              <a:t>– Demonstrativo das Parcerias Público-Privadas (Anexo 13 do MDF).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4350" y="1424857"/>
            <a:ext cx="3415770" cy="451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9345881" y="2185060"/>
            <a:ext cx="19427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MDF</a:t>
            </a:r>
          </a:p>
          <a:p>
            <a:pPr algn="ctr"/>
            <a:r>
              <a:rPr lang="pt-BR" sz="3200" b="1" dirty="0" smtClean="0"/>
              <a:t>10° Edição</a:t>
            </a:r>
            <a:endParaRPr lang="pt-BR" sz="3200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151906" y="4678878"/>
            <a:ext cx="7517081" cy="8312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34108" y="912129"/>
            <a:ext cx="8080499" cy="553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</a:t>
            </a:r>
            <a:r>
              <a:rPr lang="pt-BR" sz="4000" b="1" dirty="0" smtClean="0"/>
              <a:t>SIAI Fiscal Coleta 2020</a:t>
            </a:r>
            <a:endParaRPr lang="pt-BR" sz="9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9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Anexos do RGF que serão atualizados:</a:t>
            </a:r>
            <a:endParaRPr lang="pt-BR" sz="1050" dirty="0" smtClean="0"/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1050" dirty="0" smtClean="0"/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2800" b="1" dirty="0" smtClean="0"/>
              <a:t>Anexo 16 </a:t>
            </a:r>
            <a:r>
              <a:rPr lang="pt-BR" sz="2800" dirty="0" smtClean="0"/>
              <a:t>– Demonstrativo da Dívida Consolidada Líquida – DCL (Anexo 2 do MDF).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4350" y="1424857"/>
            <a:ext cx="3415770" cy="451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9345881" y="2185060"/>
            <a:ext cx="19427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MDF</a:t>
            </a:r>
          </a:p>
          <a:p>
            <a:pPr algn="ctr"/>
            <a:r>
              <a:rPr lang="pt-BR" sz="3200" b="1" dirty="0" smtClean="0"/>
              <a:t>10° Edição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34108" y="912129"/>
            <a:ext cx="8080499" cy="553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dirty="0" smtClean="0"/>
              <a:t> </a:t>
            </a:r>
            <a:r>
              <a:rPr lang="pt-BR" sz="4000" b="1" dirty="0" smtClean="0"/>
              <a:t>SIAI Fiscal Coleta 2020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Anexos que serão removidos: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2400" b="1" dirty="0" smtClean="0"/>
              <a:t>Anexo 27 </a:t>
            </a:r>
            <a:r>
              <a:rPr lang="pt-BR" sz="2400" dirty="0" smtClean="0"/>
              <a:t>– </a:t>
            </a:r>
            <a:r>
              <a:rPr lang="pt-BR" sz="2400" dirty="0" err="1" smtClean="0"/>
              <a:t>Rem</a:t>
            </a:r>
            <a:r>
              <a:rPr lang="pt-BR" sz="2400" dirty="0" smtClean="0"/>
              <a:t>. dos Profissionais do Magistério (FUNDEB) (</a:t>
            </a:r>
            <a:r>
              <a:rPr lang="pt-BR" sz="2400" dirty="0" smtClean="0">
                <a:solidFill>
                  <a:srgbClr val="0070C0"/>
                </a:solidFill>
              </a:rPr>
              <a:t>dados serão coletados pelo novo SIAI-DP</a:t>
            </a:r>
            <a:r>
              <a:rPr lang="pt-BR" sz="2400" dirty="0" smtClean="0"/>
              <a:t>).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2400" b="1" dirty="0" smtClean="0"/>
              <a:t>Anexo 21 </a:t>
            </a:r>
            <a:r>
              <a:rPr lang="pt-BR" sz="2400" dirty="0" smtClean="0"/>
              <a:t>– Transferências Voluntárias (</a:t>
            </a:r>
            <a:r>
              <a:rPr lang="pt-BR" sz="2400" dirty="0" smtClean="0">
                <a:solidFill>
                  <a:srgbClr val="0070C0"/>
                </a:solidFill>
              </a:rPr>
              <a:t>dados coletados pelo Anexo 14</a:t>
            </a:r>
            <a:r>
              <a:rPr lang="pt-BR" sz="2400" dirty="0" smtClean="0"/>
              <a:t>).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2400" b="1" dirty="0" smtClean="0"/>
              <a:t>Anexo 25 </a:t>
            </a:r>
            <a:r>
              <a:rPr lang="pt-BR" sz="2400" dirty="0" smtClean="0"/>
              <a:t>– Concessões e Prestações de Contas de Adiantamentos (</a:t>
            </a:r>
            <a:r>
              <a:rPr lang="pt-BR" sz="2400" dirty="0" smtClean="0">
                <a:solidFill>
                  <a:srgbClr val="0070C0"/>
                </a:solidFill>
              </a:rPr>
              <a:t>dados coletados pelo Anexo 14</a:t>
            </a:r>
            <a:r>
              <a:rPr lang="pt-BR" sz="2400" dirty="0" smtClean="0"/>
              <a:t>).</a:t>
            </a:r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2400" b="1" dirty="0" smtClean="0"/>
              <a:t>Anexos de Metas Fiscais </a:t>
            </a:r>
            <a:r>
              <a:rPr lang="pt-BR" sz="2400" dirty="0" smtClean="0"/>
              <a:t>(</a:t>
            </a:r>
            <a:r>
              <a:rPr lang="pt-BR" sz="2400" dirty="0" smtClean="0">
                <a:solidFill>
                  <a:srgbClr val="0070C0"/>
                </a:solidFill>
              </a:rPr>
              <a:t>dados coletados pelo XML da LDO</a:t>
            </a:r>
            <a:r>
              <a:rPr lang="pt-BR" sz="2400" dirty="0" smtClean="0"/>
              <a:t>).</a:t>
            </a:r>
            <a:endParaRPr lang="pt-BR" sz="2400" b="1" dirty="0" smtClean="0"/>
          </a:p>
          <a:p>
            <a:pPr marL="1257300" lvl="2" indent="-342900" algn="just">
              <a:buFont typeface="Wingdings" pitchFamily="2" charset="2"/>
              <a:buChar char="§"/>
            </a:pPr>
            <a:r>
              <a:rPr lang="pt-BR" sz="2400" b="1" dirty="0" smtClean="0"/>
              <a:t>Anexo 14 </a:t>
            </a:r>
            <a:r>
              <a:rPr lang="pt-BR" sz="2400" dirty="0" smtClean="0"/>
              <a:t>– Empenhos, Liquidações e Pagamentos (</a:t>
            </a:r>
            <a:r>
              <a:rPr lang="pt-BR" sz="2400" dirty="0" smtClean="0">
                <a:solidFill>
                  <a:srgbClr val="0070C0"/>
                </a:solidFill>
              </a:rPr>
              <a:t>novo formato de coleta</a:t>
            </a:r>
            <a:r>
              <a:rPr lang="pt-BR" sz="2400" dirty="0" smtClean="0"/>
              <a:t>).</a:t>
            </a:r>
            <a:endParaRPr lang="pt-BR" sz="2400" b="1" dirty="0" smtClean="0"/>
          </a:p>
        </p:txBody>
      </p:sp>
      <p:pic>
        <p:nvPicPr>
          <p:cNvPr id="13" name="Imagem 12" descr="Open-folder-delete-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008" y="2265377"/>
            <a:ext cx="2651007" cy="26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34108" y="912129"/>
            <a:ext cx="8080499" cy="553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dirty="0" smtClean="0"/>
              <a:t> </a:t>
            </a:r>
            <a:r>
              <a:rPr lang="pt-BR" sz="4000" b="1" dirty="0" smtClean="0"/>
              <a:t>SIAI Fiscal Coleta 2020</a:t>
            </a:r>
            <a:endParaRPr lang="pt-BR" sz="14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Apenas Anexos do RREO e RGF.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2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Apenas os chefes dos Poderes continuarão enviando o SIAI Fiscal Coleta em 2020.</a:t>
            </a:r>
          </a:p>
          <a:p>
            <a:pPr marL="800100" lvl="1" indent="-342900" algn="just"/>
            <a:endParaRPr lang="pt-BR" sz="3200" dirty="0" smtClean="0"/>
          </a:p>
        </p:txBody>
      </p:sp>
      <p:grpSp>
        <p:nvGrpSpPr>
          <p:cNvPr id="11" name="Grupo 10"/>
          <p:cNvGrpSpPr/>
          <p:nvPr/>
        </p:nvGrpSpPr>
        <p:grpSpPr>
          <a:xfrm>
            <a:off x="8727528" y="2496427"/>
            <a:ext cx="3254675" cy="2241828"/>
            <a:chOff x="8727528" y="2496427"/>
            <a:chExt cx="3254675" cy="224182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27528" y="2496427"/>
              <a:ext cx="3254675" cy="224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CaixaDeTexto 5"/>
            <p:cNvSpPr txBox="1"/>
            <p:nvPr/>
          </p:nvSpPr>
          <p:spPr>
            <a:xfrm>
              <a:off x="8918367" y="3408218"/>
              <a:ext cx="2149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SIAI FISCAL COLETA</a:t>
              </a:r>
              <a:endParaRPr lang="pt-BR" sz="2400" b="1" dirty="0"/>
            </a:p>
          </p:txBody>
        </p:sp>
        <p:pic>
          <p:nvPicPr>
            <p:cNvPr id="7" name="Imagem 6" descr="Timbr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34511" y="3028207"/>
              <a:ext cx="2558769" cy="420522"/>
            </a:xfrm>
            <a:prstGeom prst="rect">
              <a:avLst/>
            </a:prstGeom>
          </p:spPr>
        </p:pic>
        <p:pic>
          <p:nvPicPr>
            <p:cNvPr id="10" name="Imagem 9" descr="ampulhet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91270" y="3218213"/>
              <a:ext cx="612804" cy="1014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34109" y="912129"/>
            <a:ext cx="11179959" cy="2139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pt-BR" sz="3600" dirty="0" smtClean="0"/>
              <a:t> </a:t>
            </a:r>
            <a:r>
              <a:rPr lang="pt-BR" sz="3200" b="1" dirty="0" smtClean="0"/>
              <a:t>Anexo 14 - Empenhos, Liquidações e Pagamentos Executados e Anulados</a:t>
            </a:r>
            <a:endParaRPr lang="pt-BR" sz="3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000" dirty="0" smtClean="0"/>
              <a:t>Mudança no formato e periodicidade de entrega</a:t>
            </a:r>
          </a:p>
        </p:txBody>
      </p:sp>
      <p:pic>
        <p:nvPicPr>
          <p:cNvPr id="8" name="Imagem 7" descr="xm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234" y="3302329"/>
            <a:ext cx="2177143" cy="2177143"/>
          </a:xfrm>
          <a:prstGeom prst="rect">
            <a:avLst/>
          </a:prstGeom>
        </p:spPr>
      </p:pic>
      <p:pic>
        <p:nvPicPr>
          <p:cNvPr id="11" name="Imagem 10" descr="age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857" y="3219202"/>
            <a:ext cx="2315383" cy="23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34109" y="912129"/>
            <a:ext cx="11179959" cy="528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pt-BR" sz="3600" dirty="0" smtClean="0"/>
              <a:t> </a:t>
            </a:r>
            <a:r>
              <a:rPr lang="pt-BR" sz="3200" b="1" dirty="0" smtClean="0"/>
              <a:t>Anexo 14 - Empenhos, Liquidações e Pagamentos Executados e Anulados</a:t>
            </a:r>
            <a:endParaRPr lang="pt-BR" sz="3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000" dirty="0" smtClean="0"/>
              <a:t>Mudança no formato e periodicidade de entrega.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000" dirty="0" smtClean="0"/>
              <a:t>Disponibilização do Layout XML: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0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0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0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000" dirty="0" smtClean="0"/>
              <a:t>Será disponibilizado ambiente de testes para processamento do XML.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000" dirty="0" smtClean="0"/>
              <a:t>Não haverá opção de formulário para preenchimento manual.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104405" y="3237235"/>
          <a:ext cx="1004652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744"/>
                <a:gridCol w="5392938"/>
                <a:gridCol w="3348841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Versão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Objetivo?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Quando?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Beta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Consulta Pública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2°</a:t>
                      </a:r>
                      <a:r>
                        <a:rPr lang="pt-BR" sz="2000" baseline="0" dirty="0" smtClean="0"/>
                        <a:t> quinzena de Setembro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1.0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Versão definitiva a ser</a:t>
                      </a:r>
                      <a:r>
                        <a:rPr lang="pt-BR" sz="2000" baseline="0" dirty="0" smtClean="0"/>
                        <a:t> utilizada a partir de 2020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2° quinzena de Outubro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34109" y="912129"/>
            <a:ext cx="11179959" cy="2139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pt-BR" sz="3600" dirty="0" smtClean="0"/>
              <a:t> </a:t>
            </a:r>
            <a:r>
              <a:rPr lang="pt-BR" sz="3200" b="1" dirty="0" smtClean="0"/>
              <a:t>Anexo 14 - Empenhos, Liquidações e Pagamentos Executados e Anulados</a:t>
            </a:r>
            <a:endParaRPr lang="pt-BR" sz="3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000" dirty="0" smtClean="0"/>
              <a:t>Mudança no formato e periodicidade de entrega</a:t>
            </a:r>
          </a:p>
        </p:txBody>
      </p:sp>
      <p:pic>
        <p:nvPicPr>
          <p:cNvPr id="7" name="Imagem 6" descr="Anexo 14 - calendári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301" y="0"/>
            <a:ext cx="7923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Reunião-Eficiente_263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618" y="2781466"/>
            <a:ext cx="4674237" cy="3061625"/>
          </a:xfrm>
          <a:prstGeom prst="rect">
            <a:avLst/>
          </a:prstGeom>
        </p:spPr>
      </p:pic>
      <p:sp>
        <p:nvSpPr>
          <p:cNvPr id="13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76331" y="1178295"/>
            <a:ext cx="11161487" cy="3975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</a:t>
            </a:r>
            <a:r>
              <a:rPr lang="pt-BR" sz="3600" b="1" dirty="0" smtClean="0"/>
              <a:t>Comunicação TCE - Jurisdicionados</a:t>
            </a:r>
            <a:r>
              <a:rPr lang="pt-BR" sz="3600" dirty="0" smtClean="0"/>
              <a:t> 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pt-BR" sz="3200" dirty="0" smtClean="0"/>
              <a:t> Canal de Comunicação com os Desenvolvedores (canaldireto_siaidev@googlegroups.com)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 Ampliação da Central de Atendimento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 Reuniões Técnicas Presenciais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 Audiências Técnicas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Considerações Iniciais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34109" y="912129"/>
            <a:ext cx="11179959" cy="3826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pt-BR" sz="3600" dirty="0" smtClean="0"/>
              <a:t> </a:t>
            </a:r>
            <a:r>
              <a:rPr lang="pt-BR" sz="3200" b="1" dirty="0" smtClean="0"/>
              <a:t>Anexo 14 - Empenhos, Liquidações e Pagamentos Executados e Anulados</a:t>
            </a:r>
            <a:endParaRPr lang="pt-BR" sz="3000" b="1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pt-BR" sz="3000" b="1" dirty="0" smtClean="0"/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pt-BR" sz="3200" dirty="0" smtClean="0"/>
              <a:t>Regra: Informação faltante do mês anterior, impedirá a entrega no mês seguinte.</a:t>
            </a:r>
            <a:r>
              <a:rPr lang="pt-BR" sz="3200" b="1" dirty="0" smtClean="0"/>
              <a:t> 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pt-BR" sz="3200" dirty="0" smtClean="0"/>
              <a:t>Médio Prazo (2021) – Envio diário</a:t>
            </a:r>
          </a:p>
        </p:txBody>
      </p: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43345" y="877456"/>
            <a:ext cx="10398825" cy="5107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</a:t>
            </a:r>
            <a:r>
              <a:rPr lang="pt-BR" sz="4000" b="1" dirty="0" smtClean="0"/>
              <a:t>Coleta da Matriz de Saldos Contábeis</a:t>
            </a:r>
            <a:endParaRPr lang="pt-BR" sz="1400" b="1" dirty="0" smtClean="0"/>
          </a:p>
          <a:p>
            <a:pPr marL="342900" indent="-342900" algn="just"/>
            <a:endParaRPr lang="pt-BR" sz="14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dirty="0" smtClean="0"/>
              <a:t>Estrutura criada pela STN para permitir a geração automática dos demonstrativos fiscais.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dirty="0" smtClean="0"/>
              <a:t>Melhorar a qualidade das informações.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dirty="0" smtClean="0"/>
              <a:t>ACT n° 01/2018 - STN/ATRICON/IRB</a:t>
            </a: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pt-BR" sz="2600" dirty="0" smtClean="0"/>
              <a:t>Grupo 2 – MSC e compartilhamento de dados</a:t>
            </a:r>
          </a:p>
          <a:p>
            <a:pPr marL="1714500" lvl="3" indent="-342900" algn="just">
              <a:buFont typeface="Wingdings" pitchFamily="2" charset="2"/>
              <a:buChar char="§"/>
            </a:pPr>
            <a:r>
              <a:rPr lang="pt-BR" sz="2400" dirty="0" smtClean="0"/>
              <a:t>Racionalizar os custos de controle</a:t>
            </a:r>
          </a:p>
          <a:p>
            <a:pPr marL="1714500" lvl="3" indent="-342900" algn="just">
              <a:buFont typeface="Wingdings" pitchFamily="2" charset="2"/>
              <a:buChar char="§"/>
            </a:pPr>
            <a:r>
              <a:rPr lang="pt-BR" sz="2400" dirty="0" smtClean="0"/>
              <a:t>Uniformização de procedimentos</a:t>
            </a:r>
          </a:p>
          <a:p>
            <a:pPr marL="1714500" lvl="3" indent="-342900" algn="just">
              <a:buFont typeface="Wingdings" pitchFamily="2" charset="2"/>
              <a:buChar char="§"/>
            </a:pPr>
            <a:r>
              <a:rPr lang="pt-BR" sz="2400" dirty="0" smtClean="0"/>
              <a:t>Melhoria dos processos de coleta de dados</a:t>
            </a:r>
          </a:p>
          <a:p>
            <a:pPr marL="1714500" lvl="3" indent="-342900" algn="just">
              <a:buFont typeface="Wingdings" pitchFamily="2" charset="2"/>
              <a:buChar char="§"/>
            </a:pPr>
            <a:r>
              <a:rPr lang="pt-BR" sz="2400" dirty="0" smtClean="0"/>
              <a:t>Compartilhamento de dados</a:t>
            </a:r>
          </a:p>
        </p:txBody>
      </p:sp>
      <p:pic>
        <p:nvPicPr>
          <p:cNvPr id="5" name="Imagem 4" descr="2422874_resize_700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20" y="2467988"/>
            <a:ext cx="3032988" cy="24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43344" y="877457"/>
            <a:ext cx="8044874" cy="96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b="1" dirty="0" smtClean="0"/>
              <a:t> Coleta da Matriz de Saldos Contábeis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37309" y="2372974"/>
          <a:ext cx="7573818" cy="25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364"/>
                <a:gridCol w="3417454"/>
              </a:tblGrid>
              <a:tr h="59132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Situação</a:t>
                      </a:r>
                    </a:p>
                    <a:p>
                      <a:r>
                        <a:rPr lang="pt-BR" sz="2400" dirty="0" smtClean="0"/>
                        <a:t>(janeiro a junho de 2019)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Municípios do Brasil</a:t>
                      </a:r>
                    </a:p>
                    <a:p>
                      <a:pPr algn="ctr"/>
                      <a:r>
                        <a:rPr lang="pt-BR" sz="2400" dirty="0" smtClean="0"/>
                        <a:t>(quantidade)</a:t>
                      </a:r>
                      <a:endParaRPr lang="pt-BR" sz="2400" dirty="0"/>
                    </a:p>
                  </a:txBody>
                  <a:tcPr/>
                </a:tc>
              </a:tr>
              <a:tr h="591320">
                <a:tc>
                  <a:txBody>
                    <a:bodyPr/>
                    <a:lstStyle/>
                    <a:p>
                      <a:r>
                        <a:rPr lang="pt-BR" sz="2400" b="0" dirty="0" smtClean="0"/>
                        <a:t>Enviaram</a:t>
                      </a:r>
                      <a:r>
                        <a:rPr lang="pt-BR" sz="2400" b="0" baseline="0" dirty="0" smtClean="0"/>
                        <a:t> ao menos uma matriz</a:t>
                      </a:r>
                      <a:endParaRPr lang="pt-B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/>
                        <a:t>4.999 (90%)</a:t>
                      </a:r>
                      <a:endParaRPr lang="pt-BR" sz="2400" b="0" dirty="0"/>
                    </a:p>
                  </a:txBody>
                  <a:tcPr/>
                </a:tc>
              </a:tr>
              <a:tr h="591320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Enviaram</a:t>
                      </a:r>
                      <a:r>
                        <a:rPr lang="pt-BR" sz="2400" b="1" baseline="0" dirty="0" smtClean="0"/>
                        <a:t> todas as 6 matrizes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4.737 (85%)</a:t>
                      </a:r>
                      <a:endParaRPr lang="pt-BR" sz="2400" dirty="0"/>
                    </a:p>
                  </a:txBody>
                  <a:tcPr/>
                </a:tc>
              </a:tr>
              <a:tr h="59132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Entraram no CAUC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839  (15%)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m 7" descr="2422874_resize_700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20" y="2467988"/>
            <a:ext cx="3032988" cy="244155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341092" y="4996873"/>
            <a:ext cx="386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STN - atualizado até 23/08/2019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43344" y="877457"/>
            <a:ext cx="8044874" cy="96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</a:t>
            </a:r>
            <a:r>
              <a:rPr lang="pt-BR" sz="3600" b="1" dirty="0" smtClean="0"/>
              <a:t>Coleta da Matriz de Saldos Contábeis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37309" y="2372974"/>
          <a:ext cx="7573818" cy="25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364"/>
                <a:gridCol w="3417454"/>
              </a:tblGrid>
              <a:tr h="59132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Situação</a:t>
                      </a:r>
                    </a:p>
                    <a:p>
                      <a:r>
                        <a:rPr lang="pt-BR" sz="2400" dirty="0" smtClean="0"/>
                        <a:t>(janeiro a junho de 2019)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Municípios do RN</a:t>
                      </a:r>
                    </a:p>
                    <a:p>
                      <a:pPr algn="ctr"/>
                      <a:r>
                        <a:rPr lang="pt-BR" sz="2400" dirty="0" smtClean="0"/>
                        <a:t>(quantidade)</a:t>
                      </a:r>
                      <a:endParaRPr lang="pt-BR" sz="2400" dirty="0"/>
                    </a:p>
                  </a:txBody>
                  <a:tcPr/>
                </a:tc>
              </a:tr>
              <a:tr h="591320">
                <a:tc>
                  <a:txBody>
                    <a:bodyPr/>
                    <a:lstStyle/>
                    <a:p>
                      <a:r>
                        <a:rPr lang="pt-BR" sz="2400" b="0" dirty="0" smtClean="0"/>
                        <a:t>Enviaram</a:t>
                      </a:r>
                      <a:r>
                        <a:rPr lang="pt-BR" sz="2400" b="0" baseline="0" dirty="0" smtClean="0"/>
                        <a:t> ao menos uma matriz</a:t>
                      </a:r>
                      <a:endParaRPr lang="pt-B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dirty="0" smtClean="0"/>
                        <a:t>153 (92%)</a:t>
                      </a:r>
                      <a:endParaRPr lang="pt-BR" sz="2400" b="0" dirty="0"/>
                    </a:p>
                  </a:txBody>
                  <a:tcPr/>
                </a:tc>
              </a:tr>
              <a:tr h="591320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Enviaram</a:t>
                      </a:r>
                      <a:r>
                        <a:rPr lang="pt-BR" sz="2400" b="1" baseline="0" dirty="0" smtClean="0"/>
                        <a:t> todas as 6 matrizes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150 (90%)</a:t>
                      </a:r>
                      <a:endParaRPr lang="pt-BR" sz="2400" b="1" dirty="0"/>
                    </a:p>
                  </a:txBody>
                  <a:tcPr/>
                </a:tc>
              </a:tr>
              <a:tr h="59132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Não enviaram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14  (8%)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341092" y="4996873"/>
            <a:ext cx="386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STN - atualizado até 23/08/2019</a:t>
            </a:r>
            <a:endParaRPr lang="pt-BR" dirty="0"/>
          </a:p>
        </p:txBody>
      </p:sp>
      <p:pic>
        <p:nvPicPr>
          <p:cNvPr id="11" name="Imagem 10" descr="2422874_resize_700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20" y="2467988"/>
            <a:ext cx="3032988" cy="24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43344" y="877456"/>
            <a:ext cx="9021290" cy="998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200" dirty="0" smtClean="0"/>
              <a:t> </a:t>
            </a:r>
            <a:r>
              <a:rPr lang="pt-BR" sz="3600" b="1" dirty="0" smtClean="0"/>
              <a:t>Coleta da Matriz de Saldos Contábeis</a:t>
            </a:r>
            <a:endParaRPr lang="pt-BR" sz="28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1789" y="4996092"/>
            <a:ext cx="1604241" cy="83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Grupo 30"/>
          <p:cNvGrpSpPr/>
          <p:nvPr/>
        </p:nvGrpSpPr>
        <p:grpSpPr>
          <a:xfrm>
            <a:off x="1031174" y="1997691"/>
            <a:ext cx="1450110" cy="1122131"/>
            <a:chOff x="438728" y="3223491"/>
            <a:chExt cx="1450110" cy="1122131"/>
          </a:xfrm>
        </p:grpSpPr>
        <p:pic>
          <p:nvPicPr>
            <p:cNvPr id="19" name="Imagem 18" descr="icon_camara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004" y="3223491"/>
              <a:ext cx="898669" cy="898669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438728" y="4068623"/>
              <a:ext cx="1450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accent1"/>
                  </a:solidFill>
                </a:rPr>
                <a:t>Poder Legislativo</a:t>
              </a:r>
              <a:endParaRPr lang="pt-BR" sz="1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2678545" y="2015835"/>
            <a:ext cx="1293089" cy="1105966"/>
            <a:chOff x="1967344" y="2477654"/>
            <a:chExt cx="1293089" cy="1105966"/>
          </a:xfrm>
        </p:grpSpPr>
        <p:pic>
          <p:nvPicPr>
            <p:cNvPr id="26" name="Imagem 25" descr="images (1)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0401" y="2477654"/>
              <a:ext cx="877599" cy="877599"/>
            </a:xfrm>
            <a:prstGeom prst="rect">
              <a:avLst/>
            </a:prstGeom>
          </p:spPr>
        </p:pic>
        <p:sp>
          <p:nvSpPr>
            <p:cNvPr id="28" name="CaixaDeTexto 27"/>
            <p:cNvSpPr txBox="1"/>
            <p:nvPr/>
          </p:nvSpPr>
          <p:spPr>
            <a:xfrm>
              <a:off x="1967344" y="3306621"/>
              <a:ext cx="1293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accent1"/>
                  </a:solidFill>
                </a:rPr>
                <a:t>Poder Executivo</a:t>
              </a:r>
              <a:endParaRPr lang="pt-BR" sz="12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34" name="Imagem 33" descr="SIA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1344" y="1278395"/>
            <a:ext cx="2579585" cy="1009402"/>
          </a:xfrm>
          <a:prstGeom prst="rect">
            <a:avLst/>
          </a:prstGeom>
        </p:spPr>
      </p:pic>
      <p:cxnSp>
        <p:nvCxnSpPr>
          <p:cNvPr id="37" name="Conector angulado 36"/>
          <p:cNvCxnSpPr/>
          <p:nvPr/>
        </p:nvCxnSpPr>
        <p:spPr>
          <a:xfrm rot="5400000">
            <a:off x="7158843" y="3399640"/>
            <a:ext cx="2979387" cy="2072906"/>
          </a:xfrm>
          <a:prstGeom prst="bentConnector3">
            <a:avLst>
              <a:gd name="adj1" fmla="val 99823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do 39"/>
          <p:cNvCxnSpPr/>
          <p:nvPr/>
        </p:nvCxnSpPr>
        <p:spPr>
          <a:xfrm>
            <a:off x="4202545" y="2318345"/>
            <a:ext cx="4239492" cy="1588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upo 71"/>
          <p:cNvGrpSpPr/>
          <p:nvPr/>
        </p:nvGrpSpPr>
        <p:grpSpPr>
          <a:xfrm>
            <a:off x="1588296" y="2682505"/>
            <a:ext cx="4251724" cy="1669266"/>
            <a:chOff x="1588296" y="2682505"/>
            <a:chExt cx="4251724" cy="1669266"/>
          </a:xfrm>
        </p:grpSpPr>
        <p:grpSp>
          <p:nvGrpSpPr>
            <p:cNvPr id="43" name="Grupo 42"/>
            <p:cNvGrpSpPr/>
            <p:nvPr/>
          </p:nvGrpSpPr>
          <p:grpSpPr>
            <a:xfrm rot="2485523">
              <a:off x="1588296" y="4028586"/>
              <a:ext cx="2980419" cy="323185"/>
              <a:chOff x="3094182" y="4590473"/>
              <a:chExt cx="2530763" cy="323185"/>
            </a:xfrm>
          </p:grpSpPr>
          <p:cxnSp>
            <p:nvCxnSpPr>
              <p:cNvPr id="53" name="Conector de seta reta 52"/>
              <p:cNvCxnSpPr/>
              <p:nvPr/>
            </p:nvCxnSpPr>
            <p:spPr>
              <a:xfrm>
                <a:off x="3094182" y="4590473"/>
                <a:ext cx="2530763" cy="27709"/>
              </a:xfrm>
              <a:prstGeom prst="straightConnector1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CaixaDeTexto 53"/>
              <p:cNvSpPr txBox="1"/>
              <p:nvPr/>
            </p:nvSpPr>
            <p:spPr>
              <a:xfrm>
                <a:off x="3509819" y="4636659"/>
                <a:ext cx="14501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 smtClean="0">
                    <a:solidFill>
                      <a:schemeClr val="accent1"/>
                    </a:solidFill>
                  </a:rPr>
                  <a:t>Homologar</a:t>
                </a:r>
                <a:endParaRPr lang="pt-BR" sz="12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 rot="20211524">
              <a:off x="3978895" y="2682505"/>
              <a:ext cx="1861125" cy="1357745"/>
              <a:chOff x="3800766" y="3038764"/>
              <a:chExt cx="1861125" cy="1357745"/>
            </a:xfrm>
          </p:grpSpPr>
          <p:cxnSp>
            <p:nvCxnSpPr>
              <p:cNvPr id="56" name="Conector de seta reta 55"/>
              <p:cNvCxnSpPr/>
              <p:nvPr/>
            </p:nvCxnSpPr>
            <p:spPr>
              <a:xfrm>
                <a:off x="4036291" y="3038764"/>
                <a:ext cx="1625600" cy="1357745"/>
              </a:xfrm>
              <a:prstGeom prst="straightConnector1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CaixaDeTexto 59"/>
              <p:cNvSpPr txBox="1"/>
              <p:nvPr/>
            </p:nvSpPr>
            <p:spPr>
              <a:xfrm rot="2308530">
                <a:off x="3800766" y="3597568"/>
                <a:ext cx="14501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 smtClean="0">
                    <a:solidFill>
                      <a:schemeClr val="accent1"/>
                    </a:solidFill>
                  </a:rPr>
                  <a:t>Homologar</a:t>
                </a:r>
                <a:endParaRPr lang="pt-BR" sz="1200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6" name="Grupo 35"/>
          <p:cNvGrpSpPr/>
          <p:nvPr/>
        </p:nvGrpSpPr>
        <p:grpSpPr>
          <a:xfrm>
            <a:off x="9083338" y="2298643"/>
            <a:ext cx="1066800" cy="1048474"/>
            <a:chOff x="5562600" y="1985835"/>
            <a:chExt cx="1066800" cy="1048474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62600" y="2567584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22928" y="1985835"/>
              <a:ext cx="642527" cy="678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" name="Grupo 29"/>
          <p:cNvGrpSpPr/>
          <p:nvPr/>
        </p:nvGrpSpPr>
        <p:grpSpPr>
          <a:xfrm>
            <a:off x="3662371" y="1990619"/>
            <a:ext cx="1066800" cy="1048474"/>
            <a:chOff x="5562600" y="1985835"/>
            <a:chExt cx="1066800" cy="104847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62600" y="2567584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22928" y="1985835"/>
              <a:ext cx="642527" cy="678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0" name="Grupo 69"/>
          <p:cNvGrpSpPr/>
          <p:nvPr/>
        </p:nvGrpSpPr>
        <p:grpSpPr>
          <a:xfrm>
            <a:off x="5082639" y="4585188"/>
            <a:ext cx="1339396" cy="765186"/>
            <a:chOff x="5082639" y="4585188"/>
            <a:chExt cx="1339396" cy="765186"/>
          </a:xfrm>
        </p:grpSpPr>
        <p:cxnSp>
          <p:nvCxnSpPr>
            <p:cNvPr id="46" name="Conector de seta reta 45"/>
            <p:cNvCxnSpPr/>
            <p:nvPr/>
          </p:nvCxnSpPr>
          <p:spPr>
            <a:xfrm rot="16200000" flipV="1">
              <a:off x="6168360" y="4837419"/>
              <a:ext cx="505906" cy="1444"/>
            </a:xfrm>
            <a:prstGeom prst="straightConnector1">
              <a:avLst/>
            </a:prstGeom>
            <a:ln w="762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de seta reta 62"/>
            <p:cNvCxnSpPr/>
            <p:nvPr/>
          </p:nvCxnSpPr>
          <p:spPr>
            <a:xfrm rot="10800000">
              <a:off x="5082639" y="5343897"/>
              <a:ext cx="458644" cy="6477"/>
            </a:xfrm>
            <a:prstGeom prst="straightConnector1">
              <a:avLst/>
            </a:prstGeom>
            <a:ln w="762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upo 70"/>
          <p:cNvGrpSpPr/>
          <p:nvPr/>
        </p:nvGrpSpPr>
        <p:grpSpPr>
          <a:xfrm>
            <a:off x="3948544" y="3581071"/>
            <a:ext cx="3152899" cy="2466620"/>
            <a:chOff x="3948544" y="3581071"/>
            <a:chExt cx="3152899" cy="2466620"/>
          </a:xfrm>
        </p:grpSpPr>
        <p:grpSp>
          <p:nvGrpSpPr>
            <p:cNvPr id="49" name="Grupo 48"/>
            <p:cNvGrpSpPr/>
            <p:nvPr/>
          </p:nvGrpSpPr>
          <p:grpSpPr>
            <a:xfrm>
              <a:off x="5743698" y="3581071"/>
              <a:ext cx="1357745" cy="1043560"/>
              <a:chOff x="2992583" y="4962237"/>
              <a:chExt cx="1450110" cy="1170559"/>
            </a:xfrm>
          </p:grpSpPr>
          <p:pic>
            <p:nvPicPr>
              <p:cNvPr id="16" name="Imagem 15" descr="Accounting-02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61867" y="4962237"/>
                <a:ext cx="766788" cy="766788"/>
              </a:xfrm>
              <a:prstGeom prst="rect">
                <a:avLst/>
              </a:prstGeom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2992583" y="5671131"/>
                <a:ext cx="1450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 smtClean="0">
                    <a:solidFill>
                      <a:schemeClr val="accent1"/>
                    </a:solidFill>
                  </a:rPr>
                  <a:t>Rascunho</a:t>
                </a:r>
              </a:p>
              <a:p>
                <a:pPr algn="ctr"/>
                <a:r>
                  <a:rPr lang="pt-BR" sz="1200" b="1" dirty="0" smtClean="0">
                    <a:solidFill>
                      <a:schemeClr val="accent1"/>
                    </a:solidFill>
                  </a:rPr>
                  <a:t>Demonstrativos</a:t>
                </a:r>
                <a:endParaRPr lang="pt-BR" sz="12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6" name="Grupo 65"/>
            <p:cNvGrpSpPr/>
            <p:nvPr/>
          </p:nvGrpSpPr>
          <p:grpSpPr>
            <a:xfrm>
              <a:off x="3948544" y="5004131"/>
              <a:ext cx="1357745" cy="1043560"/>
              <a:chOff x="2992583" y="4962237"/>
              <a:chExt cx="1450110" cy="1170559"/>
            </a:xfrm>
          </p:grpSpPr>
          <p:pic>
            <p:nvPicPr>
              <p:cNvPr id="67" name="Imagem 66" descr="Accounting-02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61867" y="4962237"/>
                <a:ext cx="766788" cy="766788"/>
              </a:xfrm>
              <a:prstGeom prst="rect">
                <a:avLst/>
              </a:prstGeom>
            </p:spPr>
          </p:pic>
          <p:sp>
            <p:nvSpPr>
              <p:cNvPr id="68" name="CaixaDeTexto 67"/>
              <p:cNvSpPr txBox="1"/>
              <p:nvPr/>
            </p:nvSpPr>
            <p:spPr>
              <a:xfrm>
                <a:off x="2992583" y="5671131"/>
                <a:ext cx="1450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 smtClean="0">
                    <a:solidFill>
                      <a:schemeClr val="accent1"/>
                    </a:solidFill>
                  </a:rPr>
                  <a:t>Rascunho</a:t>
                </a:r>
              </a:p>
              <a:p>
                <a:pPr algn="ctr"/>
                <a:r>
                  <a:rPr lang="pt-BR" sz="1200" b="1" dirty="0" smtClean="0">
                    <a:solidFill>
                      <a:schemeClr val="accent1"/>
                    </a:solidFill>
                  </a:rPr>
                  <a:t>Demonstrativos</a:t>
                </a:r>
                <a:endParaRPr lang="pt-BR" sz="1200" b="1" dirty="0">
                  <a:solidFill>
                    <a:schemeClr val="accent1"/>
                  </a:solidFill>
                </a:endParaRPr>
              </a:p>
            </p:txBody>
          </p:sp>
        </p:grpSp>
      </p:grpSp>
      <p:cxnSp>
        <p:nvCxnSpPr>
          <p:cNvPr id="74" name="Conector angulado 73"/>
          <p:cNvCxnSpPr/>
          <p:nvPr/>
        </p:nvCxnSpPr>
        <p:spPr>
          <a:xfrm flipV="1">
            <a:off x="7457704" y="2648197"/>
            <a:ext cx="3241964" cy="2731325"/>
          </a:xfrm>
          <a:prstGeom prst="bentConnector3">
            <a:avLst>
              <a:gd name="adj1" fmla="val 100184"/>
            </a:avLst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o 79"/>
          <p:cNvGrpSpPr/>
          <p:nvPr/>
        </p:nvGrpSpPr>
        <p:grpSpPr>
          <a:xfrm>
            <a:off x="7238010" y="4715496"/>
            <a:ext cx="1357745" cy="1097274"/>
            <a:chOff x="7404264" y="4335486"/>
            <a:chExt cx="1357745" cy="1097274"/>
          </a:xfrm>
        </p:grpSpPr>
        <p:pic>
          <p:nvPicPr>
            <p:cNvPr id="78" name="Imagem 77" descr="Accounting-01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15158" y="4335486"/>
              <a:ext cx="716322" cy="716322"/>
            </a:xfrm>
            <a:prstGeom prst="rect">
              <a:avLst/>
            </a:prstGeom>
          </p:spPr>
        </p:pic>
        <p:sp>
          <p:nvSpPr>
            <p:cNvPr id="79" name="CaixaDeTexto 78"/>
            <p:cNvSpPr txBox="1"/>
            <p:nvPr/>
          </p:nvSpPr>
          <p:spPr>
            <a:xfrm>
              <a:off x="7404264" y="4971095"/>
              <a:ext cx="1357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rgbClr val="00B050"/>
                  </a:solidFill>
                </a:rPr>
                <a:t>Demonstrativo</a:t>
              </a:r>
              <a:br>
                <a:rPr lang="pt-BR" sz="1200" b="1" dirty="0" smtClean="0">
                  <a:solidFill>
                    <a:srgbClr val="00B050"/>
                  </a:solidFill>
                </a:rPr>
              </a:br>
              <a:r>
                <a:rPr lang="pt-BR" sz="1200" b="1" dirty="0" smtClean="0">
                  <a:solidFill>
                    <a:srgbClr val="00B050"/>
                  </a:solidFill>
                </a:rPr>
                <a:t>Homologado</a:t>
              </a:r>
              <a:endParaRPr lang="pt-BR" sz="1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1" name="Grupo 80"/>
          <p:cNvGrpSpPr/>
          <p:nvPr/>
        </p:nvGrpSpPr>
        <p:grpSpPr>
          <a:xfrm>
            <a:off x="5775367" y="3599417"/>
            <a:ext cx="1357745" cy="1097274"/>
            <a:chOff x="7404264" y="4335486"/>
            <a:chExt cx="1357745" cy="1097274"/>
          </a:xfrm>
        </p:grpSpPr>
        <p:pic>
          <p:nvPicPr>
            <p:cNvPr id="82" name="Imagem 81" descr="Accounting-01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15158" y="4335486"/>
              <a:ext cx="716322" cy="716322"/>
            </a:xfrm>
            <a:prstGeom prst="rect">
              <a:avLst/>
            </a:prstGeom>
          </p:spPr>
        </p:pic>
        <p:sp>
          <p:nvSpPr>
            <p:cNvPr id="86" name="CaixaDeTexto 85"/>
            <p:cNvSpPr txBox="1"/>
            <p:nvPr/>
          </p:nvSpPr>
          <p:spPr>
            <a:xfrm>
              <a:off x="7404264" y="4971095"/>
              <a:ext cx="1357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rgbClr val="00B050"/>
                  </a:solidFill>
                </a:rPr>
                <a:t>Demonstrativo</a:t>
              </a:r>
              <a:br>
                <a:rPr lang="pt-BR" sz="1200" b="1" dirty="0" smtClean="0">
                  <a:solidFill>
                    <a:srgbClr val="00B050"/>
                  </a:solidFill>
                </a:rPr>
              </a:br>
              <a:r>
                <a:rPr lang="pt-BR" sz="1200" b="1" dirty="0" smtClean="0">
                  <a:solidFill>
                    <a:srgbClr val="00B050"/>
                  </a:solidFill>
                </a:rPr>
                <a:t>Homologado</a:t>
              </a:r>
              <a:endParaRPr lang="pt-BR" sz="1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3968337" y="5022476"/>
            <a:ext cx="1357745" cy="1097274"/>
            <a:chOff x="7404264" y="4335486"/>
            <a:chExt cx="1357745" cy="1097274"/>
          </a:xfrm>
        </p:grpSpPr>
        <p:pic>
          <p:nvPicPr>
            <p:cNvPr id="89" name="Imagem 88" descr="Accounting-01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15158" y="4335486"/>
              <a:ext cx="716322" cy="716322"/>
            </a:xfrm>
            <a:prstGeom prst="rect">
              <a:avLst/>
            </a:prstGeom>
          </p:spPr>
        </p:pic>
        <p:sp>
          <p:nvSpPr>
            <p:cNvPr id="90" name="CaixaDeTexto 89"/>
            <p:cNvSpPr txBox="1"/>
            <p:nvPr/>
          </p:nvSpPr>
          <p:spPr>
            <a:xfrm>
              <a:off x="7404264" y="4971095"/>
              <a:ext cx="1357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rgbClr val="00B050"/>
                  </a:solidFill>
                </a:rPr>
                <a:t>Demonstrativo</a:t>
              </a:r>
              <a:br>
                <a:rPr lang="pt-BR" sz="1200" b="1" dirty="0" smtClean="0">
                  <a:solidFill>
                    <a:srgbClr val="00B050"/>
                  </a:solidFill>
                </a:rPr>
              </a:br>
              <a:r>
                <a:rPr lang="pt-BR" sz="1200" b="1" dirty="0" smtClean="0">
                  <a:solidFill>
                    <a:srgbClr val="00B050"/>
                  </a:solidFill>
                </a:rPr>
                <a:t>Homologado</a:t>
              </a:r>
              <a:endParaRPr lang="pt-BR" sz="12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95E-6 3.65402E-6 L 0.33858 -0.00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0.09875 L 0.00377 0.44982 L -0.20268 0.44982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66 -0.00046 L 0.23002 -0.00231 L 0.22898 -0.34459 " pathEditMode="relative" rAng="0" ptsTypes="AAA">
                                      <p:cBhvr>
                                        <p:cTn id="8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43344" y="877455"/>
            <a:ext cx="9055497" cy="1565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200" b="1" dirty="0" smtClean="0"/>
              <a:t> Contas de Governo (Resolução n° 012/2016-TCE)</a:t>
            </a:r>
            <a:endParaRPr lang="pt-BR" sz="1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1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dirty="0" smtClean="0"/>
              <a:t>Itens a serem removidos</a:t>
            </a:r>
          </a:p>
        </p:txBody>
      </p:sp>
      <p:graphicFrame>
        <p:nvGraphicFramePr>
          <p:cNvPr id="30" name="Tabela 29"/>
          <p:cNvGraphicFramePr>
            <a:graphicFrameLocks noGrp="1"/>
          </p:cNvGraphicFramePr>
          <p:nvPr/>
        </p:nvGraphicFramePr>
        <p:xfrm>
          <a:off x="696036" y="2739535"/>
          <a:ext cx="9062113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368"/>
                <a:gridCol w="7675745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25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Relação dos bens de natureza permanente, identificando os móveis, imóveis, industriais e semoventes, incorporados e baixados do patrimônio no exercício, observando-se que, quando a baixa decorrer de alienação, deve ser identificado o número do processo licitatório e, em se tratando de bens imóveis, a respectiva lei </a:t>
                      </a:r>
                      <a:r>
                        <a:rPr lang="pt-BR" sz="1600" dirty="0" err="1" smtClean="0"/>
                        <a:t>autorizativa</a:t>
                      </a:r>
                      <a:r>
                        <a:rPr lang="pt-BR" sz="1600" dirty="0" smtClean="0"/>
                        <a:t>, indicando-se, ainda, em notas explicativas, o critério de mensuração, avaliação ou reavaliação dos elementos patrimoniais permanentes.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27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Discriminação dos responsáveis por adiantamentos, bens ou valores da administração, com posição em aberto em 31 de dezembro, especificando valor total, data de constituição da responsabilidade, nome e matrícula do responsável.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" name="Imagem 31" descr="file-152332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636" y="2841609"/>
            <a:ext cx="1609192" cy="20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graphicFrame>
        <p:nvGraphicFramePr>
          <p:cNvPr id="30" name="Tabela 29"/>
          <p:cNvGraphicFramePr>
            <a:graphicFrameLocks noGrp="1"/>
          </p:cNvGraphicFramePr>
          <p:nvPr/>
        </p:nvGraphicFramePr>
        <p:xfrm>
          <a:off x="696035" y="2739535"/>
          <a:ext cx="8939283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495"/>
                <a:gridCol w="714378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ITEM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DOCUMENTOS E INFORMAÇÕES GERAIS A CONSTAR DA PRESTAÇÃO DE CONTAS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31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Relação dos convênios vigentes e das transferências realizadas no decorrer do exercício, especificando convenentes, objeto, valor, vigência, fonte de recursos, conta bancária específica e movimentação financeira ocorrida no exercício, bem como, quando for o caso, a acumulada até o exercício.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34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Demonstrativo da aplicação em manutenção e desenvolvimento do ensino, conforme o Quadro nº 06 do Anexo III desta Resolução.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35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Demonstrativo da aplicação nas ações e serviços públicos de saúde, consoante o Quadro nº 07 do Anexo III desta Resolução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m 4" descr="file-152332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636" y="2841609"/>
            <a:ext cx="1609192" cy="2057937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43344" y="877455"/>
            <a:ext cx="9055497" cy="1565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200" b="1" dirty="0" smtClean="0"/>
              <a:t> Contas de Governo (Resolução n° 012/2016-TCE)</a:t>
            </a:r>
            <a:endParaRPr lang="pt-BR" sz="1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1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dirty="0" smtClean="0"/>
              <a:t>Itens a serem removidos</a:t>
            </a:r>
          </a:p>
        </p:txBody>
      </p: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graphicFrame>
        <p:nvGraphicFramePr>
          <p:cNvPr id="30" name="Tabela 29"/>
          <p:cNvGraphicFramePr>
            <a:graphicFrameLocks noGrp="1"/>
          </p:cNvGraphicFramePr>
          <p:nvPr/>
        </p:nvGraphicFramePr>
        <p:xfrm>
          <a:off x="818867" y="2657648"/>
          <a:ext cx="900752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199"/>
                <a:gridCol w="1737323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DOCUMENTOS E INFORMAÇÕES GERAIS A CONSTAR DA PRESTAÇÃO DE CONTAS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FORMATO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/>
                        <a:t>Lei de Diretrizes Orçamentárias (LDO) e seus anexos.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XML e PDF gerado a partir do Portal do Gestor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/>
                        <a:t>Lei Orçamentária Anual (LOA) e seus anexos.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XML e PDF gerado a partir do Portal do gestor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/>
                        <a:t>Plano Plurianual (PPA) e seus Anexos.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XML e PDF gerado a partir do Portal do gestor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m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250" y="2712869"/>
            <a:ext cx="1841950" cy="2086380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43344" y="877455"/>
            <a:ext cx="9055497" cy="1565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200" b="1" dirty="0" smtClean="0"/>
              <a:t> Contas de Governo (Resolução n° 012/2016-TCE)</a:t>
            </a:r>
            <a:endParaRPr lang="pt-BR" sz="1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1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dirty="0" smtClean="0"/>
              <a:t>Itens a serem incluídos</a:t>
            </a:r>
          </a:p>
        </p:txBody>
      </p: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graphicFrame>
        <p:nvGraphicFramePr>
          <p:cNvPr id="30" name="Tabela 29"/>
          <p:cNvGraphicFramePr>
            <a:graphicFrameLocks noGrp="1"/>
          </p:cNvGraphicFramePr>
          <p:nvPr/>
        </p:nvGraphicFramePr>
        <p:xfrm>
          <a:off x="709684" y="2663031"/>
          <a:ext cx="9144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354"/>
                <a:gridCol w="176364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DOCUMENTOS E INFORMAÇÕES GERAIS A CONSTAR DA PRESTAÇÃO DE CONTAS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FORMATO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Relatório Resumido da Execução Orçamentária – Demonstrativo das Receitas e Despesas com Manutenção e Desenvolvimento do Ensino – MDE (ANEXO 8 do Manual de Demonstrativos Fiscais editado pela STN), relativo ao sexto bimestre do exercício a que se refere à prestação de contas.</a:t>
                      </a:r>
                    </a:p>
                    <a:p>
                      <a:pPr algn="l"/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Dados coletados no 6° Bimestre do SIAI Fiscal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/>
                        <a:t>Relatório Resumido da Execução Orçamentária – Demonstrativo das Receitas e Despesas com Ações e Serviços Públicos de Saúde (ANEXO 12 do Manual de Demonstrativos Fiscais editado pela STN), relativo ao sexto bimestre do exercício a que se refere a prestação de contas.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Dados coletados no 6° Bimestre do SIAI Fiscal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m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250" y="2712869"/>
            <a:ext cx="1841950" cy="2086380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43344" y="877455"/>
            <a:ext cx="9055497" cy="1565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200" b="1" dirty="0" smtClean="0"/>
              <a:t> Contas de Governo (Resolução n° 012/2016-TCE)</a:t>
            </a:r>
            <a:endParaRPr lang="pt-BR" sz="1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1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dirty="0" smtClean="0"/>
              <a:t>Itens a serem incluídos</a:t>
            </a:r>
          </a:p>
        </p:txBody>
      </p: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graphicFrame>
        <p:nvGraphicFramePr>
          <p:cNvPr id="30" name="Tabela 29"/>
          <p:cNvGraphicFramePr>
            <a:graphicFrameLocks noGrp="1"/>
          </p:cNvGraphicFramePr>
          <p:nvPr/>
        </p:nvGraphicFramePr>
        <p:xfrm>
          <a:off x="682389" y="2548466"/>
          <a:ext cx="91440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354"/>
                <a:gridCol w="176364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DOCUMENTOS E INFORMAÇÕES GERAIS A CONSTAR DA PRESTAÇÃO DE CONTAS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FORMATO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/>
                        <a:t>Relatório de Gestão Fiscal – Demonstrativo da Disponibilidade de Caixa e dos Restos a Pagar (ANEXO 5 do Manual de Demonstrativos Fiscais editado pela STN), relativo ao terceiro quadrimestre ou segundo semestre do exercício a que se refere a prestação de contas.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Dados coletados no 3° Quadrimestre/2° semestre do SIAI Fiscal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 smtClean="0"/>
                        <a:t>Parecer do Conselho Municipal de Saúde quanto à fiscalização da aplicação dos recursos destinados às ações e serviços públicos de saúde, abrangendo todo o exercício de 2018 (§ 3º, artigo 77 do ADCT c/c § 3º, artigo 36 da Lei Complementar n.° 141/12).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PDF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m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250" y="2712869"/>
            <a:ext cx="1841950" cy="2086380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43344" y="877455"/>
            <a:ext cx="9055497" cy="1565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200" b="1" dirty="0" smtClean="0"/>
              <a:t> Contas de Governo (Resolução n° 012/2016-TCE)</a:t>
            </a:r>
            <a:endParaRPr lang="pt-BR" sz="1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1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dirty="0" smtClean="0"/>
              <a:t>Itens a serem incluídos</a:t>
            </a:r>
          </a:p>
        </p:txBody>
      </p: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pre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372" y="1377537"/>
            <a:ext cx="748830" cy="7488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Agenda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F2E3ED30-3708-48B9-BE70-C43745CC2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01091698"/>
              </p:ext>
            </p:extLst>
          </p:nvPr>
        </p:nvGraphicFramePr>
        <p:xfrm>
          <a:off x="2032000" y="1222587"/>
          <a:ext cx="8128000" cy="427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m 14" descr="pre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518" y="2753065"/>
            <a:ext cx="748830" cy="748830"/>
          </a:xfrm>
          <a:prstGeom prst="rect">
            <a:avLst/>
          </a:prstGeom>
        </p:spPr>
      </p:pic>
      <p:pic>
        <p:nvPicPr>
          <p:cNvPr id="16" name="Imagem 15" descr="azu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6518" y="2753064"/>
            <a:ext cx="748830" cy="748830"/>
          </a:xfrm>
          <a:prstGeom prst="rect">
            <a:avLst/>
          </a:prstGeom>
        </p:spPr>
      </p:pic>
      <p:pic>
        <p:nvPicPr>
          <p:cNvPr id="17" name="Imagem 16" descr="pre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543" y="4116715"/>
            <a:ext cx="748830" cy="74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Mudanças para 2020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838200" y="912129"/>
            <a:ext cx="5967334" cy="4931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3600" b="1" dirty="0" smtClean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43344" y="877455"/>
            <a:ext cx="9055497" cy="1565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200" b="1" dirty="0" smtClean="0"/>
              <a:t> SIAI-DP (Despesa com Pessoal)</a:t>
            </a:r>
            <a:endParaRPr lang="pt-BR" sz="1600" b="1" dirty="0" smtClean="0"/>
          </a:p>
          <a:p>
            <a:pPr marL="800100" lvl="1" indent="-342900" algn="just"/>
            <a:endParaRPr lang="pt-BR" sz="1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Arial Nova" panose="020B0604020202020204" pitchFamily="34" charset="0"/>
              </a:rPr>
              <a:t>SIAI DP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47030" y="1006794"/>
            <a:ext cx="8157030" cy="572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/>
              <a:t> </a:t>
            </a:r>
            <a:r>
              <a:rPr lang="pt-BR" sz="4000" b="1" dirty="0"/>
              <a:t>SIAI DP - Histórico</a:t>
            </a:r>
            <a:endParaRPr lang="pt-BR" sz="3600" b="1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/>
              <a:t>Implantado em 2012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/>
              <a:t>Resolução nº 030/2012-TC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/>
              <a:t>Remessas mensais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2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/>
              <a:t>Dificuldades:</a:t>
            </a: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pt-BR" sz="2800" dirty="0"/>
              <a:t>Esforço da TI com manutenção</a:t>
            </a: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pt-BR" sz="2800" dirty="0"/>
              <a:t>Dificuldade de preenchimento</a:t>
            </a: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pt-BR" sz="2800" dirty="0"/>
              <a:t>Volume e integridade dos dados</a:t>
            </a:r>
          </a:p>
          <a:p>
            <a:pPr marL="1257300" lvl="2" indent="-342900" algn="just">
              <a:buFont typeface="Courier New" pitchFamily="49" charset="0"/>
              <a:buChar char="o"/>
            </a:pPr>
            <a:r>
              <a:rPr lang="pt-BR" sz="2800" dirty="0"/>
              <a:t>Necessidade de informações interligadas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pt-BR" sz="3200" dirty="0"/>
          </a:p>
        </p:txBody>
      </p:sp>
      <p:grpSp>
        <p:nvGrpSpPr>
          <p:cNvPr id="3" name="Grupo 6"/>
          <p:cNvGrpSpPr/>
          <p:nvPr/>
        </p:nvGrpSpPr>
        <p:grpSpPr>
          <a:xfrm>
            <a:off x="8727528" y="2496427"/>
            <a:ext cx="3254675" cy="2241828"/>
            <a:chOff x="8727528" y="2496427"/>
            <a:chExt cx="3254675" cy="224182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27528" y="2496427"/>
              <a:ext cx="3254675" cy="224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CaixaDeTexto 9"/>
            <p:cNvSpPr txBox="1"/>
            <p:nvPr/>
          </p:nvSpPr>
          <p:spPr>
            <a:xfrm>
              <a:off x="8918367" y="3408218"/>
              <a:ext cx="2149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SIAI DP</a:t>
              </a:r>
            </a:p>
          </p:txBody>
        </p:sp>
        <p:pic>
          <p:nvPicPr>
            <p:cNvPr id="11" name="Imagem 10" descr="Timbr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34511" y="3028207"/>
              <a:ext cx="2558769" cy="420522"/>
            </a:xfrm>
            <a:prstGeom prst="rect">
              <a:avLst/>
            </a:prstGeom>
          </p:spPr>
        </p:pic>
        <p:pic>
          <p:nvPicPr>
            <p:cNvPr id="12" name="Imagem 11" descr="ampulhet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91270" y="3218213"/>
              <a:ext cx="612804" cy="1014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5523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Arial Nova" panose="020B0604020202020204" pitchFamily="34" charset="0"/>
              </a:rPr>
              <a:t>SIAI DP - Inovações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17265" y="1216928"/>
            <a:ext cx="7634515" cy="5239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/>
              <a:t> Interligação com os demais sistemas de fiscalização de pessoal</a:t>
            </a:r>
            <a:endParaRPr lang="pt-BR" sz="1800" b="1" dirty="0"/>
          </a:p>
          <a:p>
            <a:pPr lvl="1" algn="just"/>
            <a:endParaRPr lang="pt-BR" sz="36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/>
              <a:t> Base unificada entre sistemas, com informações compartilhadas: consistência dos dados</a:t>
            </a:r>
          </a:p>
          <a:p>
            <a:pPr marL="800100" lvl="1" indent="-342900" algn="just"/>
            <a:endParaRPr lang="pt-BR" sz="36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/>
              <a:t>Ferramenta de controle de quadro</a:t>
            </a:r>
            <a:endParaRPr lang="pt-BR" sz="2800" dirty="0"/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6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/>
              <a:t>SIAI AP – Módulo Concessões</a:t>
            </a:r>
            <a:endParaRPr lang="pt-BR" sz="2800" dirty="0"/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6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/>
              <a:t>SIAI AP – Concursos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6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/>
              <a:t>SIAI AP – Admissões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6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/>
              <a:t>Legis – controle de quadro e rubricas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600" dirty="0"/>
          </a:p>
          <a:p>
            <a:pPr lvl="1" algn="just"/>
            <a:endParaRPr lang="pt-BR" sz="3200" dirty="0"/>
          </a:p>
        </p:txBody>
      </p:sp>
      <p:pic>
        <p:nvPicPr>
          <p:cNvPr id="16" name="Gráfico 15" descr="Seta: reta">
            <a:extLst>
              <a:ext uri="{FF2B5EF4-FFF2-40B4-BE49-F238E27FC236}">
                <a16:creationId xmlns:a16="http://schemas.microsoft.com/office/drawing/2014/main" xmlns="" id="{1257B754-1E99-45BD-9FB3-A8693A626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9442029" y="2106370"/>
            <a:ext cx="914400" cy="914400"/>
          </a:xfrm>
          <a:prstGeom prst="rect">
            <a:avLst/>
          </a:prstGeom>
        </p:spPr>
      </p:pic>
      <p:pic>
        <p:nvPicPr>
          <p:cNvPr id="17" name="Gráfico 16" descr="Seta: reta">
            <a:extLst>
              <a:ext uri="{FF2B5EF4-FFF2-40B4-BE49-F238E27FC236}">
                <a16:creationId xmlns:a16="http://schemas.microsoft.com/office/drawing/2014/main" xmlns="" id="{C676D0E4-897A-4A28-85C0-272B80CA5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400000">
            <a:off x="9442029" y="4043249"/>
            <a:ext cx="914400" cy="914400"/>
          </a:xfrm>
          <a:prstGeom prst="rect">
            <a:avLst/>
          </a:prstGeom>
        </p:spPr>
      </p:pic>
      <p:pic>
        <p:nvPicPr>
          <p:cNvPr id="18" name="Gráfico 17" descr="Seta: reta">
            <a:extLst>
              <a:ext uri="{FF2B5EF4-FFF2-40B4-BE49-F238E27FC236}">
                <a16:creationId xmlns:a16="http://schemas.microsoft.com/office/drawing/2014/main" xmlns="" id="{3C3C4494-8993-4C5A-AA65-F109F443B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8295431" y="3074573"/>
            <a:ext cx="914400" cy="914400"/>
          </a:xfrm>
          <a:prstGeom prst="rect">
            <a:avLst/>
          </a:prstGeom>
        </p:spPr>
      </p:pic>
      <p:pic>
        <p:nvPicPr>
          <p:cNvPr id="19" name="Gráfico 18" descr="Seta: reta">
            <a:extLst>
              <a:ext uri="{FF2B5EF4-FFF2-40B4-BE49-F238E27FC236}">
                <a16:creationId xmlns:a16="http://schemas.microsoft.com/office/drawing/2014/main" xmlns="" id="{AD0ACC7D-1F29-4912-A348-8D184534D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05592" y="3032948"/>
            <a:ext cx="914400" cy="914400"/>
          </a:xfrm>
          <a:prstGeom prst="rect">
            <a:avLst/>
          </a:prstGeom>
        </p:spPr>
      </p:pic>
      <p:pic>
        <p:nvPicPr>
          <p:cNvPr id="20" name="Gráfico 19" descr="Seta: reta">
            <a:extLst>
              <a:ext uri="{FF2B5EF4-FFF2-40B4-BE49-F238E27FC236}">
                <a16:creationId xmlns:a16="http://schemas.microsoft.com/office/drawing/2014/main" xmlns="" id="{C41D5278-1D73-4796-B8CE-2AD447459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3940505">
            <a:off x="8594835" y="2290448"/>
            <a:ext cx="914400" cy="914400"/>
          </a:xfrm>
          <a:prstGeom prst="rect">
            <a:avLst/>
          </a:prstGeom>
        </p:spPr>
      </p:pic>
      <p:pic>
        <p:nvPicPr>
          <p:cNvPr id="21" name="Gráfico 20" descr="Seta: reta">
            <a:extLst>
              <a:ext uri="{FF2B5EF4-FFF2-40B4-BE49-F238E27FC236}">
                <a16:creationId xmlns:a16="http://schemas.microsoft.com/office/drawing/2014/main" xmlns="" id="{3A507210-B4DB-4983-932B-3DA235339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345242">
            <a:off x="10328017" y="2220878"/>
            <a:ext cx="914400" cy="914400"/>
          </a:xfrm>
          <a:prstGeom prst="rect">
            <a:avLst/>
          </a:prstGeom>
        </p:spPr>
      </p:pic>
      <p:pic>
        <p:nvPicPr>
          <p:cNvPr id="22" name="Gráfico 21" descr="Seta: reta">
            <a:extLst>
              <a:ext uri="{FF2B5EF4-FFF2-40B4-BE49-F238E27FC236}">
                <a16:creationId xmlns:a16="http://schemas.microsoft.com/office/drawing/2014/main" xmlns="" id="{F2B1E7BD-3301-4D64-918B-0C22CCFD7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7797007">
            <a:off x="8532659" y="3872088"/>
            <a:ext cx="914400" cy="914400"/>
          </a:xfrm>
          <a:prstGeom prst="rect">
            <a:avLst/>
          </a:prstGeom>
        </p:spPr>
      </p:pic>
      <p:pic>
        <p:nvPicPr>
          <p:cNvPr id="23" name="Gráfico 22" descr="Seta: reta">
            <a:extLst>
              <a:ext uri="{FF2B5EF4-FFF2-40B4-BE49-F238E27FC236}">
                <a16:creationId xmlns:a16="http://schemas.microsoft.com/office/drawing/2014/main" xmlns="" id="{6F0DA326-0229-4052-8387-AE245F805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696425">
            <a:off x="10328017" y="3827741"/>
            <a:ext cx="914400" cy="914400"/>
          </a:xfrm>
          <a:prstGeom prst="rect">
            <a:avLst/>
          </a:prstGeom>
        </p:spPr>
      </p:pic>
      <p:pic>
        <p:nvPicPr>
          <p:cNvPr id="24" name="Gráfico 23" descr="Computador">
            <a:extLst>
              <a:ext uri="{FF2B5EF4-FFF2-40B4-BE49-F238E27FC236}">
                <a16:creationId xmlns:a16="http://schemas.microsoft.com/office/drawing/2014/main" xmlns="" id="{EC1CC511-C6CB-4DDE-9490-F0DE97890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443382" y="30329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400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Arial Nova" panose="020B0604020202020204" pitchFamily="34" charset="0"/>
              </a:rPr>
              <a:t>SIAI DP - Inovações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8"/>
            <a:ext cx="7634515" cy="5239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200" b="1" dirty="0"/>
              <a:t> Ferramenta de controle de quadro</a:t>
            </a:r>
            <a:endParaRPr lang="pt-BR" sz="1400" b="1" dirty="0"/>
          </a:p>
          <a:p>
            <a:pPr marL="342900" indent="-342900" algn="just"/>
            <a:endParaRPr lang="pt-BR" sz="14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dirty="0"/>
              <a:t> Cadastro dos cargos públicos existentes, de acordo com as normas que os criaram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28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dirty="0"/>
              <a:t> Vinculação ao Legis</a:t>
            </a:r>
          </a:p>
          <a:p>
            <a:pPr marL="800100" lvl="1" indent="-342900" algn="just"/>
            <a:endParaRPr lang="pt-BR" sz="28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dirty="0"/>
              <a:t> Histórico de ocupação dos cargos</a:t>
            </a:r>
            <a:endParaRPr lang="pt-BR" sz="2400" dirty="0"/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28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dirty="0"/>
              <a:t> Controle de criação e extinção de cargos</a:t>
            </a:r>
            <a:endParaRPr lang="pt-BR" sz="2400" dirty="0"/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24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dirty="0"/>
              <a:t> Codificação para comunicar com o SIAI DP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28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800" dirty="0"/>
              <a:t>Pré-requisito para alimentação do SIAI AP - Concursos</a:t>
            </a:r>
          </a:p>
        </p:txBody>
      </p:sp>
      <p:pic>
        <p:nvPicPr>
          <p:cNvPr id="4" name="Gráfico 3" descr="Público-alvo">
            <a:extLst>
              <a:ext uri="{FF2B5EF4-FFF2-40B4-BE49-F238E27FC236}">
                <a16:creationId xmlns:a16="http://schemas.microsoft.com/office/drawing/2014/main" xmlns="" id="{9AF7A77A-9C5F-40BB-9740-29F319A0E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80782" y="2229712"/>
            <a:ext cx="2925383" cy="29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11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Arial Nova" panose="020B0604020202020204" pitchFamily="34" charset="0"/>
              </a:rPr>
              <a:t>SIAI DP - Inovações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07549" y="1277609"/>
            <a:ext cx="7634515" cy="5239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/>
              <a:t> Cadastro de rubrica</a:t>
            </a:r>
            <a:endParaRPr lang="pt-BR" sz="1800" b="1" dirty="0"/>
          </a:p>
          <a:p>
            <a:pPr marL="342900" indent="-342900" algn="just"/>
            <a:endParaRPr lang="pt-BR" sz="18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/>
              <a:t>Todas as rubricas devem ser cadastradas, com código e denominação constantes na folha de pagamento</a:t>
            </a:r>
          </a:p>
          <a:p>
            <a:pPr lvl="1" algn="just"/>
            <a:endParaRPr lang="pt-BR" sz="36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/>
              <a:t>Informação quanto à base legal das vantagens</a:t>
            </a:r>
            <a:endParaRPr lang="pt-BR" sz="2800" dirty="0"/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6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/>
              <a:t>Mapeamento para vinculação aos códigos do e-Social</a:t>
            </a:r>
            <a:endParaRPr lang="pt-BR" sz="2800" dirty="0"/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6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/>
              <a:t>Exportação de dados ao SIAI AP – Concessões (cálculo e implantação de benefício)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600" dirty="0"/>
          </a:p>
          <a:p>
            <a:pPr lvl="1" algn="just"/>
            <a:endParaRPr lang="pt-BR" sz="3200" dirty="0"/>
          </a:p>
        </p:txBody>
      </p:sp>
      <p:pic>
        <p:nvPicPr>
          <p:cNvPr id="4" name="Gráfico 3" descr="Lista de verificação">
            <a:extLst>
              <a:ext uri="{FF2B5EF4-FFF2-40B4-BE49-F238E27FC236}">
                <a16:creationId xmlns:a16="http://schemas.microsoft.com/office/drawing/2014/main" xmlns="" id="{A23376CD-B212-4CAC-8D21-C0A5D412D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18103" y="2239617"/>
            <a:ext cx="2504661" cy="2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698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Arial Nova" panose="020B0604020202020204" pitchFamily="34" charset="0"/>
              </a:rPr>
              <a:t>SIAI DP - Inovações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1095008"/>
            <a:ext cx="7634515" cy="5239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b="1" dirty="0"/>
              <a:t> Facilitação da remessa – Módulo coletor</a:t>
            </a:r>
            <a:endParaRPr lang="pt-BR" sz="1800" b="1" dirty="0"/>
          </a:p>
          <a:p>
            <a:pPr lvl="1" algn="just"/>
            <a:endParaRPr lang="pt-BR" sz="36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/>
              <a:t> Remessa via webservice ou XML</a:t>
            </a:r>
          </a:p>
          <a:p>
            <a:pPr marL="800100" lvl="1" indent="-342900" algn="just"/>
            <a:endParaRPr lang="pt-BR" sz="36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/>
              <a:t> Manutenção de opção por remessa via aplicativo executável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6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/>
              <a:t> Gerenciamento de remessas para as UJ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6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/>
              <a:t>Preenchimento de dados com regras de consistência: travas e alertas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600" dirty="0"/>
          </a:p>
        </p:txBody>
      </p:sp>
      <p:pic>
        <p:nvPicPr>
          <p:cNvPr id="1026" name="Picture 2" descr="Resultado de imagem para icone upload">
            <a:extLst>
              <a:ext uri="{FF2B5EF4-FFF2-40B4-BE49-F238E27FC236}">
                <a16:creationId xmlns:a16="http://schemas.microsoft.com/office/drawing/2014/main" xmlns="" id="{B30EF853-3ADE-4D97-903E-A8E9CDB01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1855" y="2499360"/>
            <a:ext cx="2496229" cy="21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696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Arial Nova" panose="020B0604020202020204" pitchFamily="34" charset="0"/>
              </a:rPr>
              <a:t>SIAI DP - Inovações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16005" y="938419"/>
            <a:ext cx="7634515" cy="5239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700" b="1" dirty="0"/>
              <a:t> Facilitação da remessa – Módulo coletor</a:t>
            </a:r>
          </a:p>
          <a:p>
            <a:pPr lvl="1" algn="just"/>
            <a:endParaRPr lang="pt-BR" sz="36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400" dirty="0"/>
              <a:t>Emissão de recibos de remessas: temporário e definitivo 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4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400" dirty="0"/>
              <a:t>Upload de arquivos de até 300mb</a:t>
            </a:r>
          </a:p>
          <a:p>
            <a:pPr marL="800100" lvl="1" indent="-342900" algn="just"/>
            <a:endParaRPr lang="pt-BR" sz="34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400" dirty="0"/>
              <a:t> Recepção da remessa em até 30min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400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400" dirty="0"/>
              <a:t> Processamento da remessa em até 5h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pt-BR" sz="3600" dirty="0"/>
          </a:p>
        </p:txBody>
      </p:sp>
      <p:pic>
        <p:nvPicPr>
          <p:cNvPr id="1026" name="Picture 2" descr="Resultado de imagem para icone upload">
            <a:extLst>
              <a:ext uri="{FF2B5EF4-FFF2-40B4-BE49-F238E27FC236}">
                <a16:creationId xmlns:a16="http://schemas.microsoft.com/office/drawing/2014/main" xmlns="" id="{B30EF853-3ADE-4D97-903E-A8E9CDB01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1855" y="2499360"/>
            <a:ext cx="2496229" cy="21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477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em L 4">
            <a:extLst>
              <a:ext uri="{FF2B5EF4-FFF2-40B4-BE49-F238E27FC236}">
                <a16:creationId xmlns:a16="http://schemas.microsoft.com/office/drawing/2014/main" xmlns="" id="{C2668972-B241-4189-ACC7-DCAC9D08527A}"/>
              </a:ext>
            </a:extLst>
          </p:cNvPr>
          <p:cNvSpPr/>
          <p:nvPr/>
        </p:nvSpPr>
        <p:spPr>
          <a:xfrm rot="10800000">
            <a:off x="10025677" y="468200"/>
            <a:ext cx="609600" cy="742951"/>
          </a:xfrm>
          <a:prstGeom prst="corner">
            <a:avLst>
              <a:gd name="adj1" fmla="val 50000"/>
              <a:gd name="adj2" fmla="val 4516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2E0EE25-E08D-40A5-A15A-C75188D41596}"/>
              </a:ext>
            </a:extLst>
          </p:cNvPr>
          <p:cNvSpPr txBox="1">
            <a:spLocks/>
          </p:cNvSpPr>
          <p:nvPr/>
        </p:nvSpPr>
        <p:spPr>
          <a:xfrm>
            <a:off x="5801193" y="1819564"/>
            <a:ext cx="4381505" cy="4082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400" b="1" dirty="0" smtClean="0"/>
              <a:t>Audiência Técnica</a:t>
            </a:r>
          </a:p>
          <a:p>
            <a:pPr algn="r"/>
            <a:endParaRPr lang="pt-BR" sz="4400" b="1" dirty="0" smtClean="0"/>
          </a:p>
          <a:p>
            <a:pPr algn="r"/>
            <a:r>
              <a:rPr lang="pt-BR" sz="3600" b="1" dirty="0" smtClean="0"/>
              <a:t>Obrigado!</a:t>
            </a:r>
          </a:p>
          <a:p>
            <a:pPr algn="r"/>
            <a:endParaRPr lang="pt-BR" sz="2000" b="1" dirty="0" smtClean="0"/>
          </a:p>
          <a:p>
            <a:pPr algn="r"/>
            <a:r>
              <a:rPr lang="pt-BR" sz="1800" b="1" dirty="0" smtClean="0"/>
              <a:t>Central de Atendimento</a:t>
            </a:r>
          </a:p>
          <a:p>
            <a:pPr algn="r"/>
            <a:r>
              <a:rPr lang="pt-BR" sz="1800" b="1" dirty="0" smtClean="0"/>
              <a:t>(84) 3642-7275</a:t>
            </a:r>
            <a:br>
              <a:rPr lang="pt-BR" sz="1800" b="1" dirty="0" smtClean="0"/>
            </a:br>
            <a:r>
              <a:rPr lang="pt-BR" sz="1800" b="1" dirty="0" smtClean="0">
                <a:hlinkClick r:id="rId3"/>
              </a:rPr>
              <a:t>siai@tce.rn.gov.br</a:t>
            </a:r>
            <a:endParaRPr lang="pt-BR" sz="1800" b="1" dirty="0" smtClean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4343CA9C-048C-41FB-8945-ADC644EA3C55}"/>
              </a:ext>
            </a:extLst>
          </p:cNvPr>
          <p:cNvSpPr txBox="1">
            <a:spLocks/>
          </p:cNvSpPr>
          <p:nvPr/>
        </p:nvSpPr>
        <p:spPr>
          <a:xfrm>
            <a:off x="0" y="6349424"/>
            <a:ext cx="12192000" cy="36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377">
              <a:defRPr/>
            </a:pPr>
            <a:r>
              <a:rPr lang="pt-BR" sz="1400" dirty="0" smtClean="0"/>
              <a:t>Setembro/2019</a:t>
            </a:r>
            <a:endParaRPr lang="pt-BR" sz="1400" dirty="0"/>
          </a:p>
          <a:p>
            <a:pPr algn="ctr" defTabSz="914377">
              <a:spcBef>
                <a:spcPts val="1000"/>
              </a:spcBef>
              <a:defRPr/>
            </a:pPr>
            <a:endParaRPr lang="pt-BR" sz="1400" dirty="0"/>
          </a:p>
        </p:txBody>
      </p:sp>
      <p:grpSp>
        <p:nvGrpSpPr>
          <p:cNvPr id="3" name="Grupo 10"/>
          <p:cNvGrpSpPr/>
          <p:nvPr/>
        </p:nvGrpSpPr>
        <p:grpSpPr>
          <a:xfrm>
            <a:off x="1527887" y="804571"/>
            <a:ext cx="4992834" cy="1069199"/>
            <a:chOff x="1527887" y="804571"/>
            <a:chExt cx="4992834" cy="106919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7887" y="804571"/>
              <a:ext cx="48768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tângulo 9"/>
            <p:cNvSpPr/>
            <p:nvPr/>
          </p:nvSpPr>
          <p:spPr>
            <a:xfrm>
              <a:off x="2293495" y="1528997"/>
              <a:ext cx="4227226" cy="3447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4343CA9C-048C-41FB-8945-ADC644EA3C55}"/>
              </a:ext>
            </a:extLst>
          </p:cNvPr>
          <p:cNvSpPr txBox="1">
            <a:spLocks/>
          </p:cNvSpPr>
          <p:nvPr/>
        </p:nvSpPr>
        <p:spPr>
          <a:xfrm>
            <a:off x="4754987" y="5551055"/>
            <a:ext cx="3102964" cy="696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rma em L 14">
            <a:extLst>
              <a:ext uri="{FF2B5EF4-FFF2-40B4-BE49-F238E27FC236}">
                <a16:creationId xmlns:a16="http://schemas.microsoft.com/office/drawing/2014/main" xmlns="" id="{C2668972-B241-4189-ACC7-DCAC9D08527A}"/>
              </a:ext>
            </a:extLst>
          </p:cNvPr>
          <p:cNvSpPr/>
          <p:nvPr/>
        </p:nvSpPr>
        <p:spPr>
          <a:xfrm>
            <a:off x="950949" y="5275728"/>
            <a:ext cx="609600" cy="742951"/>
          </a:xfrm>
          <a:prstGeom prst="corner">
            <a:avLst>
              <a:gd name="adj1" fmla="val 50000"/>
              <a:gd name="adj2" fmla="val 4516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18"/>
          <p:cNvGrpSpPr/>
          <p:nvPr/>
        </p:nvGrpSpPr>
        <p:grpSpPr>
          <a:xfrm>
            <a:off x="2152650" y="2133006"/>
            <a:ext cx="3629314" cy="2644214"/>
            <a:chOff x="2152650" y="2133006"/>
            <a:chExt cx="3629314" cy="2644214"/>
          </a:xfrm>
        </p:grpSpPr>
        <p:pic>
          <p:nvPicPr>
            <p:cNvPr id="17" name="Imagem 16" descr="SIAI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2650" y="2133006"/>
              <a:ext cx="3629314" cy="2644214"/>
            </a:xfrm>
            <a:prstGeom prst="rect">
              <a:avLst/>
            </a:prstGeom>
          </p:spPr>
        </p:pic>
        <p:sp>
          <p:nvSpPr>
            <p:cNvPr id="18" name="Título 1">
              <a:extLst>
                <a:ext uri="{FF2B5EF4-FFF2-40B4-BE49-F238E27FC236}">
                  <a16:creationId xmlns:a16="http://schemas.microsoft.com/office/drawing/2014/main" xmlns="" id="{42E0EE25-E08D-40A5-A15A-C75188D41596}"/>
                </a:ext>
              </a:extLst>
            </p:cNvPr>
            <p:cNvSpPr txBox="1">
              <a:spLocks/>
            </p:cNvSpPr>
            <p:nvPr/>
          </p:nvSpPr>
          <p:spPr>
            <a:xfrm>
              <a:off x="4018572" y="4013199"/>
              <a:ext cx="1421643" cy="7250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4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2020</a:t>
              </a:r>
              <a:endParaRPr lang="pt-BR" sz="4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199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8"/>
            <a:ext cx="6862619" cy="5945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4000" dirty="0" smtClean="0"/>
              <a:t> </a:t>
            </a:r>
            <a:r>
              <a:rPr lang="pt-BR" sz="4000" b="1" dirty="0" smtClean="0"/>
              <a:t>1° Semestre de 2019</a:t>
            </a:r>
            <a:endParaRPr lang="pt-BR" sz="1600" b="1" dirty="0" smtClean="0"/>
          </a:p>
          <a:p>
            <a:pPr marL="342900" indent="-342900" algn="just"/>
            <a:endParaRPr lang="pt-BR" sz="14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 smtClean="0"/>
              <a:t>Usuário Gerenciador</a:t>
            </a:r>
          </a:p>
          <a:p>
            <a:pPr marL="800100" lvl="1" indent="-342900" algn="just"/>
            <a:endParaRPr lang="pt-BR" sz="2800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600" dirty="0" smtClean="0"/>
              <a:t>Integração SIAI - SIGEF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pt-BR" sz="3200" dirty="0" smtClean="0"/>
          </a:p>
        </p:txBody>
      </p:sp>
      <p:pic>
        <p:nvPicPr>
          <p:cNvPr id="4" name="Imagem 3" descr="images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473" y="2191183"/>
            <a:ext cx="2963697" cy="29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1°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508000" y="3073438"/>
            <a:ext cx="8885382" cy="88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buFont typeface="Wingdings" pitchFamily="2" charset="2"/>
              <a:buChar char="q"/>
            </a:pPr>
            <a:endParaRPr lang="pt-BR" sz="2400" dirty="0" smtClean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9"/>
            <a:ext cx="11314545" cy="1617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</a:t>
            </a:r>
            <a:r>
              <a:rPr lang="pt-BR" sz="4000" b="1" dirty="0" smtClean="0"/>
              <a:t>Usuário Gerenciador</a:t>
            </a:r>
            <a:endParaRPr lang="pt-BR" sz="3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Portaria n° 070/2019-GP/TCE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Cadastro online de usuários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Fluxo Operacional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7152078" y="3309257"/>
            <a:ext cx="3823089" cy="1477613"/>
            <a:chOff x="7152078" y="3309257"/>
            <a:chExt cx="3823089" cy="1477613"/>
          </a:xfrm>
        </p:grpSpPr>
        <p:pic>
          <p:nvPicPr>
            <p:cNvPr id="43" name="Imagem 42" descr="diario4-1024x58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8713" y="3309257"/>
              <a:ext cx="2586454" cy="1477613"/>
            </a:xfrm>
            <a:prstGeom prst="rect">
              <a:avLst/>
            </a:prstGeom>
          </p:spPr>
        </p:pic>
        <p:sp>
          <p:nvSpPr>
            <p:cNvPr id="46" name="Seta para a direita 45"/>
            <p:cNvSpPr/>
            <p:nvPr/>
          </p:nvSpPr>
          <p:spPr>
            <a:xfrm>
              <a:off x="7152078" y="3990932"/>
              <a:ext cx="1079500" cy="254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565070" y="2904817"/>
            <a:ext cx="4453246" cy="2854962"/>
            <a:chOff x="3237678" y="2904817"/>
            <a:chExt cx="3780638" cy="2854962"/>
          </a:xfrm>
        </p:grpSpPr>
        <p:sp>
          <p:nvSpPr>
            <p:cNvPr id="45" name="Seta para a direita 44"/>
            <p:cNvSpPr/>
            <p:nvPr/>
          </p:nvSpPr>
          <p:spPr>
            <a:xfrm>
              <a:off x="3237678" y="3969657"/>
              <a:ext cx="1676400" cy="254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5008110" y="2904817"/>
              <a:ext cx="2010206" cy="2854962"/>
              <a:chOff x="5008110" y="2904817"/>
              <a:chExt cx="2010206" cy="2854962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08110" y="2904817"/>
                <a:ext cx="2010206" cy="28549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47" name="CaixaDeTexto 46"/>
              <p:cNvSpPr txBox="1"/>
              <p:nvPr/>
            </p:nvSpPr>
            <p:spPr>
              <a:xfrm>
                <a:off x="5070764" y="2956953"/>
                <a:ext cx="191192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Portaria de</a:t>
                </a:r>
              </a:p>
              <a:p>
                <a:pPr algn="ctr"/>
                <a:r>
                  <a:rPr lang="pt-BR" b="1" dirty="0" smtClean="0"/>
                  <a:t>Designação </a:t>
                </a:r>
                <a:endParaRPr lang="pt-BR" b="1" dirty="0"/>
              </a:p>
            </p:txBody>
          </p:sp>
        </p:grpSp>
      </p:grpSp>
      <p:grpSp>
        <p:nvGrpSpPr>
          <p:cNvPr id="17" name="Grupo 35"/>
          <p:cNvGrpSpPr/>
          <p:nvPr/>
        </p:nvGrpSpPr>
        <p:grpSpPr>
          <a:xfrm>
            <a:off x="391886" y="2877045"/>
            <a:ext cx="1832841" cy="2123412"/>
            <a:chOff x="1485901" y="3105149"/>
            <a:chExt cx="1142999" cy="1324205"/>
          </a:xfrm>
        </p:grpSpPr>
        <p:sp>
          <p:nvSpPr>
            <p:cNvPr id="18" name="CaixaDeTexto 17"/>
            <p:cNvSpPr txBox="1"/>
            <p:nvPr/>
          </p:nvSpPr>
          <p:spPr>
            <a:xfrm>
              <a:off x="1680153" y="4218225"/>
              <a:ext cx="744958" cy="211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/>
                <a:t>Gestor</a:t>
              </a:r>
              <a:endParaRPr lang="pt-BR" sz="1600" b="1" dirty="0"/>
            </a:p>
          </p:txBody>
        </p:sp>
        <p:pic>
          <p:nvPicPr>
            <p:cNvPr id="19" name="Imagem 18" descr="female_pic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5901" y="3105149"/>
              <a:ext cx="1142999" cy="1142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1°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508000" y="3073438"/>
            <a:ext cx="8885382" cy="88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buFont typeface="Wingdings" pitchFamily="2" charset="2"/>
              <a:buChar char="q"/>
            </a:pPr>
            <a:endParaRPr lang="pt-BR" sz="2400" dirty="0" smtClean="0"/>
          </a:p>
        </p:txBody>
      </p:sp>
      <p:grpSp>
        <p:nvGrpSpPr>
          <p:cNvPr id="3" name="Grupo 35"/>
          <p:cNvGrpSpPr/>
          <p:nvPr/>
        </p:nvGrpSpPr>
        <p:grpSpPr>
          <a:xfrm>
            <a:off x="391886" y="2877045"/>
            <a:ext cx="1832841" cy="2123412"/>
            <a:chOff x="1485901" y="3105149"/>
            <a:chExt cx="1142999" cy="1324205"/>
          </a:xfrm>
        </p:grpSpPr>
        <p:sp>
          <p:nvSpPr>
            <p:cNvPr id="21" name="CaixaDeTexto 20"/>
            <p:cNvSpPr txBox="1"/>
            <p:nvPr/>
          </p:nvSpPr>
          <p:spPr>
            <a:xfrm>
              <a:off x="1680153" y="4218225"/>
              <a:ext cx="744958" cy="211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/>
                <a:t>Gestor</a:t>
              </a:r>
              <a:endParaRPr lang="pt-BR" sz="1600" b="1" dirty="0"/>
            </a:p>
          </p:txBody>
        </p:sp>
        <p:pic>
          <p:nvPicPr>
            <p:cNvPr id="23" name="Imagem 22" descr="female_pi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5901" y="3105149"/>
              <a:ext cx="1142999" cy="1142999"/>
            </a:xfrm>
            <a:prstGeom prst="rect">
              <a:avLst/>
            </a:prstGeom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3654" y="2451532"/>
            <a:ext cx="2583601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5240" y="4545445"/>
            <a:ext cx="2667000" cy="12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eta para a direita 15"/>
          <p:cNvSpPr/>
          <p:nvPr/>
        </p:nvSpPr>
        <p:spPr>
          <a:xfrm>
            <a:off x="2018806" y="3608449"/>
            <a:ext cx="1535256" cy="274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Grupo 18"/>
          <p:cNvGrpSpPr/>
          <p:nvPr/>
        </p:nvGrpSpPr>
        <p:grpSpPr>
          <a:xfrm>
            <a:off x="7510195" y="3062502"/>
            <a:ext cx="1420050" cy="1980981"/>
            <a:chOff x="8969375" y="2437514"/>
            <a:chExt cx="1114425" cy="1554632"/>
          </a:xfrm>
        </p:grpSpPr>
        <p:pic>
          <p:nvPicPr>
            <p:cNvPr id="15" name="Imagem 14" descr="forbidde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69375" y="2437514"/>
              <a:ext cx="1114425" cy="1105785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8976302" y="3468926"/>
              <a:ext cx="1056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Servidor TCE</a:t>
              </a:r>
              <a:endParaRPr lang="pt-BR" sz="1400" b="1" dirty="0"/>
            </a:p>
          </p:txBody>
        </p:sp>
      </p:grpSp>
      <p:sp>
        <p:nvSpPr>
          <p:cNvPr id="20" name="Seta para a direita 19"/>
          <p:cNvSpPr/>
          <p:nvPr/>
        </p:nvSpPr>
        <p:spPr>
          <a:xfrm>
            <a:off x="6534767" y="3521197"/>
            <a:ext cx="1196069" cy="267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a direita 30"/>
          <p:cNvSpPr/>
          <p:nvPr/>
        </p:nvSpPr>
        <p:spPr>
          <a:xfrm>
            <a:off x="8870950" y="3587750"/>
            <a:ext cx="133985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Imagem 31" descr="image_previe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526" y="3438525"/>
            <a:ext cx="642650" cy="533399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8985827" y="2952473"/>
            <a:ext cx="105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Senha de Acesso</a:t>
            </a:r>
            <a:endParaRPr lang="pt-BR" sz="14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1992373" y="3184785"/>
            <a:ext cx="1415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Solicita</a:t>
            </a:r>
          </a:p>
          <a:p>
            <a:pPr algn="ctr"/>
            <a:r>
              <a:rPr lang="pt-BR" sz="1400" b="1" dirty="0" smtClean="0"/>
              <a:t>Cadastramento</a:t>
            </a:r>
            <a:endParaRPr lang="pt-BR" sz="1400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474196" y="3087307"/>
            <a:ext cx="119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Pendência de</a:t>
            </a:r>
          </a:p>
          <a:p>
            <a:pPr algn="ctr"/>
            <a:r>
              <a:rPr lang="pt-BR" sz="1400" b="1" dirty="0" smtClean="0"/>
              <a:t>Análise</a:t>
            </a:r>
            <a:endParaRPr lang="pt-BR" sz="1400" b="1" dirty="0"/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9"/>
            <a:ext cx="11314545" cy="1617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</a:t>
            </a:r>
            <a:r>
              <a:rPr lang="pt-BR" sz="4000" b="1" dirty="0" smtClean="0"/>
              <a:t>Usuário Gerenciador</a:t>
            </a:r>
            <a:endParaRPr lang="pt-BR" sz="3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Portaria n° 070/2019-GP/TCE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Fluxo Operacional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10319658" y="2903476"/>
            <a:ext cx="1674669" cy="2252275"/>
            <a:chOff x="10506076" y="2851150"/>
            <a:chExt cx="1371600" cy="1844675"/>
          </a:xfrm>
        </p:grpSpPr>
        <p:sp>
          <p:nvSpPr>
            <p:cNvPr id="27" name="Retângulo 26"/>
            <p:cNvSpPr/>
            <p:nvPr/>
          </p:nvSpPr>
          <p:spPr>
            <a:xfrm>
              <a:off x="10506076" y="2851150"/>
              <a:ext cx="1371600" cy="1844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9" name="Imagem 28" descr="presidente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17201" y="3035299"/>
              <a:ext cx="1104900" cy="1061241"/>
            </a:xfrm>
            <a:prstGeom prst="rect">
              <a:avLst/>
            </a:prstGeom>
          </p:spPr>
        </p:pic>
        <p:sp>
          <p:nvSpPr>
            <p:cNvPr id="37" name="CaixaDeTexto 36"/>
            <p:cNvSpPr txBox="1"/>
            <p:nvPr/>
          </p:nvSpPr>
          <p:spPr>
            <a:xfrm>
              <a:off x="10659052" y="4067175"/>
              <a:ext cx="11011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Usuário</a:t>
              </a:r>
            </a:p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Gerenciador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2322912" y="3919911"/>
            <a:ext cx="934791" cy="1127101"/>
            <a:chOff x="1634145" y="4003039"/>
            <a:chExt cx="1033284" cy="1245856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34145" y="4003039"/>
              <a:ext cx="1033284" cy="12458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2" name="CaixaDeTexto 41"/>
            <p:cNvSpPr txBox="1"/>
            <p:nvPr/>
          </p:nvSpPr>
          <p:spPr>
            <a:xfrm>
              <a:off x="1707946" y="4055174"/>
              <a:ext cx="90213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b="1" dirty="0" smtClean="0"/>
                <a:t>Portaria de</a:t>
              </a:r>
            </a:p>
            <a:p>
              <a:pPr algn="ctr"/>
              <a:r>
                <a:rPr lang="pt-BR" sz="1050" b="1" dirty="0" smtClean="0"/>
                <a:t>Designação </a:t>
              </a:r>
              <a:endParaRPr lang="pt-BR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31" grpId="0" animBg="1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0637C3-B7AE-4297-B1F9-D67126E98A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30823"/>
            <a:ext cx="12192000" cy="828675"/>
          </a:xfrm>
          <a:solidFill>
            <a:srgbClr val="0B5369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 smtClean="0">
                <a:solidFill>
                  <a:schemeClr val="bg1"/>
                </a:solidFill>
                <a:latin typeface="Arial Nova" panose="020B0604020202020204" pitchFamily="34" charset="0"/>
              </a:rPr>
              <a:t>SIAI 2019 – 1° Semestre</a:t>
            </a:r>
            <a:endParaRPr lang="pt-BR" sz="40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pic>
        <p:nvPicPr>
          <p:cNvPr id="22" name="Imagem 21" descr="usuári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924" y="1406639"/>
            <a:ext cx="1633206" cy="1280434"/>
          </a:xfrm>
          <a:prstGeom prst="rect">
            <a:avLst/>
          </a:prstGeom>
        </p:spPr>
      </p:pic>
      <p:pic>
        <p:nvPicPr>
          <p:cNvPr id="28" name="Imagem 27" descr="usuario-registrad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547" y="3009266"/>
            <a:ext cx="1594320" cy="1594320"/>
          </a:xfrm>
          <a:prstGeom prst="rect">
            <a:avLst/>
          </a:prstGeom>
        </p:spPr>
      </p:pic>
      <p:pic>
        <p:nvPicPr>
          <p:cNvPr id="32" name="Imagem 31" descr="executiv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897" y="4797548"/>
            <a:ext cx="1322119" cy="1322119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7670635" y="2282041"/>
            <a:ext cx="873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/>
              <a:t>Perfil</a:t>
            </a:r>
          </a:p>
          <a:p>
            <a:pPr algn="ctr"/>
            <a:r>
              <a:rPr lang="pt-BR" sz="1400" b="1" dirty="0" smtClean="0"/>
              <a:t>Anexo 38</a:t>
            </a:r>
            <a:endParaRPr lang="pt-BR" sz="14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516752" y="3770539"/>
            <a:ext cx="873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/>
              <a:t>Perfil</a:t>
            </a:r>
          </a:p>
          <a:p>
            <a:pPr algn="ctr"/>
            <a:r>
              <a:rPr lang="pt-BR" sz="1400" b="1" dirty="0" smtClean="0"/>
              <a:t>Anexo 23</a:t>
            </a:r>
            <a:endParaRPr lang="pt-BR" sz="1400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7264152" y="5671334"/>
            <a:ext cx="1475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/>
              <a:t>Perfil</a:t>
            </a:r>
            <a:br>
              <a:rPr lang="pt-BR" sz="1400" b="1" dirty="0" smtClean="0"/>
            </a:br>
            <a:r>
              <a:rPr lang="pt-BR" sz="1400" b="1" dirty="0" smtClean="0"/>
              <a:t>Contas de Gestão</a:t>
            </a:r>
            <a:endParaRPr lang="pt-BR" sz="1400" b="1" dirty="0"/>
          </a:p>
        </p:txBody>
      </p:sp>
      <p:grpSp>
        <p:nvGrpSpPr>
          <p:cNvPr id="29" name="Grupo 28"/>
          <p:cNvGrpSpPr/>
          <p:nvPr/>
        </p:nvGrpSpPr>
        <p:grpSpPr>
          <a:xfrm>
            <a:off x="2244437" y="2784723"/>
            <a:ext cx="1674669" cy="2252275"/>
            <a:chOff x="10506076" y="2851150"/>
            <a:chExt cx="1371600" cy="1844675"/>
          </a:xfrm>
        </p:grpSpPr>
        <p:sp>
          <p:nvSpPr>
            <p:cNvPr id="30" name="Retângulo 29"/>
            <p:cNvSpPr/>
            <p:nvPr/>
          </p:nvSpPr>
          <p:spPr>
            <a:xfrm>
              <a:off x="10506076" y="2851150"/>
              <a:ext cx="1371600" cy="1844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1" name="Imagem 30" descr="president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17201" y="3035299"/>
              <a:ext cx="1104900" cy="1061241"/>
            </a:xfrm>
            <a:prstGeom prst="rect">
              <a:avLst/>
            </a:prstGeom>
          </p:spPr>
        </p:pic>
        <p:sp>
          <p:nvSpPr>
            <p:cNvPr id="36" name="CaixaDeTexto 35"/>
            <p:cNvSpPr txBox="1"/>
            <p:nvPr/>
          </p:nvSpPr>
          <p:spPr>
            <a:xfrm>
              <a:off x="10659052" y="4067175"/>
              <a:ext cx="11011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Usuário</a:t>
              </a:r>
            </a:p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Gerenciador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Conector de seta reta 20"/>
          <p:cNvCxnSpPr/>
          <p:nvPr/>
        </p:nvCxnSpPr>
        <p:spPr>
          <a:xfrm>
            <a:off x="4298868" y="3847605"/>
            <a:ext cx="3954483" cy="95003"/>
          </a:xfrm>
          <a:prstGeom prst="straightConnector1">
            <a:avLst/>
          </a:prstGeom>
          <a:ln w="762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4273138" y="2553195"/>
            <a:ext cx="3315194" cy="698664"/>
          </a:xfrm>
          <a:prstGeom prst="straightConnector1">
            <a:avLst/>
          </a:prstGeom>
          <a:ln w="762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4261263" y="4498769"/>
            <a:ext cx="3552701" cy="79762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m 45" descr="5004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3722" y="3609233"/>
            <a:ext cx="423261" cy="423261"/>
          </a:xfrm>
          <a:prstGeom prst="rect">
            <a:avLst/>
          </a:prstGeom>
        </p:spPr>
      </p:pic>
      <p:pic>
        <p:nvPicPr>
          <p:cNvPr id="45" name="Imagem 44" descr="5004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1030" y="2605025"/>
            <a:ext cx="423261" cy="423261"/>
          </a:xfrm>
          <a:prstGeom prst="rect">
            <a:avLst/>
          </a:prstGeom>
        </p:spPr>
      </p:pic>
      <p:sp>
        <p:nvSpPr>
          <p:cNvPr id="27" name="Espaço Reservado para Conteúdo 2">
            <a:extLst>
              <a:ext uri="{FF2B5EF4-FFF2-40B4-BE49-F238E27FC236}">
                <a16:creationId xmlns="" xmlns:a16="http://schemas.microsoft.com/office/drawing/2014/main" id="{92D7B32A-AD7E-4E8A-BDBF-49EDDCE15F0C}"/>
              </a:ext>
            </a:extLst>
          </p:cNvPr>
          <p:cNvSpPr txBox="1">
            <a:spLocks/>
          </p:cNvSpPr>
          <p:nvPr/>
        </p:nvSpPr>
        <p:spPr>
          <a:xfrm>
            <a:off x="452581" y="912129"/>
            <a:ext cx="11314545" cy="1617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3600" dirty="0" smtClean="0"/>
              <a:t> </a:t>
            </a:r>
            <a:r>
              <a:rPr lang="pt-BR" sz="4000" b="1" dirty="0" smtClean="0"/>
              <a:t>Usuário Gerenciador</a:t>
            </a:r>
            <a:endParaRPr lang="pt-BR" sz="3600" b="1" dirty="0" smtClean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Portaria n° 070/2019-GP/TCE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3200" dirty="0" smtClean="0"/>
              <a:t>Fluxo Operacional</a:t>
            </a:r>
          </a:p>
        </p:txBody>
      </p:sp>
      <p:pic>
        <p:nvPicPr>
          <p:cNvPr id="43" name="Imagem 42" descr="5141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0712" y="4739614"/>
            <a:ext cx="444135" cy="4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6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5" grpId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11512</TotalTime>
  <Words>2411</Words>
  <Application>Microsoft Office PowerPoint</Application>
  <PresentationFormat>Personalizar</PresentationFormat>
  <Paragraphs>485</Paragraphs>
  <Slides>57</Slides>
  <Notes>57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Tema do Office</vt:lpstr>
      <vt:lpstr>Slide 1</vt:lpstr>
      <vt:lpstr>Agenda</vt:lpstr>
      <vt:lpstr>Considerações Iniciais</vt:lpstr>
      <vt:lpstr>Considerações Iniciais</vt:lpstr>
      <vt:lpstr>Agenda</vt:lpstr>
      <vt:lpstr>SIAI 2019</vt:lpstr>
      <vt:lpstr>SIAI 2019 – 1° Semestre</vt:lpstr>
      <vt:lpstr>SIAI 2019 – 1° Semestre</vt:lpstr>
      <vt:lpstr>SIAI 2019 – 1° Semestre</vt:lpstr>
      <vt:lpstr>SIAI 2019 – 1° Semestre</vt:lpstr>
      <vt:lpstr>SIAI 2019</vt:lpstr>
      <vt:lpstr>SIAI 2019 – 2° Semestre</vt:lpstr>
      <vt:lpstr>SIAI 2019 – 2° Semestre</vt:lpstr>
      <vt:lpstr>SIAI 2019 – 2° Semestre</vt:lpstr>
      <vt:lpstr>SIAI 2019 – 2° Semestre</vt:lpstr>
      <vt:lpstr>SIAI 2019 – 2° Semestre</vt:lpstr>
      <vt:lpstr>SIAI 2019 – 2° Semestre</vt:lpstr>
      <vt:lpstr>SIAI 2019 – 2° Semestre</vt:lpstr>
      <vt:lpstr>SIAI 2019 – 2° Semestre</vt:lpstr>
      <vt:lpstr>SIAI 2019 – 2° Semestre</vt:lpstr>
      <vt:lpstr>SIAI 2019 – 2° Semestre</vt:lpstr>
      <vt:lpstr>SIAI 2019 – 2° Semestre</vt:lpstr>
      <vt:lpstr>SIAI 2019 – 2° Semestre</vt:lpstr>
      <vt:lpstr>SIAI 2019 – 2° Semestre</vt:lpstr>
      <vt:lpstr>SIAI 2019 – 2° Semestre</vt:lpstr>
      <vt:lpstr>SIAI 2019 – 2° Semestre</vt:lpstr>
      <vt:lpstr>SIAI 2019 – 2° Semestre</vt:lpstr>
      <vt:lpstr>SIAI 2019 – 2° Semestre</vt:lpstr>
      <vt:lpstr>Agenda</vt:lpstr>
      <vt:lpstr>Mudanças para 2020</vt:lpstr>
      <vt:lpstr>Mudanças para 2020</vt:lpstr>
      <vt:lpstr>Mudanças para 2020</vt:lpstr>
      <vt:lpstr>Mudanças para 2020</vt:lpstr>
      <vt:lpstr>Mudanças para 2020</vt:lpstr>
      <vt:lpstr>Mudanças para 2020</vt:lpstr>
      <vt:lpstr>Mudanças para 2020</vt:lpstr>
      <vt:lpstr>Mudanças para 2020</vt:lpstr>
      <vt:lpstr>Mudanças para 2020</vt:lpstr>
      <vt:lpstr>Mudanças para 2020</vt:lpstr>
      <vt:lpstr>Mudanças para 2020</vt:lpstr>
      <vt:lpstr>Mudanças para 2020</vt:lpstr>
      <vt:lpstr>Mudanças para 2020</vt:lpstr>
      <vt:lpstr>Mudanças para 2020</vt:lpstr>
      <vt:lpstr>Mudanças para 2020</vt:lpstr>
      <vt:lpstr>Mudanças para 2020</vt:lpstr>
      <vt:lpstr>Mudanças para 2020</vt:lpstr>
      <vt:lpstr>Mudanças para 2020</vt:lpstr>
      <vt:lpstr>Mudanças para 2020</vt:lpstr>
      <vt:lpstr>Mudanças para 2020</vt:lpstr>
      <vt:lpstr>Mudanças para 2020</vt:lpstr>
      <vt:lpstr>SIAI DP</vt:lpstr>
      <vt:lpstr>SIAI DP - Inovações</vt:lpstr>
      <vt:lpstr>SIAI DP - Inovações</vt:lpstr>
      <vt:lpstr>SIAI DP - Inovações</vt:lpstr>
      <vt:lpstr>SIAI DP - Inovações</vt:lpstr>
      <vt:lpstr>SIAI DP - Inovações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Emília Costa Carvalho</dc:creator>
  <cp:lastModifiedBy>07558954444</cp:lastModifiedBy>
  <cp:revision>747</cp:revision>
  <dcterms:created xsi:type="dcterms:W3CDTF">2018-05-13T23:15:39Z</dcterms:created>
  <dcterms:modified xsi:type="dcterms:W3CDTF">2019-09-09T09:48:15Z</dcterms:modified>
</cp:coreProperties>
</file>